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5" r:id="rId4"/>
    <p:sldId id="258" r:id="rId5"/>
    <p:sldId id="284" r:id="rId6"/>
    <p:sldId id="280" r:id="rId7"/>
    <p:sldId id="291" r:id="rId8"/>
    <p:sldId id="260" r:id="rId9"/>
    <p:sldId id="266" r:id="rId10"/>
    <p:sldId id="259" r:id="rId11"/>
    <p:sldId id="261" r:id="rId12"/>
    <p:sldId id="264" r:id="rId13"/>
    <p:sldId id="292" r:id="rId14"/>
    <p:sldId id="304" r:id="rId15"/>
    <p:sldId id="265" r:id="rId16"/>
    <p:sldId id="262" r:id="rId17"/>
    <p:sldId id="303" r:id="rId18"/>
    <p:sldId id="263" r:id="rId19"/>
    <p:sldId id="267" r:id="rId20"/>
    <p:sldId id="294" r:id="rId21"/>
    <p:sldId id="268" r:id="rId22"/>
    <p:sldId id="269" r:id="rId23"/>
    <p:sldId id="295" r:id="rId24"/>
    <p:sldId id="293" r:id="rId25"/>
    <p:sldId id="298" r:id="rId26"/>
    <p:sldId id="299" r:id="rId27"/>
    <p:sldId id="270" r:id="rId28"/>
    <p:sldId id="302" r:id="rId29"/>
    <p:sldId id="271" r:id="rId30"/>
    <p:sldId id="300" r:id="rId31"/>
    <p:sldId id="272" r:id="rId32"/>
    <p:sldId id="279" r:id="rId33"/>
    <p:sldId id="273" r:id="rId34"/>
    <p:sldId id="281" r:id="rId35"/>
    <p:sldId id="305" r:id="rId36"/>
    <p:sldId id="306" r:id="rId37"/>
    <p:sldId id="307" r:id="rId38"/>
    <p:sldId id="308" r:id="rId39"/>
    <p:sldId id="309" r:id="rId40"/>
    <p:sldId id="310" r:id="rId41"/>
    <p:sldId id="288" r:id="rId42"/>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 Fischler" initials="MF" lastIdx="3" clrIdx="0">
    <p:extLst>
      <p:ext uri="{19B8F6BF-5375-455C-9EA6-DF929625EA0E}">
        <p15:presenceInfo xmlns:p15="http://schemas.microsoft.com/office/powerpoint/2012/main" userId="Michel Fisch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72" autoAdjust="0"/>
    <p:restoredTop sz="94660"/>
  </p:normalViewPr>
  <p:slideViewPr>
    <p:cSldViewPr snapToGrid="0">
      <p:cViewPr varScale="1">
        <p:scale>
          <a:sx n="62" d="100"/>
          <a:sy n="62" d="100"/>
        </p:scale>
        <p:origin x="5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Modifier le format de la maquette du titre en cliquant dessus</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Modifier le format de la grille de texte</a:t>
            </a:r>
          </a:p>
          <a:p>
            <a:pPr lvl="1"/>
            <a:r>
              <a:rPr lang="de-DE" dirty="0"/>
              <a:t>Deuxième niveau</a:t>
            </a:r>
          </a:p>
          <a:p>
            <a:pPr lvl="2"/>
            <a:r>
              <a:rPr lang="de-DE" dirty="0"/>
              <a:t>Troisième niveau</a:t>
            </a:r>
          </a:p>
          <a:p>
            <a:pPr lvl="3"/>
            <a:r>
              <a:rPr lang="de-DE" dirty="0"/>
              <a:t>Quatrième niveau</a:t>
            </a:r>
          </a:p>
          <a:p>
            <a:pPr lvl="4"/>
            <a:r>
              <a:rPr lang="de-DE" dirty="0"/>
              <a:t>Cinquième niveau</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12.12.2022</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CH" dirty="0"/>
              <a:t>Manuel de la CCE </a:t>
            </a:r>
            <a:br>
              <a:rPr lang="de-CH" dirty="0"/>
            </a:br>
            <a:r>
              <a:rPr lang="de-CH" dirty="0"/>
              <a:t>pour le contrôle de la protection des eaux</a:t>
            </a:r>
          </a:p>
        </p:txBody>
      </p:sp>
      <p:sp>
        <p:nvSpPr>
          <p:cNvPr id="3" name="Untertitel 2"/>
          <p:cNvSpPr>
            <a:spLocks noGrp="1"/>
          </p:cNvSpPr>
          <p:nvPr>
            <p:ph type="subTitle" idx="1"/>
          </p:nvPr>
        </p:nvSpPr>
        <p:spPr>
          <a:xfrm>
            <a:off x="1524000" y="4085111"/>
            <a:ext cx="9144000" cy="689020"/>
          </a:xfrm>
        </p:spPr>
        <p:txBody>
          <a:bodyPr>
            <a:normAutofit/>
          </a:bodyPr>
          <a:lstStyle/>
          <a:p>
            <a:r>
              <a:rPr lang="de-CH" b="1" dirty="0">
                <a:latin typeface="+mj-lt"/>
              </a:rPr>
              <a:t>1.1 Protection des </a:t>
            </a:r>
            <a:r>
              <a:rPr lang="de-CH" b="1" dirty="0" err="1">
                <a:latin typeface="+mj-lt"/>
              </a:rPr>
              <a:t>eaux</a:t>
            </a:r>
            <a:r>
              <a:rPr lang="de-CH" b="1" dirty="0">
                <a:latin typeface="+mj-lt"/>
              </a:rPr>
              <a:t> et </a:t>
            </a:r>
            <a:r>
              <a:rPr lang="de-CH" b="1" dirty="0" err="1">
                <a:latin typeface="+mj-lt"/>
              </a:rPr>
              <a:t>constructions</a:t>
            </a:r>
            <a:r>
              <a:rPr lang="de-CH" b="1" dirty="0">
                <a:latin typeface="+mj-lt"/>
              </a:rPr>
              <a:t> rurales</a:t>
            </a:r>
            <a:endParaRPr lang="de-CH"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E8F173F0-E058-413B-8551-B48330FC5D8F}"/>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1140608" y="5189511"/>
            <a:ext cx="805380" cy="324778"/>
          </a:xfrm>
          <a:prstGeom prst="rect">
            <a:avLst/>
          </a:prstGeom>
        </p:spPr>
      </p:pic>
      <p:sp>
        <p:nvSpPr>
          <p:cNvPr id="5" name="Textfeld 4">
            <a:extLst>
              <a:ext uri="{FF2B5EF4-FFF2-40B4-BE49-F238E27FC236}">
                <a16:creationId xmlns:a16="http://schemas.microsoft.com/office/drawing/2014/main" id="{C9B1C9F8-896F-4AB5-A7AC-A4A454A13721}"/>
              </a:ext>
            </a:extLst>
          </p:cNvPr>
          <p:cNvSpPr txBox="1"/>
          <p:nvPr/>
        </p:nvSpPr>
        <p:spPr>
          <a:xfrm>
            <a:off x="244124" y="5189511"/>
            <a:ext cx="10995804" cy="369332"/>
          </a:xfrm>
          <a:prstGeom prst="rect">
            <a:avLst/>
          </a:prstGeom>
          <a:noFill/>
        </p:spPr>
        <p:txBody>
          <a:bodyPr wrap="square" rtlCol="0">
            <a:spAutoFit/>
          </a:bodyPr>
          <a:lstStyle/>
          <a:p>
            <a:r>
              <a:rPr lang="de-CH" dirty="0"/>
              <a:t>Les indications spéciales pour les alpages / </a:t>
            </a:r>
            <a:r>
              <a:rPr lang="de-CH" dirty="0" err="1"/>
              <a:t>exploitations</a:t>
            </a:r>
            <a:r>
              <a:rPr lang="de-CH" dirty="0"/>
              <a:t> </a:t>
            </a:r>
            <a:r>
              <a:rPr lang="de-CH" dirty="0" err="1"/>
              <a:t>d’estivage</a:t>
            </a:r>
            <a:r>
              <a:rPr lang="de-CH" dirty="0"/>
              <a:t> sont signalées par le </a:t>
            </a:r>
            <a:r>
              <a:rPr lang="de-CH" dirty="0" err="1"/>
              <a:t>symbole</a:t>
            </a:r>
            <a:r>
              <a:rPr lang="de-CH" dirty="0"/>
              <a:t> </a:t>
            </a:r>
            <a:r>
              <a:rPr lang="de-CH" dirty="0" err="1"/>
              <a:t>suivant</a:t>
            </a:r>
            <a:r>
              <a:rPr lang="de-CH" dirty="0"/>
              <a:t>:  </a:t>
            </a:r>
          </a:p>
        </p:txBody>
      </p:sp>
      <p:sp>
        <p:nvSpPr>
          <p:cNvPr id="6" name="Textfeld 5">
            <a:extLst>
              <a:ext uri="{FF2B5EF4-FFF2-40B4-BE49-F238E27FC236}">
                <a16:creationId xmlns:a16="http://schemas.microsoft.com/office/drawing/2014/main" id="{A93A742F-4F5D-4221-B111-42B24ED52B9B}"/>
              </a:ext>
            </a:extLst>
          </p:cNvPr>
          <p:cNvSpPr txBox="1"/>
          <p:nvPr/>
        </p:nvSpPr>
        <p:spPr>
          <a:xfrm>
            <a:off x="1641410" y="5745003"/>
            <a:ext cx="9143999" cy="369332"/>
          </a:xfrm>
          <a:prstGeom prst="rect">
            <a:avLst/>
          </a:prstGeom>
          <a:noFill/>
        </p:spPr>
        <p:txBody>
          <a:bodyPr wrap="square" rtlCol="0">
            <a:spAutoFit/>
          </a:bodyPr>
          <a:lstStyle/>
          <a:p>
            <a:pPr algn="ctr"/>
            <a:r>
              <a:rPr lang="de-CH" dirty="0"/>
              <a:t>Etat au 12 </a:t>
            </a:r>
            <a:r>
              <a:rPr lang="de-CH" dirty="0" err="1"/>
              <a:t>décembre</a:t>
            </a:r>
            <a:r>
              <a:rPr lang="de-CH" dirty="0"/>
              <a:t> 2022</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pic>
        <p:nvPicPr>
          <p:cNvPr id="5" name="Inhaltsplatzhalter 4"/>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38200" y="801382"/>
            <a:ext cx="3822904" cy="4664468"/>
          </a:xfrm>
        </p:spPr>
      </p:pic>
      <p:pic>
        <p:nvPicPr>
          <p:cNvPr id="6" name="Grafik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41797" y="801381"/>
            <a:ext cx="6688848" cy="4583897"/>
          </a:xfrm>
          <a:prstGeom prst="rect">
            <a:avLst/>
          </a:prstGeom>
        </p:spPr>
      </p:pic>
      <p:sp>
        <p:nvSpPr>
          <p:cNvPr id="7" name="Textfeld 6"/>
          <p:cNvSpPr txBox="1"/>
          <p:nvPr/>
        </p:nvSpPr>
        <p:spPr>
          <a:xfrm>
            <a:off x="838199" y="5908754"/>
            <a:ext cx="9320832" cy="369332"/>
          </a:xfrm>
          <a:prstGeom prst="rect">
            <a:avLst/>
          </a:prstGeom>
          <a:noFill/>
        </p:spPr>
        <p:txBody>
          <a:bodyPr wrap="square" rtlCol="0">
            <a:spAutoFit/>
          </a:bodyPr>
          <a:lstStyle/>
          <a:p>
            <a:r>
              <a:rPr lang="de-CH" dirty="0"/>
              <a:t>Manquement : </a:t>
            </a:r>
            <a:r>
              <a:rPr lang="de-CH" dirty="0" err="1"/>
              <a:t>Fuite</a:t>
            </a:r>
            <a:r>
              <a:rPr lang="de-CH" dirty="0"/>
              <a:t> de </a:t>
            </a:r>
            <a:r>
              <a:rPr lang="de-CH" dirty="0" err="1"/>
              <a:t>lisier</a:t>
            </a:r>
            <a:r>
              <a:rPr lang="de-CH" dirty="0"/>
              <a:t> visible due à des </a:t>
            </a:r>
            <a:r>
              <a:rPr lang="de-CH" dirty="0" err="1"/>
              <a:t>fissures</a:t>
            </a:r>
            <a:r>
              <a:rPr lang="de-CH" dirty="0"/>
              <a:t> de la </a:t>
            </a:r>
            <a:r>
              <a:rPr lang="de-CH" dirty="0" err="1"/>
              <a:t>paroi</a:t>
            </a:r>
            <a:r>
              <a:rPr lang="de-CH" dirty="0"/>
              <a:t> du </a:t>
            </a:r>
            <a:r>
              <a:rPr lang="de-CH" dirty="0" err="1"/>
              <a:t>réservoir</a:t>
            </a:r>
            <a:r>
              <a:rPr lang="de-CH" dirty="0"/>
              <a:t> à </a:t>
            </a:r>
            <a:r>
              <a:rPr lang="de-CH" dirty="0" err="1"/>
              <a:t>lisier</a:t>
            </a:r>
            <a:r>
              <a:rPr lang="de-CH" dirty="0"/>
              <a:t>.</a:t>
            </a:r>
          </a:p>
        </p:txBody>
      </p:sp>
      <p:sp>
        <p:nvSpPr>
          <p:cNvPr id="8" name="Ellipse 7"/>
          <p:cNvSpPr/>
          <p:nvPr/>
        </p:nvSpPr>
        <p:spPr>
          <a:xfrm>
            <a:off x="8395031" y="3396406"/>
            <a:ext cx="1764000" cy="17640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797104" y="5476840"/>
            <a:ext cx="2251509" cy="215444"/>
          </a:xfrm>
          <a:prstGeom prst="rect">
            <a:avLst/>
          </a:prstGeom>
          <a:noFill/>
        </p:spPr>
        <p:txBody>
          <a:bodyPr wrap="square" rtlCol="0">
            <a:spAutoFit/>
          </a:bodyPr>
          <a:lstStyle/>
          <a:p>
            <a:r>
              <a:rPr lang="de-CH" sz="800" dirty="0"/>
              <a:t>Source : Qualinova</a:t>
            </a:r>
          </a:p>
        </p:txBody>
      </p:sp>
      <p:sp>
        <p:nvSpPr>
          <p:cNvPr id="10" name="Textfeld 9"/>
          <p:cNvSpPr txBox="1"/>
          <p:nvPr/>
        </p:nvSpPr>
        <p:spPr>
          <a:xfrm>
            <a:off x="5141797" y="5393668"/>
            <a:ext cx="2251509" cy="215444"/>
          </a:xfrm>
          <a:prstGeom prst="rect">
            <a:avLst/>
          </a:prstGeom>
          <a:noFill/>
        </p:spPr>
        <p:txBody>
          <a:bodyPr wrap="square" rtlCol="0">
            <a:spAutoFit/>
          </a:bodyPr>
          <a:lstStyle/>
          <a:p>
            <a:r>
              <a:rPr lang="de-CH" sz="800" dirty="0"/>
              <a:t>Source : Qualinova</a:t>
            </a:r>
          </a:p>
        </p:txBody>
      </p:sp>
      <p:sp>
        <p:nvSpPr>
          <p:cNvPr id="13" name="Smiley 12"/>
          <p:cNvSpPr/>
          <p:nvPr/>
        </p:nvSpPr>
        <p:spPr>
          <a:xfrm>
            <a:off x="3605451" y="447937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831377" y="429640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611985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38200" y="860272"/>
            <a:ext cx="3538183" cy="4717576"/>
          </a:xfrm>
          <a:prstGeom prst="rect">
            <a:avLst/>
          </a:prstGeom>
        </p:spPr>
      </p:pic>
      <p:sp>
        <p:nvSpPr>
          <p:cNvPr id="7" name="Textfeld 6"/>
          <p:cNvSpPr txBox="1"/>
          <p:nvPr/>
        </p:nvSpPr>
        <p:spPr>
          <a:xfrm>
            <a:off x="694770" y="5832238"/>
            <a:ext cx="4319019" cy="646331"/>
          </a:xfrm>
          <a:prstGeom prst="rect">
            <a:avLst/>
          </a:prstGeom>
          <a:noFill/>
        </p:spPr>
        <p:txBody>
          <a:bodyPr wrap="square" rtlCol="0">
            <a:spAutoFit/>
          </a:bodyPr>
          <a:lstStyle/>
          <a:p>
            <a:r>
              <a:rPr lang="de-CH" dirty="0"/>
              <a:t>Manquement : Fuite de </a:t>
            </a:r>
            <a:r>
              <a:rPr lang="de-CH" dirty="0" err="1"/>
              <a:t>lisier</a:t>
            </a:r>
            <a:r>
              <a:rPr lang="de-CH" dirty="0"/>
              <a:t> visible </a:t>
            </a:r>
            <a:br>
              <a:rPr lang="de-CH" dirty="0"/>
            </a:br>
            <a:r>
              <a:rPr lang="de-CH" dirty="0"/>
              <a:t>par des </a:t>
            </a:r>
            <a:r>
              <a:rPr lang="de-CH" dirty="0" err="1"/>
              <a:t>fissures</a:t>
            </a:r>
            <a:r>
              <a:rPr lang="de-CH" dirty="0"/>
              <a:t> du </a:t>
            </a:r>
            <a:r>
              <a:rPr lang="de-CH" dirty="0" err="1"/>
              <a:t>réservoir</a:t>
            </a:r>
            <a:r>
              <a:rPr lang="de-CH" dirty="0"/>
              <a:t> à </a:t>
            </a:r>
            <a:r>
              <a:rPr lang="de-CH" dirty="0" err="1"/>
              <a:t>lisier</a:t>
            </a:r>
            <a:r>
              <a:rPr lang="de-CH" dirty="0"/>
              <a:t>.</a:t>
            </a:r>
          </a:p>
        </p:txBody>
      </p:sp>
      <p:sp>
        <p:nvSpPr>
          <p:cNvPr id="8" name="Textfeld 7"/>
          <p:cNvSpPr txBox="1"/>
          <p:nvPr/>
        </p:nvSpPr>
        <p:spPr>
          <a:xfrm>
            <a:off x="797104" y="5577848"/>
            <a:ext cx="2251509" cy="215444"/>
          </a:xfrm>
          <a:prstGeom prst="rect">
            <a:avLst/>
          </a:prstGeom>
          <a:noFill/>
        </p:spPr>
        <p:txBody>
          <a:bodyPr wrap="square" rtlCol="0">
            <a:spAutoFit/>
          </a:bodyPr>
          <a:lstStyle/>
          <a:p>
            <a:r>
              <a:rPr lang="de-CH" sz="800" dirty="0"/>
              <a:t>Source : AfU FR</a:t>
            </a:r>
          </a:p>
        </p:txBody>
      </p:sp>
      <p:sp>
        <p:nvSpPr>
          <p:cNvPr id="9" name="Smiley 8"/>
          <p:cNvSpPr/>
          <p:nvPr/>
        </p:nvSpPr>
        <p:spPr>
          <a:xfrm>
            <a:off x="3266288" y="454758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2" name="Inhaltsplatzhalter 3">
            <a:extLst>
              <a:ext uri="{FF2B5EF4-FFF2-40B4-BE49-F238E27FC236}">
                <a16:creationId xmlns:a16="http://schemas.microsoft.com/office/drawing/2014/main" id="{49EA8D75-4B56-402D-875B-9B49B30FE667}"/>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6191113" y="860272"/>
            <a:ext cx="3168644" cy="4802224"/>
          </a:xfrm>
        </p:spPr>
      </p:pic>
      <p:sp>
        <p:nvSpPr>
          <p:cNvPr id="13" name="Textfeld 12">
            <a:extLst>
              <a:ext uri="{FF2B5EF4-FFF2-40B4-BE49-F238E27FC236}">
                <a16:creationId xmlns:a16="http://schemas.microsoft.com/office/drawing/2014/main" id="{FF801023-2356-4A3A-BBCF-B77D89805487}"/>
              </a:ext>
            </a:extLst>
          </p:cNvPr>
          <p:cNvSpPr txBox="1"/>
          <p:nvPr/>
        </p:nvSpPr>
        <p:spPr>
          <a:xfrm>
            <a:off x="6096000" y="5866951"/>
            <a:ext cx="3808117" cy="646331"/>
          </a:xfrm>
          <a:prstGeom prst="rect">
            <a:avLst/>
          </a:prstGeom>
          <a:noFill/>
        </p:spPr>
        <p:txBody>
          <a:bodyPr wrap="square" rtlCol="0">
            <a:spAutoFit/>
          </a:bodyPr>
          <a:lstStyle/>
          <a:p>
            <a:r>
              <a:rPr lang="de-CH" dirty="0"/>
              <a:t>Manquement : Trou </a:t>
            </a:r>
            <a:r>
              <a:rPr lang="de-CH" dirty="0" err="1"/>
              <a:t>dans</a:t>
            </a:r>
            <a:r>
              <a:rPr lang="de-CH" dirty="0"/>
              <a:t> la </a:t>
            </a:r>
            <a:r>
              <a:rPr lang="de-CH" dirty="0" err="1"/>
              <a:t>paroi</a:t>
            </a:r>
            <a:r>
              <a:rPr lang="de-CH" dirty="0"/>
              <a:t> du </a:t>
            </a:r>
            <a:r>
              <a:rPr lang="de-CH" dirty="0" err="1"/>
              <a:t>réservoir</a:t>
            </a:r>
            <a:r>
              <a:rPr lang="de-CH" dirty="0"/>
              <a:t> </a:t>
            </a:r>
            <a:r>
              <a:rPr lang="de-CH" dirty="0" err="1"/>
              <a:t>avec</a:t>
            </a:r>
            <a:r>
              <a:rPr lang="de-CH" dirty="0"/>
              <a:t> fuite de </a:t>
            </a:r>
            <a:r>
              <a:rPr lang="de-CH" dirty="0" err="1"/>
              <a:t>lisier</a:t>
            </a:r>
            <a:r>
              <a:rPr lang="de-CH" dirty="0"/>
              <a:t>.</a:t>
            </a:r>
          </a:p>
        </p:txBody>
      </p:sp>
      <p:sp>
        <p:nvSpPr>
          <p:cNvPr id="14" name="Smiley 13">
            <a:extLst>
              <a:ext uri="{FF2B5EF4-FFF2-40B4-BE49-F238E27FC236}">
                <a16:creationId xmlns:a16="http://schemas.microsoft.com/office/drawing/2014/main" id="{8E017A57-792C-45E1-84DA-1E176E86EFC7}"/>
              </a:ext>
            </a:extLst>
          </p:cNvPr>
          <p:cNvSpPr/>
          <p:nvPr/>
        </p:nvSpPr>
        <p:spPr>
          <a:xfrm>
            <a:off x="8397659" y="463954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Textfeld 9">
            <a:extLst>
              <a:ext uri="{FF2B5EF4-FFF2-40B4-BE49-F238E27FC236}">
                <a16:creationId xmlns:a16="http://schemas.microsoft.com/office/drawing/2014/main" id="{1DE35242-D7FA-4E07-AC5C-74BAC70D229F}"/>
              </a:ext>
            </a:extLst>
          </p:cNvPr>
          <p:cNvSpPr txBox="1"/>
          <p:nvPr/>
        </p:nvSpPr>
        <p:spPr>
          <a:xfrm>
            <a:off x="6096000" y="5681511"/>
            <a:ext cx="2251509" cy="215444"/>
          </a:xfrm>
          <a:prstGeom prst="rect">
            <a:avLst/>
          </a:prstGeom>
          <a:noFill/>
        </p:spPr>
        <p:txBody>
          <a:bodyPr wrap="square" rtlCol="0">
            <a:spAutoFit/>
          </a:bodyPr>
          <a:lstStyle/>
          <a:p>
            <a:r>
              <a:rPr lang="de-CH" sz="800" dirty="0"/>
              <a:t>Source : AfU FR</a:t>
            </a:r>
          </a:p>
        </p:txBody>
      </p:sp>
    </p:spTree>
    <p:extLst>
      <p:ext uri="{BB962C8B-B14F-4D97-AF65-F5344CB8AC3E}">
        <p14:creationId xmlns:p14="http://schemas.microsoft.com/office/powerpoint/2010/main" val="240089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199" y="968793"/>
            <a:ext cx="6665159" cy="4998869"/>
          </a:xfrm>
        </p:spPr>
      </p:pic>
      <p:sp>
        <p:nvSpPr>
          <p:cNvPr id="5" name="Textfeld 4"/>
          <p:cNvSpPr txBox="1"/>
          <p:nvPr/>
        </p:nvSpPr>
        <p:spPr>
          <a:xfrm>
            <a:off x="7599946" y="968793"/>
            <a:ext cx="3658604" cy="646331"/>
          </a:xfrm>
          <a:prstGeom prst="rect">
            <a:avLst/>
          </a:prstGeom>
          <a:noFill/>
        </p:spPr>
        <p:txBody>
          <a:bodyPr wrap="square" rtlCol="0">
            <a:spAutoFit/>
          </a:bodyPr>
          <a:lstStyle/>
          <a:p>
            <a:r>
              <a:rPr lang="de-CH" dirty="0"/>
              <a:t>Manquement : rouille </a:t>
            </a:r>
            <a:r>
              <a:rPr lang="de-CH" dirty="0" err="1"/>
              <a:t>sur</a:t>
            </a:r>
            <a:r>
              <a:rPr lang="de-CH" dirty="0"/>
              <a:t> le </a:t>
            </a:r>
            <a:r>
              <a:rPr lang="de-CH" dirty="0" err="1"/>
              <a:t>réservoir</a:t>
            </a:r>
            <a:r>
              <a:rPr lang="de-CH" dirty="0"/>
              <a:t> à </a:t>
            </a:r>
            <a:r>
              <a:rPr lang="de-CH" dirty="0" err="1"/>
              <a:t>lisier</a:t>
            </a:r>
            <a:r>
              <a:rPr lang="de-CH" dirty="0"/>
              <a:t>.</a:t>
            </a:r>
          </a:p>
        </p:txBody>
      </p:sp>
      <p:sp>
        <p:nvSpPr>
          <p:cNvPr id="6" name="Textfeld 5"/>
          <p:cNvSpPr txBox="1"/>
          <p:nvPr/>
        </p:nvSpPr>
        <p:spPr>
          <a:xfrm>
            <a:off x="838199" y="5979866"/>
            <a:ext cx="2251509" cy="215444"/>
          </a:xfrm>
          <a:prstGeom prst="rect">
            <a:avLst/>
          </a:prstGeom>
          <a:noFill/>
        </p:spPr>
        <p:txBody>
          <a:bodyPr wrap="square" rtlCol="0">
            <a:spAutoFit/>
          </a:bodyPr>
          <a:lstStyle/>
          <a:p>
            <a:r>
              <a:rPr lang="de-CH" sz="800" dirty="0"/>
              <a:t>Source : AWEL, ZH</a:t>
            </a:r>
          </a:p>
        </p:txBody>
      </p:sp>
      <p:sp>
        <p:nvSpPr>
          <p:cNvPr id="9" name="Smiley 8"/>
          <p:cNvSpPr/>
          <p:nvPr/>
        </p:nvSpPr>
        <p:spPr>
          <a:xfrm>
            <a:off x="6443205" y="496316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 name="Pfeil nach unten 2"/>
          <p:cNvSpPr/>
          <p:nvPr/>
        </p:nvSpPr>
        <p:spPr>
          <a:xfrm rot="19588102">
            <a:off x="2665925" y="173145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603427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pic>
        <p:nvPicPr>
          <p:cNvPr id="9" name="Inhaltsplatzhalter 8"/>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766719"/>
            <a:ext cx="7120466" cy="5340350"/>
          </a:xfrm>
        </p:spPr>
      </p:pic>
      <p:sp>
        <p:nvSpPr>
          <p:cNvPr id="5" name="Textfeld 4"/>
          <p:cNvSpPr txBox="1"/>
          <p:nvPr/>
        </p:nvSpPr>
        <p:spPr>
          <a:xfrm>
            <a:off x="8103285" y="876514"/>
            <a:ext cx="3809082" cy="923330"/>
          </a:xfrm>
          <a:prstGeom prst="rect">
            <a:avLst/>
          </a:prstGeom>
          <a:noFill/>
        </p:spPr>
        <p:txBody>
          <a:bodyPr wrap="square" rtlCol="0">
            <a:spAutoFit/>
          </a:bodyPr>
          <a:lstStyle/>
          <a:p>
            <a:r>
              <a:rPr lang="de-CH" dirty="0"/>
              <a:t>Manquement : Rouille </a:t>
            </a:r>
            <a:r>
              <a:rPr lang="de-CH" dirty="0" err="1"/>
              <a:t>sur</a:t>
            </a:r>
            <a:r>
              <a:rPr lang="de-CH" dirty="0"/>
              <a:t> </a:t>
            </a:r>
            <a:r>
              <a:rPr lang="de-CH" dirty="0" err="1"/>
              <a:t>l’armature</a:t>
            </a:r>
            <a:r>
              <a:rPr lang="de-CH" dirty="0"/>
              <a:t> en </a:t>
            </a:r>
            <a:r>
              <a:rPr lang="de-CH" dirty="0" err="1"/>
              <a:t>acier</a:t>
            </a:r>
            <a:r>
              <a:rPr lang="de-CH" dirty="0"/>
              <a:t> </a:t>
            </a:r>
            <a:r>
              <a:rPr lang="de-CH" dirty="0" err="1"/>
              <a:t>d’un</a:t>
            </a:r>
            <a:r>
              <a:rPr lang="de-CH" dirty="0"/>
              <a:t> </a:t>
            </a:r>
            <a:r>
              <a:rPr lang="de-CH" dirty="0" err="1"/>
              <a:t>réservoir</a:t>
            </a:r>
            <a:r>
              <a:rPr lang="de-CH" dirty="0"/>
              <a:t> à </a:t>
            </a:r>
            <a:r>
              <a:rPr lang="de-CH" dirty="0" err="1"/>
              <a:t>lisier</a:t>
            </a:r>
            <a:r>
              <a:rPr lang="de-CH" dirty="0"/>
              <a:t> en </a:t>
            </a:r>
            <a:r>
              <a:rPr lang="de-CH" dirty="0" err="1"/>
              <a:t>bois</a:t>
            </a:r>
            <a:r>
              <a:rPr lang="de-CH" dirty="0"/>
              <a:t>.</a:t>
            </a:r>
          </a:p>
        </p:txBody>
      </p:sp>
      <p:sp>
        <p:nvSpPr>
          <p:cNvPr id="6" name="Textfeld 5"/>
          <p:cNvSpPr txBox="1"/>
          <p:nvPr/>
        </p:nvSpPr>
        <p:spPr>
          <a:xfrm>
            <a:off x="786830" y="6089120"/>
            <a:ext cx="2251509" cy="215444"/>
          </a:xfrm>
          <a:prstGeom prst="rect">
            <a:avLst/>
          </a:prstGeom>
          <a:noFill/>
        </p:spPr>
        <p:txBody>
          <a:bodyPr wrap="square" rtlCol="0">
            <a:spAutoFit/>
          </a:bodyPr>
          <a:lstStyle/>
          <a:p>
            <a:r>
              <a:rPr lang="de-CH" sz="800" dirty="0"/>
              <a:t>Source : Lawa, LU</a:t>
            </a:r>
          </a:p>
        </p:txBody>
      </p:sp>
      <p:sp>
        <p:nvSpPr>
          <p:cNvPr id="7" name="Smiley 6"/>
          <p:cNvSpPr/>
          <p:nvPr/>
        </p:nvSpPr>
        <p:spPr>
          <a:xfrm>
            <a:off x="6734976" y="489348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Pfeil nach unten 7"/>
          <p:cNvSpPr/>
          <p:nvPr/>
        </p:nvSpPr>
        <p:spPr>
          <a:xfrm rot="19588102">
            <a:off x="3798438" y="115261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90740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64066"/>
            <a:ext cx="5335399" cy="4001549"/>
          </a:xfrm>
        </p:spPr>
      </p:pic>
      <p:sp>
        <p:nvSpPr>
          <p:cNvPr id="5" name="Textfeld 4"/>
          <p:cNvSpPr txBox="1"/>
          <p:nvPr/>
        </p:nvSpPr>
        <p:spPr>
          <a:xfrm>
            <a:off x="838198" y="5412718"/>
            <a:ext cx="7360580" cy="369332"/>
          </a:xfrm>
          <a:prstGeom prst="rect">
            <a:avLst/>
          </a:prstGeom>
          <a:noFill/>
        </p:spPr>
        <p:txBody>
          <a:bodyPr wrap="square" rtlCol="0">
            <a:spAutoFit/>
          </a:bodyPr>
          <a:lstStyle/>
          <a:p>
            <a:r>
              <a:rPr lang="de-CH" dirty="0"/>
              <a:t>Manquement : Grandes fissures </a:t>
            </a:r>
            <a:r>
              <a:rPr lang="de-CH" dirty="0" err="1"/>
              <a:t>sur</a:t>
            </a:r>
            <a:r>
              <a:rPr lang="de-CH" dirty="0"/>
              <a:t> </a:t>
            </a:r>
            <a:r>
              <a:rPr lang="de-CH" dirty="0" err="1"/>
              <a:t>l’installation</a:t>
            </a:r>
            <a:r>
              <a:rPr lang="de-CH" dirty="0"/>
              <a:t> de stockage de </a:t>
            </a:r>
            <a:r>
              <a:rPr lang="de-CH" dirty="0" err="1"/>
              <a:t>lisier</a:t>
            </a:r>
            <a:r>
              <a:rPr lang="de-CH" dirty="0"/>
              <a:t>.</a:t>
            </a:r>
          </a:p>
        </p:txBody>
      </p:sp>
      <p:sp>
        <p:nvSpPr>
          <p:cNvPr id="6" name="Textfeld 5"/>
          <p:cNvSpPr txBox="1"/>
          <p:nvPr/>
        </p:nvSpPr>
        <p:spPr>
          <a:xfrm>
            <a:off x="838200" y="4861716"/>
            <a:ext cx="2251509" cy="215444"/>
          </a:xfrm>
          <a:prstGeom prst="rect">
            <a:avLst/>
          </a:prstGeom>
          <a:noFill/>
        </p:spPr>
        <p:txBody>
          <a:bodyPr wrap="square" rtlCol="0">
            <a:spAutoFit/>
          </a:bodyPr>
          <a:lstStyle/>
          <a:p>
            <a:r>
              <a:rPr lang="de-CH" sz="800" dirty="0"/>
              <a:t>Source : AfU, SG</a:t>
            </a:r>
          </a:p>
        </p:txBody>
      </p:sp>
      <p:sp>
        <p:nvSpPr>
          <p:cNvPr id="7" name="Smiley 6"/>
          <p:cNvSpPr/>
          <p:nvPr/>
        </p:nvSpPr>
        <p:spPr>
          <a:xfrm>
            <a:off x="5219484" y="384663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Pfeil nach unten 7"/>
          <p:cNvSpPr/>
          <p:nvPr/>
        </p:nvSpPr>
        <p:spPr>
          <a:xfrm rot="14007161">
            <a:off x="3440271" y="3539800"/>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9" name="Grafik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7999" y="864066"/>
            <a:ext cx="5330199" cy="3997650"/>
          </a:xfrm>
          <a:prstGeom prst="rect">
            <a:avLst/>
          </a:prstGeom>
        </p:spPr>
      </p:pic>
      <p:sp>
        <p:nvSpPr>
          <p:cNvPr id="10" name="Smiley 9"/>
          <p:cNvSpPr/>
          <p:nvPr/>
        </p:nvSpPr>
        <p:spPr>
          <a:xfrm>
            <a:off x="10731426" y="384663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6507451" y="4871623"/>
            <a:ext cx="2251509" cy="215444"/>
          </a:xfrm>
          <a:prstGeom prst="rect">
            <a:avLst/>
          </a:prstGeom>
          <a:noFill/>
        </p:spPr>
        <p:txBody>
          <a:bodyPr wrap="square" rtlCol="0">
            <a:spAutoFit/>
          </a:bodyPr>
          <a:lstStyle/>
          <a:p>
            <a:r>
              <a:rPr lang="de-CH" sz="800" dirty="0"/>
              <a:t>Source : AfU, SG</a:t>
            </a:r>
          </a:p>
        </p:txBody>
      </p:sp>
    </p:spTree>
    <p:extLst>
      <p:ext uri="{BB962C8B-B14F-4D97-AF65-F5344CB8AC3E}">
        <p14:creationId xmlns:p14="http://schemas.microsoft.com/office/powerpoint/2010/main" val="252610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a:t>
            </a:r>
            <a:r>
              <a:rPr lang="de-CH" sz="1800" dirty="0" err="1"/>
              <a:t>Réservoir</a:t>
            </a:r>
            <a:r>
              <a:rPr lang="de-CH" sz="1800" dirty="0"/>
              <a:t> à lisier</a:t>
            </a:r>
          </a:p>
        </p:txBody>
      </p:sp>
      <p:sp>
        <p:nvSpPr>
          <p:cNvPr id="5" name="Textfeld 4"/>
          <p:cNvSpPr txBox="1"/>
          <p:nvPr/>
        </p:nvSpPr>
        <p:spPr>
          <a:xfrm>
            <a:off x="4203524" y="958523"/>
            <a:ext cx="5500956" cy="923330"/>
          </a:xfrm>
          <a:prstGeom prst="rect">
            <a:avLst/>
          </a:prstGeom>
          <a:noFill/>
        </p:spPr>
        <p:txBody>
          <a:bodyPr wrap="square" rtlCol="0">
            <a:spAutoFit/>
          </a:bodyPr>
          <a:lstStyle/>
          <a:p>
            <a:r>
              <a:rPr lang="de-CH" dirty="0" err="1"/>
              <a:t>Les</a:t>
            </a:r>
            <a:r>
              <a:rPr lang="de-CH" dirty="0"/>
              <a:t> </a:t>
            </a:r>
            <a:r>
              <a:rPr lang="de-CH" dirty="0" err="1"/>
              <a:t>fissures</a:t>
            </a:r>
            <a:r>
              <a:rPr lang="de-CH" dirty="0"/>
              <a:t> </a:t>
            </a:r>
            <a:r>
              <a:rPr lang="de-CH" dirty="0" err="1"/>
              <a:t>avec</a:t>
            </a:r>
            <a:r>
              <a:rPr lang="de-CH" dirty="0"/>
              <a:t> des </a:t>
            </a:r>
            <a:r>
              <a:rPr lang="de-CH" dirty="0" err="1"/>
              <a:t>efflorescences</a:t>
            </a:r>
            <a:r>
              <a:rPr lang="de-CH" dirty="0"/>
              <a:t> </a:t>
            </a:r>
            <a:r>
              <a:rPr lang="de-CH" dirty="0" err="1"/>
              <a:t>calcaires</a:t>
            </a:r>
            <a:r>
              <a:rPr lang="de-CH" dirty="0"/>
              <a:t> </a:t>
            </a:r>
            <a:r>
              <a:rPr lang="de-CH" dirty="0" err="1"/>
              <a:t>ou</a:t>
            </a:r>
            <a:r>
              <a:rPr lang="de-CH" dirty="0"/>
              <a:t> des </a:t>
            </a:r>
            <a:r>
              <a:rPr lang="de-CH" dirty="0" err="1"/>
              <a:t>concrétions</a:t>
            </a:r>
            <a:r>
              <a:rPr lang="de-CH" dirty="0"/>
              <a:t> </a:t>
            </a:r>
            <a:r>
              <a:rPr lang="de-CH" dirty="0" err="1"/>
              <a:t>calcaires</a:t>
            </a:r>
            <a:r>
              <a:rPr lang="de-CH" dirty="0"/>
              <a:t> </a:t>
            </a:r>
            <a:r>
              <a:rPr lang="de-CH" dirty="0" err="1"/>
              <a:t>sont</a:t>
            </a:r>
            <a:r>
              <a:rPr lang="de-CH" dirty="0"/>
              <a:t> </a:t>
            </a:r>
            <a:r>
              <a:rPr lang="de-CH" dirty="0" err="1"/>
              <a:t>tolérables</a:t>
            </a:r>
            <a:r>
              <a:rPr lang="de-CH" dirty="0"/>
              <a:t>, </a:t>
            </a:r>
            <a:r>
              <a:rPr lang="de-CH" dirty="0" err="1"/>
              <a:t>car</a:t>
            </a:r>
            <a:r>
              <a:rPr lang="de-CH" dirty="0"/>
              <a:t> </a:t>
            </a:r>
            <a:r>
              <a:rPr lang="de-CH" dirty="0" err="1"/>
              <a:t>il</a:t>
            </a:r>
            <a:r>
              <a:rPr lang="de-CH" dirty="0"/>
              <a:t> </a:t>
            </a:r>
            <a:r>
              <a:rPr lang="de-CH" dirty="0" err="1"/>
              <a:t>n’y</a:t>
            </a:r>
            <a:r>
              <a:rPr lang="de-CH" dirty="0"/>
              <a:t> a </a:t>
            </a:r>
            <a:r>
              <a:rPr lang="de-CH" dirty="0" err="1"/>
              <a:t>pas</a:t>
            </a:r>
            <a:r>
              <a:rPr lang="de-CH" dirty="0"/>
              <a:t> de fuite de </a:t>
            </a:r>
            <a:r>
              <a:rPr lang="de-CH" dirty="0" err="1"/>
              <a:t>lisier</a:t>
            </a:r>
            <a:r>
              <a:rPr lang="de-CH" dirty="0"/>
              <a:t>.</a:t>
            </a:r>
          </a:p>
        </p:txBody>
      </p:sp>
      <p:sp>
        <p:nvSpPr>
          <p:cNvPr id="6" name="Textfeld 5"/>
          <p:cNvSpPr txBox="1"/>
          <p:nvPr/>
        </p:nvSpPr>
        <p:spPr>
          <a:xfrm>
            <a:off x="677863" y="5850795"/>
            <a:ext cx="2251509" cy="215444"/>
          </a:xfrm>
          <a:prstGeom prst="rect">
            <a:avLst/>
          </a:prstGeom>
          <a:noFill/>
        </p:spPr>
        <p:txBody>
          <a:bodyPr wrap="square" rtlCol="0">
            <a:spAutoFit/>
          </a:bodyPr>
          <a:lstStyle/>
          <a:p>
            <a:r>
              <a:rPr lang="de-CH" sz="800" dirty="0"/>
              <a:t>Source : E. Müller</a:t>
            </a:r>
          </a:p>
        </p:txBody>
      </p:sp>
      <p:pic>
        <p:nvPicPr>
          <p:cNvPr id="13" name="Grafik 12" descr="Ein Bild, das draußen, Gebäude, Megalith, Stein enthält.&#10;&#10;Automatisch generierte Beschreibung">
            <a:extLst>
              <a:ext uri="{FF2B5EF4-FFF2-40B4-BE49-F238E27FC236}">
                <a16:creationId xmlns:a16="http://schemas.microsoft.com/office/drawing/2014/main" id="{35CC411F-E215-4DF7-90A3-068678E6025D}"/>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752291" y="808118"/>
            <a:ext cx="3022267" cy="5005852"/>
          </a:xfrm>
          <a:prstGeom prst="rect">
            <a:avLst/>
          </a:prstGeom>
          <a:noFill/>
          <a:ln>
            <a:noFill/>
          </a:ln>
        </p:spPr>
      </p:pic>
      <p:sp>
        <p:nvSpPr>
          <p:cNvPr id="14" name="Smiley 13">
            <a:extLst>
              <a:ext uri="{FF2B5EF4-FFF2-40B4-BE49-F238E27FC236}">
                <a16:creationId xmlns:a16="http://schemas.microsoft.com/office/drawing/2014/main" id="{1E7FC557-BDEA-429D-B229-7141577B33DF}"/>
              </a:ext>
            </a:extLst>
          </p:cNvPr>
          <p:cNvSpPr/>
          <p:nvPr/>
        </p:nvSpPr>
        <p:spPr>
          <a:xfrm>
            <a:off x="838199" y="1044030"/>
            <a:ext cx="863600" cy="8636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sp>
        <p:nvSpPr>
          <p:cNvPr id="15" name="Pfeil nach unten 7">
            <a:extLst>
              <a:ext uri="{FF2B5EF4-FFF2-40B4-BE49-F238E27FC236}">
                <a16:creationId xmlns:a16="http://schemas.microsoft.com/office/drawing/2014/main" id="{FF53D14C-A1F8-42B8-8DA6-06E2C68FE968}"/>
              </a:ext>
            </a:extLst>
          </p:cNvPr>
          <p:cNvSpPr/>
          <p:nvPr/>
        </p:nvSpPr>
        <p:spPr>
          <a:xfrm rot="2562641">
            <a:off x="2215031" y="1270876"/>
            <a:ext cx="605307" cy="988208"/>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Pfeil nach unten 7">
            <a:extLst>
              <a:ext uri="{FF2B5EF4-FFF2-40B4-BE49-F238E27FC236}">
                <a16:creationId xmlns:a16="http://schemas.microsoft.com/office/drawing/2014/main" id="{6EECD8A4-30ED-4304-BB68-E8F3E96AC3CE}"/>
              </a:ext>
            </a:extLst>
          </p:cNvPr>
          <p:cNvSpPr/>
          <p:nvPr/>
        </p:nvSpPr>
        <p:spPr>
          <a:xfrm rot="18483336">
            <a:off x="1885236" y="4275074"/>
            <a:ext cx="605307" cy="988208"/>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826880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pic>
        <p:nvPicPr>
          <p:cNvPr id="4" name="Inhaltsplatzhalter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38200" y="1070712"/>
            <a:ext cx="5099205" cy="2928206"/>
          </a:xfr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6117" y="1070712"/>
            <a:ext cx="5159653" cy="3869740"/>
          </a:xfrm>
          <a:prstGeom prst="rect">
            <a:avLst/>
          </a:prstGeom>
        </p:spPr>
      </p:pic>
      <p:sp>
        <p:nvSpPr>
          <p:cNvPr id="6" name="Textfeld 5"/>
          <p:cNvSpPr txBox="1"/>
          <p:nvPr/>
        </p:nvSpPr>
        <p:spPr>
          <a:xfrm>
            <a:off x="776556" y="4036359"/>
            <a:ext cx="2251509" cy="215444"/>
          </a:xfrm>
          <a:prstGeom prst="rect">
            <a:avLst/>
          </a:prstGeom>
          <a:noFill/>
        </p:spPr>
        <p:txBody>
          <a:bodyPr wrap="square" rtlCol="0">
            <a:spAutoFit/>
          </a:bodyPr>
          <a:lstStyle/>
          <a:p>
            <a:r>
              <a:rPr lang="de-CH" sz="800" dirty="0"/>
              <a:t>Source : Qualinova</a:t>
            </a:r>
          </a:p>
        </p:txBody>
      </p:sp>
      <p:sp>
        <p:nvSpPr>
          <p:cNvPr id="7" name="Textfeld 6"/>
          <p:cNvSpPr txBox="1"/>
          <p:nvPr/>
        </p:nvSpPr>
        <p:spPr>
          <a:xfrm>
            <a:off x="6284747" y="4992931"/>
            <a:ext cx="2251509" cy="215444"/>
          </a:xfrm>
          <a:prstGeom prst="rect">
            <a:avLst/>
          </a:prstGeom>
          <a:noFill/>
        </p:spPr>
        <p:txBody>
          <a:bodyPr wrap="square" rtlCol="0">
            <a:spAutoFit/>
          </a:bodyPr>
          <a:lstStyle/>
          <a:p>
            <a:r>
              <a:rPr lang="de-CH" sz="800" dirty="0"/>
              <a:t>Source : AGRIDEA</a:t>
            </a:r>
          </a:p>
        </p:txBody>
      </p:sp>
      <p:sp>
        <p:nvSpPr>
          <p:cNvPr id="8" name="Textfeld 7"/>
          <p:cNvSpPr txBox="1"/>
          <p:nvPr/>
        </p:nvSpPr>
        <p:spPr>
          <a:xfrm>
            <a:off x="838200" y="5469240"/>
            <a:ext cx="5257800" cy="369332"/>
          </a:xfrm>
          <a:prstGeom prst="rect">
            <a:avLst/>
          </a:prstGeom>
          <a:noFill/>
        </p:spPr>
        <p:txBody>
          <a:bodyPr wrap="square" rtlCol="0">
            <a:spAutoFit/>
          </a:bodyPr>
          <a:lstStyle/>
          <a:p>
            <a:r>
              <a:rPr lang="de-CH" dirty="0"/>
              <a:t>La </a:t>
            </a:r>
            <a:r>
              <a:rPr lang="de-CH" dirty="0" err="1"/>
              <a:t>bordure</a:t>
            </a:r>
            <a:r>
              <a:rPr lang="de-CH" dirty="0"/>
              <a:t> </a:t>
            </a:r>
            <a:r>
              <a:rPr lang="de-CH" dirty="0" err="1"/>
              <a:t>empêche</a:t>
            </a:r>
            <a:r>
              <a:rPr lang="de-CH" dirty="0"/>
              <a:t> </a:t>
            </a:r>
            <a:r>
              <a:rPr lang="de-CH" dirty="0" err="1"/>
              <a:t>les</a:t>
            </a:r>
            <a:r>
              <a:rPr lang="de-CH" dirty="0"/>
              <a:t> </a:t>
            </a:r>
            <a:r>
              <a:rPr lang="de-CH" dirty="0" err="1"/>
              <a:t>fuites</a:t>
            </a:r>
            <a:r>
              <a:rPr lang="de-CH" dirty="0"/>
              <a:t> du </a:t>
            </a:r>
            <a:r>
              <a:rPr lang="de-CH" dirty="0" err="1"/>
              <a:t>jus</a:t>
            </a:r>
            <a:r>
              <a:rPr lang="de-CH" dirty="0"/>
              <a:t> de </a:t>
            </a:r>
            <a:r>
              <a:rPr lang="de-CH" dirty="0" err="1"/>
              <a:t>fumier</a:t>
            </a:r>
            <a:r>
              <a:rPr lang="de-CH" dirty="0"/>
              <a:t>.</a:t>
            </a:r>
          </a:p>
        </p:txBody>
      </p:sp>
      <p:sp>
        <p:nvSpPr>
          <p:cNvPr id="9" name="Smiley 8"/>
          <p:cNvSpPr/>
          <p:nvPr/>
        </p:nvSpPr>
        <p:spPr>
          <a:xfrm>
            <a:off x="4934536" y="2910366"/>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2" name="Smiley 11"/>
          <p:cNvSpPr/>
          <p:nvPr/>
        </p:nvSpPr>
        <p:spPr>
          <a:xfrm>
            <a:off x="10414511" y="386619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Pfeil nach unten 9"/>
          <p:cNvSpPr/>
          <p:nvPr/>
        </p:nvSpPr>
        <p:spPr>
          <a:xfrm rot="17838127">
            <a:off x="1302480" y="1822660"/>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Pfeil nach unten 10"/>
          <p:cNvSpPr/>
          <p:nvPr/>
        </p:nvSpPr>
        <p:spPr>
          <a:xfrm rot="3200560">
            <a:off x="7537227" y="2085302"/>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29404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sp>
        <p:nvSpPr>
          <p:cNvPr id="7" name="Textfeld 6"/>
          <p:cNvSpPr txBox="1"/>
          <p:nvPr/>
        </p:nvSpPr>
        <p:spPr>
          <a:xfrm>
            <a:off x="838199" y="4967811"/>
            <a:ext cx="2251509" cy="215444"/>
          </a:xfrm>
          <a:prstGeom prst="rect">
            <a:avLst/>
          </a:prstGeom>
          <a:noFill/>
        </p:spPr>
        <p:txBody>
          <a:bodyPr wrap="square" rtlCol="0">
            <a:spAutoFit/>
          </a:bodyPr>
          <a:lstStyle/>
          <a:p>
            <a:r>
              <a:rPr lang="de-CH" sz="800" dirty="0"/>
              <a:t>Source : Qualinova</a:t>
            </a:r>
          </a:p>
        </p:txBody>
      </p:sp>
      <p:sp>
        <p:nvSpPr>
          <p:cNvPr id="10" name="Textfeld 9"/>
          <p:cNvSpPr txBox="1"/>
          <p:nvPr/>
        </p:nvSpPr>
        <p:spPr>
          <a:xfrm>
            <a:off x="838199" y="5569470"/>
            <a:ext cx="5241325" cy="369332"/>
          </a:xfrm>
          <a:prstGeom prst="rect">
            <a:avLst/>
          </a:prstGeom>
          <a:noFill/>
        </p:spPr>
        <p:txBody>
          <a:bodyPr wrap="square" rtlCol="0">
            <a:spAutoFit/>
          </a:bodyPr>
          <a:lstStyle/>
          <a:p>
            <a:r>
              <a:rPr lang="de-CH" dirty="0"/>
              <a:t>Pas d'écoulement visible de jus de </a:t>
            </a:r>
            <a:r>
              <a:rPr lang="de-CH" dirty="0" err="1"/>
              <a:t>fumier</a:t>
            </a:r>
            <a:r>
              <a:rPr lang="de-CH" dirty="0"/>
              <a:t>.</a:t>
            </a:r>
          </a:p>
        </p:txBody>
      </p:sp>
      <p:pic>
        <p:nvPicPr>
          <p:cNvPr id="6" name="Grafik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8328" y="919199"/>
            <a:ext cx="5347443" cy="4011714"/>
          </a:xfrm>
          <a:prstGeom prst="rect">
            <a:avLst/>
          </a:prstGeom>
        </p:spPr>
      </p:pic>
      <p:sp>
        <p:nvSpPr>
          <p:cNvPr id="14" name="Smiley 13"/>
          <p:cNvSpPr/>
          <p:nvPr/>
        </p:nvSpPr>
        <p:spPr>
          <a:xfrm>
            <a:off x="5146876" y="385771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87307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1341372"/>
            <a:ext cx="4983760" cy="3737820"/>
          </a:xfrm>
        </p:spPr>
      </p:pic>
      <p:sp>
        <p:nvSpPr>
          <p:cNvPr id="5" name="Textfeld 4"/>
          <p:cNvSpPr txBox="1"/>
          <p:nvPr/>
        </p:nvSpPr>
        <p:spPr>
          <a:xfrm>
            <a:off x="693972" y="5551670"/>
            <a:ext cx="8213722" cy="369332"/>
          </a:xfrm>
          <a:prstGeom prst="rect">
            <a:avLst/>
          </a:prstGeom>
          <a:noFill/>
        </p:spPr>
        <p:txBody>
          <a:bodyPr wrap="square" rtlCol="0">
            <a:spAutoFit/>
          </a:bodyPr>
          <a:lstStyle/>
          <a:p>
            <a:r>
              <a:rPr lang="de-CH" dirty="0"/>
              <a:t>Manquement : </a:t>
            </a:r>
            <a:r>
              <a:rPr lang="de-CH" dirty="0" err="1"/>
              <a:t>fumier</a:t>
            </a:r>
            <a:r>
              <a:rPr lang="de-CH" dirty="0"/>
              <a:t> </a:t>
            </a:r>
            <a:r>
              <a:rPr lang="de-CH" dirty="0" err="1"/>
              <a:t>entreposé</a:t>
            </a:r>
            <a:r>
              <a:rPr lang="de-CH" dirty="0"/>
              <a:t> à côté de la </a:t>
            </a:r>
            <a:r>
              <a:rPr lang="de-CH" dirty="0" err="1"/>
              <a:t>fumière</a:t>
            </a:r>
            <a:r>
              <a:rPr lang="de-CH" dirty="0"/>
              <a:t>.</a:t>
            </a:r>
          </a:p>
        </p:txBody>
      </p:sp>
      <p:sp>
        <p:nvSpPr>
          <p:cNvPr id="6" name="Textfeld 5"/>
          <p:cNvSpPr txBox="1"/>
          <p:nvPr/>
        </p:nvSpPr>
        <p:spPr>
          <a:xfrm>
            <a:off x="838200" y="5079192"/>
            <a:ext cx="2251509" cy="215444"/>
          </a:xfrm>
          <a:prstGeom prst="rect">
            <a:avLst/>
          </a:prstGeom>
          <a:noFill/>
        </p:spPr>
        <p:txBody>
          <a:bodyPr wrap="square" rtlCol="0">
            <a:spAutoFit/>
          </a:bodyPr>
          <a:lstStyle/>
          <a:p>
            <a:r>
              <a:rPr lang="de-CH" sz="800" dirty="0"/>
              <a:t>Source : Qualinova</a:t>
            </a:r>
          </a:p>
        </p:txBody>
      </p:sp>
      <p:sp>
        <p:nvSpPr>
          <p:cNvPr id="10" name="Smiley 9"/>
          <p:cNvSpPr/>
          <p:nvPr/>
        </p:nvSpPr>
        <p:spPr>
          <a:xfrm>
            <a:off x="4778811" y="403217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3" name="Grafik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6000" y="1375152"/>
            <a:ext cx="5695507" cy="3704040"/>
          </a:xfrm>
          <a:prstGeom prst="rect">
            <a:avLst/>
          </a:prstGeom>
        </p:spPr>
      </p:pic>
      <p:sp>
        <p:nvSpPr>
          <p:cNvPr id="8" name="Smiley 7"/>
          <p:cNvSpPr/>
          <p:nvPr/>
        </p:nvSpPr>
        <p:spPr>
          <a:xfrm>
            <a:off x="10633083" y="403217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6021831" y="5083625"/>
            <a:ext cx="2251509" cy="215444"/>
          </a:xfrm>
          <a:prstGeom prst="rect">
            <a:avLst/>
          </a:prstGeom>
          <a:noFill/>
        </p:spPr>
        <p:txBody>
          <a:bodyPr wrap="square" rtlCol="0">
            <a:spAutoFit/>
          </a:bodyPr>
          <a:lstStyle/>
          <a:p>
            <a:r>
              <a:rPr lang="de-CH" sz="800" dirty="0"/>
              <a:t>Source : AfU, SG</a:t>
            </a:r>
          </a:p>
        </p:txBody>
      </p:sp>
    </p:spTree>
    <p:extLst>
      <p:ext uri="{BB962C8B-B14F-4D97-AF65-F5344CB8AC3E}">
        <p14:creationId xmlns:p14="http://schemas.microsoft.com/office/powerpoint/2010/main" val="1513404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pic>
        <p:nvPicPr>
          <p:cNvPr id="5" name="Inhaltsplatzhalter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90043" y="1206842"/>
            <a:ext cx="5093043" cy="3819783"/>
          </a:xfrm>
        </p:spPr>
      </p:pic>
      <p:sp>
        <p:nvSpPr>
          <p:cNvPr id="7" name="Textfeld 6"/>
          <p:cNvSpPr txBox="1"/>
          <p:nvPr/>
        </p:nvSpPr>
        <p:spPr>
          <a:xfrm>
            <a:off x="790043" y="5026625"/>
            <a:ext cx="2251509" cy="215444"/>
          </a:xfrm>
          <a:prstGeom prst="rect">
            <a:avLst/>
          </a:prstGeom>
          <a:noFill/>
        </p:spPr>
        <p:txBody>
          <a:bodyPr wrap="square" rtlCol="0">
            <a:spAutoFit/>
          </a:bodyPr>
          <a:lstStyle/>
          <a:p>
            <a:r>
              <a:rPr lang="de-CH" sz="800" dirty="0"/>
              <a:t>Source : Qualinova</a:t>
            </a:r>
          </a:p>
        </p:txBody>
      </p:sp>
      <p:pic>
        <p:nvPicPr>
          <p:cNvPr id="8" name="Grafik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1328" y="1206842"/>
            <a:ext cx="5247503" cy="3935627"/>
          </a:xfrm>
          <a:prstGeom prst="rect">
            <a:avLst/>
          </a:prstGeom>
        </p:spPr>
      </p:pic>
      <p:sp>
        <p:nvSpPr>
          <p:cNvPr id="9" name="Textfeld 8"/>
          <p:cNvSpPr txBox="1"/>
          <p:nvPr/>
        </p:nvSpPr>
        <p:spPr>
          <a:xfrm>
            <a:off x="6211328" y="5142469"/>
            <a:ext cx="2251509" cy="215444"/>
          </a:xfrm>
          <a:prstGeom prst="rect">
            <a:avLst/>
          </a:prstGeom>
          <a:noFill/>
        </p:spPr>
        <p:txBody>
          <a:bodyPr wrap="square" rtlCol="0">
            <a:spAutoFit/>
          </a:bodyPr>
          <a:lstStyle/>
          <a:p>
            <a:r>
              <a:rPr lang="de-CH" sz="800" dirty="0"/>
              <a:t>Source : Qualinova</a:t>
            </a:r>
          </a:p>
        </p:txBody>
      </p:sp>
      <p:sp>
        <p:nvSpPr>
          <p:cNvPr id="10" name="Textfeld 9"/>
          <p:cNvSpPr txBox="1"/>
          <p:nvPr/>
        </p:nvSpPr>
        <p:spPr>
          <a:xfrm>
            <a:off x="790043" y="5651158"/>
            <a:ext cx="8662182" cy="369332"/>
          </a:xfrm>
          <a:prstGeom prst="rect">
            <a:avLst/>
          </a:prstGeom>
          <a:noFill/>
        </p:spPr>
        <p:txBody>
          <a:bodyPr wrap="square" rtlCol="0">
            <a:spAutoFit/>
          </a:bodyPr>
          <a:lstStyle/>
          <a:p>
            <a:r>
              <a:rPr lang="de-CH" dirty="0"/>
              <a:t>Manquement : </a:t>
            </a:r>
            <a:r>
              <a:rPr lang="de-CH" dirty="0" err="1"/>
              <a:t>Fuite</a:t>
            </a:r>
            <a:r>
              <a:rPr lang="de-CH" dirty="0"/>
              <a:t> de </a:t>
            </a:r>
            <a:r>
              <a:rPr lang="de-CH" dirty="0" err="1"/>
              <a:t>jus</a:t>
            </a:r>
            <a:r>
              <a:rPr lang="de-CH" dirty="0"/>
              <a:t> de </a:t>
            </a:r>
            <a:r>
              <a:rPr lang="de-CH" dirty="0" err="1"/>
              <a:t>fumier</a:t>
            </a:r>
            <a:r>
              <a:rPr lang="de-CH" dirty="0"/>
              <a:t> (</a:t>
            </a:r>
            <a:r>
              <a:rPr lang="de-CH" dirty="0" err="1"/>
              <a:t>une</a:t>
            </a:r>
            <a:r>
              <a:rPr lang="de-CH" dirty="0"/>
              <a:t> </a:t>
            </a:r>
            <a:r>
              <a:rPr lang="de-CH" dirty="0" err="1"/>
              <a:t>bordure</a:t>
            </a:r>
            <a:r>
              <a:rPr lang="de-CH" dirty="0"/>
              <a:t> </a:t>
            </a:r>
            <a:r>
              <a:rPr lang="de-CH" dirty="0" err="1"/>
              <a:t>peut</a:t>
            </a:r>
            <a:r>
              <a:rPr lang="de-CH" dirty="0"/>
              <a:t> y </a:t>
            </a:r>
            <a:r>
              <a:rPr lang="de-CH" dirty="0" err="1"/>
              <a:t>remédier</a:t>
            </a:r>
            <a:r>
              <a:rPr lang="de-CH" dirty="0"/>
              <a:t>).</a:t>
            </a:r>
          </a:p>
        </p:txBody>
      </p:sp>
      <p:sp>
        <p:nvSpPr>
          <p:cNvPr id="13" name="Smiley 12"/>
          <p:cNvSpPr/>
          <p:nvPr/>
        </p:nvSpPr>
        <p:spPr>
          <a:xfrm>
            <a:off x="4849426" y="407519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369719" y="416262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615455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sp>
        <p:nvSpPr>
          <p:cNvPr id="7" name="Textfeld 6"/>
          <p:cNvSpPr txBox="1"/>
          <p:nvPr/>
        </p:nvSpPr>
        <p:spPr>
          <a:xfrm>
            <a:off x="838198" y="4453595"/>
            <a:ext cx="2251509" cy="215444"/>
          </a:xfrm>
          <a:prstGeom prst="rect">
            <a:avLst/>
          </a:prstGeom>
          <a:noFill/>
        </p:spPr>
        <p:txBody>
          <a:bodyPr wrap="square" rtlCol="0">
            <a:spAutoFit/>
          </a:bodyPr>
          <a:lstStyle/>
          <a:p>
            <a:r>
              <a:rPr lang="de-CH" sz="800" dirty="0"/>
              <a:t>Source : Qualinova</a:t>
            </a:r>
          </a:p>
        </p:txBody>
      </p:sp>
      <p:sp>
        <p:nvSpPr>
          <p:cNvPr id="9" name="Textfeld 8"/>
          <p:cNvSpPr txBox="1"/>
          <p:nvPr/>
        </p:nvSpPr>
        <p:spPr>
          <a:xfrm>
            <a:off x="5708820" y="5142469"/>
            <a:ext cx="2251509" cy="215444"/>
          </a:xfrm>
          <a:prstGeom prst="rect">
            <a:avLst/>
          </a:prstGeom>
          <a:noFill/>
        </p:spPr>
        <p:txBody>
          <a:bodyPr wrap="square" rtlCol="0">
            <a:spAutoFit/>
          </a:bodyPr>
          <a:lstStyle/>
          <a:p>
            <a:r>
              <a:rPr lang="de-CH" sz="800" dirty="0"/>
              <a:t>Source : Qualinova</a:t>
            </a:r>
          </a:p>
        </p:txBody>
      </p:sp>
      <p:sp>
        <p:nvSpPr>
          <p:cNvPr id="10" name="Textfeld 9"/>
          <p:cNvSpPr txBox="1"/>
          <p:nvPr/>
        </p:nvSpPr>
        <p:spPr>
          <a:xfrm>
            <a:off x="838199" y="4988581"/>
            <a:ext cx="5241325" cy="369332"/>
          </a:xfrm>
          <a:prstGeom prst="rect">
            <a:avLst/>
          </a:prstGeom>
          <a:noFill/>
        </p:spPr>
        <p:txBody>
          <a:bodyPr wrap="square" rtlCol="0">
            <a:spAutoFit/>
          </a:bodyPr>
          <a:lstStyle/>
          <a:p>
            <a:r>
              <a:rPr lang="de-CH" dirty="0" err="1"/>
              <a:t>Manquement</a:t>
            </a:r>
            <a:r>
              <a:rPr lang="de-CH" dirty="0"/>
              <a:t> : Fuite de jus de </a:t>
            </a:r>
            <a:r>
              <a:rPr lang="de-CH" dirty="0" err="1"/>
              <a:t>fumier</a:t>
            </a:r>
            <a:r>
              <a:rPr lang="de-CH" dirty="0"/>
              <a:t>.</a:t>
            </a:r>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198" y="1045515"/>
            <a:ext cx="4475449" cy="3356587"/>
          </a:xfrm>
        </p:spPr>
      </p:pic>
      <p:pic>
        <p:nvPicPr>
          <p:cNvPr id="6" name="Grafik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08820" y="768177"/>
            <a:ext cx="5832389" cy="4374292"/>
          </a:xfrm>
          <a:prstGeom prst="rect">
            <a:avLst/>
          </a:prstGeom>
        </p:spPr>
      </p:pic>
      <p:sp>
        <p:nvSpPr>
          <p:cNvPr id="13" name="Smiley 12"/>
          <p:cNvSpPr/>
          <p:nvPr/>
        </p:nvSpPr>
        <p:spPr>
          <a:xfrm>
            <a:off x="4308908" y="339934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472742" y="412458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501529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 (sur les alpages)</a:t>
            </a:r>
          </a:p>
        </p:txBody>
      </p:sp>
      <p:sp>
        <p:nvSpPr>
          <p:cNvPr id="10" name="Textfeld 9"/>
          <p:cNvSpPr txBox="1"/>
          <p:nvPr/>
        </p:nvSpPr>
        <p:spPr>
          <a:xfrm>
            <a:off x="748176" y="990521"/>
            <a:ext cx="10463840" cy="2308324"/>
          </a:xfrm>
          <a:prstGeom prst="rect">
            <a:avLst/>
          </a:prstGeom>
          <a:noFill/>
        </p:spPr>
        <p:txBody>
          <a:bodyPr wrap="square" rtlCol="0">
            <a:spAutoFit/>
          </a:bodyPr>
          <a:lstStyle/>
          <a:p>
            <a:r>
              <a:rPr lang="fr-CH" dirty="0"/>
              <a:t>Remarques: </a:t>
            </a:r>
          </a:p>
          <a:p>
            <a:endParaRPr lang="fr-CH" dirty="0"/>
          </a:p>
          <a:p>
            <a:pPr marL="285750" indent="-285750">
              <a:buFont typeface="Arial" panose="020B0604020202020204" pitchFamily="34" charset="0"/>
              <a:buChar char="•"/>
            </a:pPr>
            <a:r>
              <a:rPr lang="fr-CH" dirty="0"/>
              <a:t>Sur les alpages sans accès carrossable, l’entreposage de fumier sans fumière et sans évacuation est toléré. Il peut être considéré comme un entreposage temporaire. Dans ce cas, le point de contrôle Entreposage provisoire de fumier s'applique (point de contrôle 1.1.3). </a:t>
            </a:r>
          </a:p>
          <a:p>
            <a:endParaRPr lang="fr-CH" dirty="0"/>
          </a:p>
          <a:p>
            <a:pPr marL="285750" indent="-285750">
              <a:buFont typeface="Arial" panose="020B0604020202020204" pitchFamily="34" charset="0"/>
              <a:buChar char="•"/>
            </a:pPr>
            <a:r>
              <a:rPr lang="fr-CH" dirty="0"/>
              <a:t>Par alpages sans accès carrossable, on entend les alpages qui ne sont pas accessibles avec une voiture tout-terrain pendant la saison d'alpage. </a:t>
            </a:r>
          </a:p>
        </p:txBody>
      </p:sp>
      <p:pic>
        <p:nvPicPr>
          <p:cNvPr id="14" name="Grafik 13" descr="Ein Bild, das dunkel, erleuchtet enthält.&#10;&#10;Automatisch generierte Beschreibung">
            <a:extLst>
              <a:ext uri="{FF2B5EF4-FFF2-40B4-BE49-F238E27FC236}">
                <a16:creationId xmlns:a16="http://schemas.microsoft.com/office/drawing/2014/main" id="{C9EED0B5-A60B-4743-B4D7-5B51181850FC}"/>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005923" y="364006"/>
            <a:ext cx="805380" cy="324778"/>
          </a:xfrm>
          <a:prstGeom prst="rect">
            <a:avLst/>
          </a:prstGeom>
        </p:spPr>
      </p:pic>
    </p:spTree>
    <p:extLst>
      <p:ext uri="{BB962C8B-B14F-4D97-AF65-F5344CB8AC3E}">
        <p14:creationId xmlns:p14="http://schemas.microsoft.com/office/powerpoint/2010/main" val="3755498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sp>
        <p:nvSpPr>
          <p:cNvPr id="7" name="Textfeld 6"/>
          <p:cNvSpPr txBox="1"/>
          <p:nvPr/>
        </p:nvSpPr>
        <p:spPr>
          <a:xfrm>
            <a:off x="946763" y="5376696"/>
            <a:ext cx="2251509" cy="215444"/>
          </a:xfrm>
          <a:prstGeom prst="rect">
            <a:avLst/>
          </a:prstGeom>
          <a:noFill/>
        </p:spPr>
        <p:txBody>
          <a:bodyPr wrap="square" rtlCol="0">
            <a:spAutoFit/>
          </a:bodyPr>
          <a:lstStyle/>
          <a:p>
            <a:r>
              <a:rPr lang="de-CH" sz="800" dirty="0"/>
              <a:t>Source : E. Müller</a:t>
            </a:r>
          </a:p>
        </p:txBody>
      </p:sp>
      <p:pic>
        <p:nvPicPr>
          <p:cNvPr id="12" name="Grafik 11" descr="Ein Bild, das Gras, draußen, Feld, Natur enthält.&#10;&#10;Automatisch generierte Beschreibung">
            <a:extLst>
              <a:ext uri="{FF2B5EF4-FFF2-40B4-BE49-F238E27FC236}">
                <a16:creationId xmlns:a16="http://schemas.microsoft.com/office/drawing/2014/main" id="{2C35E685-4714-407B-9C04-2BBEB9EC37B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1008860" y="868001"/>
            <a:ext cx="4256159" cy="4502895"/>
          </a:xfrm>
          <a:prstGeom prst="rect">
            <a:avLst/>
          </a:prstGeom>
          <a:noFill/>
          <a:ln>
            <a:noFill/>
          </a:ln>
          <a:extLst>
            <a:ext uri="{53640926-AAD7-44D8-BBD7-CCE9431645EC}">
              <a14:shadowObscured xmlns:a14="http://schemas.microsoft.com/office/drawing/2010/main"/>
            </a:ext>
          </a:extLst>
        </p:spPr>
      </p:pic>
      <p:sp>
        <p:nvSpPr>
          <p:cNvPr id="13" name="Smiley 12"/>
          <p:cNvSpPr/>
          <p:nvPr/>
        </p:nvSpPr>
        <p:spPr>
          <a:xfrm>
            <a:off x="1208517" y="415485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5" name="Grafik 14" descr="Ein Bild, das dunkel, erleuchtet enthält.&#10;&#10;Automatisch generierte Beschreibung">
            <a:extLst>
              <a:ext uri="{FF2B5EF4-FFF2-40B4-BE49-F238E27FC236}">
                <a16:creationId xmlns:a16="http://schemas.microsoft.com/office/drawing/2014/main" id="{C658D357-D03B-421D-A09C-6643F0566E09}"/>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951110" y="1632084"/>
            <a:ext cx="805380" cy="286789"/>
          </a:xfrm>
          <a:prstGeom prst="rect">
            <a:avLst/>
          </a:prstGeom>
        </p:spPr>
      </p:pic>
      <p:sp>
        <p:nvSpPr>
          <p:cNvPr id="11" name="Textfeld 10">
            <a:extLst>
              <a:ext uri="{FF2B5EF4-FFF2-40B4-BE49-F238E27FC236}">
                <a16:creationId xmlns:a16="http://schemas.microsoft.com/office/drawing/2014/main" id="{90F5DB31-92BA-4DD9-BA58-0EDBEEC54D7D}"/>
              </a:ext>
            </a:extLst>
          </p:cNvPr>
          <p:cNvSpPr txBox="1"/>
          <p:nvPr/>
        </p:nvSpPr>
        <p:spPr>
          <a:xfrm>
            <a:off x="5505651" y="1001887"/>
            <a:ext cx="5445459" cy="1477328"/>
          </a:xfrm>
          <a:prstGeom prst="rect">
            <a:avLst/>
          </a:prstGeom>
          <a:noFill/>
        </p:spPr>
        <p:txBody>
          <a:bodyPr wrap="square" rtlCol="0">
            <a:spAutoFit/>
          </a:bodyPr>
          <a:lstStyle/>
          <a:p>
            <a:r>
              <a:rPr lang="de-CH" dirty="0"/>
              <a:t>Manquement : le fumier n'est pas stocké sur </a:t>
            </a:r>
            <a:r>
              <a:rPr lang="de-CH" dirty="0" err="1"/>
              <a:t>une</a:t>
            </a:r>
            <a:r>
              <a:rPr lang="de-CH" dirty="0"/>
              <a:t> </a:t>
            </a:r>
            <a:r>
              <a:rPr lang="de-CH" dirty="0" err="1"/>
              <a:t>fumière</a:t>
            </a:r>
            <a:r>
              <a:rPr lang="de-CH" dirty="0"/>
              <a:t> qui s'écoule dans </a:t>
            </a:r>
            <a:r>
              <a:rPr lang="de-CH" dirty="0" err="1"/>
              <a:t>un</a:t>
            </a:r>
            <a:r>
              <a:rPr lang="de-CH" dirty="0"/>
              <a:t> </a:t>
            </a:r>
            <a:r>
              <a:rPr lang="de-CH" dirty="0" err="1"/>
              <a:t>réservoir</a:t>
            </a:r>
            <a:r>
              <a:rPr lang="de-CH" dirty="0"/>
              <a:t> de lisier. </a:t>
            </a:r>
          </a:p>
          <a:p>
            <a:r>
              <a:rPr lang="de-DE" dirty="0"/>
              <a:t>Ceci est également considéré comme </a:t>
            </a:r>
            <a:r>
              <a:rPr lang="de-DE" dirty="0" err="1"/>
              <a:t>un</a:t>
            </a:r>
            <a:r>
              <a:rPr lang="de-DE" dirty="0"/>
              <a:t> </a:t>
            </a:r>
            <a:r>
              <a:rPr lang="de-DE" dirty="0" err="1"/>
              <a:t>manquement</a:t>
            </a:r>
            <a:r>
              <a:rPr lang="de-DE" dirty="0"/>
              <a:t> sur les </a:t>
            </a:r>
            <a:r>
              <a:rPr lang="de-DE" dirty="0" err="1"/>
              <a:t>alpages</a:t>
            </a:r>
            <a:r>
              <a:rPr lang="de-DE" dirty="0"/>
              <a:t> </a:t>
            </a:r>
            <a:r>
              <a:rPr lang="de-DE" dirty="0" err="1"/>
              <a:t>avec</a:t>
            </a:r>
            <a:r>
              <a:rPr lang="de-DE" dirty="0"/>
              <a:t> </a:t>
            </a:r>
            <a:r>
              <a:rPr lang="de-DE" dirty="0" err="1"/>
              <a:t>accès</a:t>
            </a:r>
            <a:r>
              <a:rPr lang="de-DE" dirty="0"/>
              <a:t> </a:t>
            </a:r>
            <a:r>
              <a:rPr lang="de-DE" dirty="0" err="1"/>
              <a:t>carrossable</a:t>
            </a:r>
            <a:r>
              <a:rPr lang="de-DE" dirty="0"/>
              <a:t>.  </a:t>
            </a:r>
            <a:endParaRPr lang="de-CH" dirty="0"/>
          </a:p>
        </p:txBody>
      </p:sp>
    </p:spTree>
    <p:extLst>
      <p:ext uri="{BB962C8B-B14F-4D97-AF65-F5344CB8AC3E}">
        <p14:creationId xmlns:p14="http://schemas.microsoft.com/office/powerpoint/2010/main" val="357501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a:t>
            </a:r>
            <a:r>
              <a:rPr lang="de-CH" sz="1800" dirty="0" err="1"/>
              <a:t>Entreposage</a:t>
            </a:r>
            <a:r>
              <a:rPr lang="de-CH" sz="1800" dirty="0"/>
              <a:t> du fumier</a:t>
            </a:r>
          </a:p>
        </p:txBody>
      </p:sp>
      <p:sp>
        <p:nvSpPr>
          <p:cNvPr id="7" name="Textfeld 6"/>
          <p:cNvSpPr txBox="1"/>
          <p:nvPr/>
        </p:nvSpPr>
        <p:spPr>
          <a:xfrm>
            <a:off x="838199" y="5142469"/>
            <a:ext cx="2251509" cy="215444"/>
          </a:xfrm>
          <a:prstGeom prst="rect">
            <a:avLst/>
          </a:prstGeom>
          <a:noFill/>
        </p:spPr>
        <p:txBody>
          <a:bodyPr wrap="square" rtlCol="0">
            <a:spAutoFit/>
          </a:bodyPr>
          <a:lstStyle/>
          <a:p>
            <a:r>
              <a:rPr lang="de-CH" sz="800" dirty="0"/>
              <a:t>Source : Qualinova</a:t>
            </a:r>
          </a:p>
        </p:txBody>
      </p:sp>
      <p:sp>
        <p:nvSpPr>
          <p:cNvPr id="9" name="Textfeld 8"/>
          <p:cNvSpPr txBox="1"/>
          <p:nvPr/>
        </p:nvSpPr>
        <p:spPr>
          <a:xfrm>
            <a:off x="6912489" y="6351314"/>
            <a:ext cx="2251509" cy="215444"/>
          </a:xfrm>
          <a:prstGeom prst="rect">
            <a:avLst/>
          </a:prstGeom>
          <a:noFill/>
        </p:spPr>
        <p:txBody>
          <a:bodyPr wrap="square" rtlCol="0">
            <a:spAutoFit/>
          </a:bodyPr>
          <a:lstStyle/>
          <a:p>
            <a:r>
              <a:rPr lang="de-CH" sz="800" dirty="0"/>
              <a:t>Source : PIOCH</a:t>
            </a:r>
          </a:p>
        </p:txBody>
      </p:sp>
      <p:sp>
        <p:nvSpPr>
          <p:cNvPr id="10" name="Textfeld 9"/>
          <p:cNvSpPr txBox="1"/>
          <p:nvPr/>
        </p:nvSpPr>
        <p:spPr>
          <a:xfrm>
            <a:off x="838199" y="5713849"/>
            <a:ext cx="5532409" cy="646331"/>
          </a:xfrm>
          <a:prstGeom prst="rect">
            <a:avLst/>
          </a:prstGeom>
          <a:noFill/>
        </p:spPr>
        <p:txBody>
          <a:bodyPr wrap="square" rtlCol="0">
            <a:spAutoFit/>
          </a:bodyPr>
          <a:lstStyle/>
          <a:p>
            <a:r>
              <a:rPr lang="de-CH" dirty="0"/>
              <a:t>Manquement : </a:t>
            </a:r>
            <a:r>
              <a:rPr lang="de-CH" dirty="0" err="1"/>
              <a:t>Fuite</a:t>
            </a:r>
            <a:r>
              <a:rPr lang="de-CH" dirty="0"/>
              <a:t> visible de jus de fumier en raison </a:t>
            </a:r>
            <a:r>
              <a:rPr lang="de-CH" dirty="0" err="1"/>
              <a:t>d'un</a:t>
            </a:r>
            <a:r>
              <a:rPr lang="de-CH" dirty="0"/>
              <a:t> </a:t>
            </a:r>
            <a:r>
              <a:rPr lang="de-CH" dirty="0" err="1"/>
              <a:t>stockage</a:t>
            </a:r>
            <a:r>
              <a:rPr lang="de-CH" dirty="0"/>
              <a:t> </a:t>
            </a:r>
            <a:r>
              <a:rPr lang="de-CH" dirty="0" err="1"/>
              <a:t>défectueux</a:t>
            </a:r>
            <a:r>
              <a:rPr lang="de-CH" dirty="0"/>
              <a:t>.</a:t>
            </a:r>
          </a:p>
        </p:txBody>
      </p:sp>
      <p:pic>
        <p:nvPicPr>
          <p:cNvPr id="5" name="Inhaltsplatzhalter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199" y="865915"/>
            <a:ext cx="5702071" cy="4276554"/>
          </a:xfrm>
        </p:spPr>
      </p:pic>
      <p:pic>
        <p:nvPicPr>
          <p:cNvPr id="8" name="Grafik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2489" y="553135"/>
            <a:ext cx="4348635" cy="5798179"/>
          </a:xfrm>
          <a:prstGeom prst="rect">
            <a:avLst/>
          </a:prstGeom>
        </p:spPr>
      </p:pic>
      <p:sp>
        <p:nvSpPr>
          <p:cNvPr id="13" name="Smiley 12"/>
          <p:cNvSpPr/>
          <p:nvPr/>
        </p:nvSpPr>
        <p:spPr>
          <a:xfrm>
            <a:off x="5506608" y="413215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199905" y="525019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902302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a:t>
            </a:r>
            <a:r>
              <a:rPr lang="de-CH" sz="1800" dirty="0" err="1"/>
              <a:t>Entreposage</a:t>
            </a:r>
            <a:r>
              <a:rPr lang="de-CH" sz="1800" dirty="0"/>
              <a:t> </a:t>
            </a:r>
            <a:r>
              <a:rPr lang="de-CH" sz="1800" dirty="0" err="1"/>
              <a:t>temporaire</a:t>
            </a:r>
            <a:r>
              <a:rPr lang="de-CH" sz="1800" dirty="0"/>
              <a:t> de </a:t>
            </a:r>
            <a:r>
              <a:rPr lang="de-CH" sz="1800" dirty="0" err="1"/>
              <a:t>fumier</a:t>
            </a:r>
            <a:r>
              <a:rPr lang="de-CH" sz="1800" dirty="0"/>
              <a:t> </a:t>
            </a:r>
            <a:r>
              <a:rPr lang="de-CH" sz="1800" dirty="0" err="1"/>
              <a:t>sur</a:t>
            </a:r>
            <a:r>
              <a:rPr lang="de-CH" sz="1800" dirty="0"/>
              <a:t> </a:t>
            </a:r>
            <a:r>
              <a:rPr lang="de-CH" sz="1800" dirty="0" err="1"/>
              <a:t>une</a:t>
            </a:r>
            <a:r>
              <a:rPr lang="de-CH" sz="1800" dirty="0"/>
              <a:t> </a:t>
            </a:r>
            <a:r>
              <a:rPr lang="de-CH" sz="1800" dirty="0" err="1"/>
              <a:t>parcelle</a:t>
            </a:r>
            <a:endParaRPr lang="de-CH" sz="1800" dirty="0"/>
          </a:p>
        </p:txBody>
      </p:sp>
      <p:sp>
        <p:nvSpPr>
          <p:cNvPr id="11" name="Textfeld 10"/>
          <p:cNvSpPr txBox="1"/>
          <p:nvPr/>
        </p:nvSpPr>
        <p:spPr>
          <a:xfrm>
            <a:off x="737936" y="2722860"/>
            <a:ext cx="10615864" cy="1477328"/>
          </a:xfrm>
          <a:prstGeom prst="rect">
            <a:avLst/>
          </a:prstGeom>
          <a:noFill/>
        </p:spPr>
        <p:txBody>
          <a:bodyPr wrap="square" rtlCol="0">
            <a:spAutoFit/>
          </a:bodyPr>
          <a:lstStyle/>
          <a:p>
            <a:r>
              <a:rPr lang="de-DE" dirty="0"/>
              <a:t>Remarque concernant le </a:t>
            </a:r>
            <a:r>
              <a:rPr lang="de-DE" i="1" dirty="0"/>
              <a:t>compostage </a:t>
            </a:r>
            <a:r>
              <a:rPr lang="fr-FR" i="1" dirty="0"/>
              <a:t>en bordure de champ</a:t>
            </a:r>
            <a:r>
              <a:rPr lang="de-DE" i="1" dirty="0"/>
              <a:t> </a:t>
            </a:r>
            <a:r>
              <a:rPr lang="de-DE" dirty="0"/>
              <a:t>: pour une meilleure valorisation des éléments nutritifs qu'il contient, le fumier peut être composté dans des tas de compost bien </a:t>
            </a:r>
            <a:r>
              <a:rPr lang="de-DE" dirty="0" err="1"/>
              <a:t>ordonnés</a:t>
            </a:r>
            <a:r>
              <a:rPr lang="de-DE" dirty="0"/>
              <a:t> (</a:t>
            </a:r>
            <a:r>
              <a:rPr lang="fr-FR" i="1" dirty="0"/>
              <a:t>compostage en bordure de champ</a:t>
            </a:r>
            <a:r>
              <a:rPr lang="de-DE" dirty="0"/>
              <a:t>). Le compostage en </a:t>
            </a:r>
            <a:r>
              <a:rPr lang="de-DE" dirty="0" err="1"/>
              <a:t>bordure</a:t>
            </a:r>
            <a:r>
              <a:rPr lang="de-DE" dirty="0"/>
              <a:t> de champ ne fait toutefois pas l'objet du contrôle de base de la protection des eaux dans le cadre de </a:t>
            </a:r>
            <a:r>
              <a:rPr lang="de-DE" dirty="0" err="1"/>
              <a:t>l'OCCEA</a:t>
            </a:r>
            <a:r>
              <a:rPr lang="de-DE" dirty="0"/>
              <a:t>. Il est réglé dans l'aide à </a:t>
            </a:r>
            <a:r>
              <a:rPr lang="de-DE" dirty="0" err="1"/>
              <a:t>l'exécution</a:t>
            </a:r>
            <a:r>
              <a:rPr lang="de-DE" dirty="0"/>
              <a:t> </a:t>
            </a:r>
            <a:r>
              <a:rPr lang="fr-FR" dirty="0"/>
              <a:t>Eléments fertilisants et utilisation des engrais dans l’agriculture</a:t>
            </a:r>
            <a:r>
              <a:rPr lang="de-DE" dirty="0"/>
              <a:t> (chapitre 5.5).</a:t>
            </a:r>
            <a:endParaRPr lang="de-CH" dirty="0"/>
          </a:p>
        </p:txBody>
      </p:sp>
      <p:sp>
        <p:nvSpPr>
          <p:cNvPr id="9" name="Textfeld 8">
            <a:extLst>
              <a:ext uri="{FF2B5EF4-FFF2-40B4-BE49-F238E27FC236}">
                <a16:creationId xmlns:a16="http://schemas.microsoft.com/office/drawing/2014/main" id="{A46711EA-A1F6-4061-AD93-23AA1986FBD7}"/>
              </a:ext>
            </a:extLst>
          </p:cNvPr>
          <p:cNvSpPr txBox="1"/>
          <p:nvPr/>
        </p:nvSpPr>
        <p:spPr>
          <a:xfrm>
            <a:off x="788069" y="1038617"/>
            <a:ext cx="11284066" cy="1595821"/>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Remarque </a:t>
            </a:r>
            <a:r>
              <a:rPr lang="de-CH" sz="1800" dirty="0" err="1">
                <a:effectLst/>
                <a:latin typeface="+mj-lt"/>
                <a:ea typeface="Calibri" panose="020F0502020204030204" pitchFamily="34" charset="0"/>
                <a:cs typeface="Times New Roman" panose="02020603050405020304" pitchFamily="18" charset="0"/>
              </a:rPr>
              <a:t>sur</a:t>
            </a:r>
            <a:r>
              <a:rPr lang="de-CH" sz="1800" dirty="0">
                <a:effectLst/>
                <a:latin typeface="+mj-lt"/>
                <a:ea typeface="Calibri" panose="020F0502020204030204" pitchFamily="34" charset="0"/>
                <a:cs typeface="Times New Roman" panose="02020603050405020304" pitchFamily="18" charset="0"/>
              </a:rPr>
              <a:t> </a:t>
            </a:r>
            <a:r>
              <a:rPr lang="de-CH" sz="1800" i="1" dirty="0" err="1">
                <a:effectLst/>
                <a:latin typeface="+mj-lt"/>
                <a:ea typeface="Calibri" panose="020F0502020204030204" pitchFamily="34" charset="0"/>
                <a:cs typeface="Times New Roman" panose="02020603050405020304" pitchFamily="18" charset="0"/>
              </a:rPr>
              <a:t>l’entreposage</a:t>
            </a:r>
            <a:r>
              <a:rPr lang="de-CH" sz="1800" i="1" dirty="0">
                <a:effectLst/>
                <a:latin typeface="+mj-lt"/>
                <a:ea typeface="Calibri" panose="020F0502020204030204" pitchFamily="34" charset="0"/>
                <a:cs typeface="Times New Roman" panose="02020603050405020304" pitchFamily="18" charset="0"/>
              </a:rPr>
              <a:t> </a:t>
            </a:r>
            <a:r>
              <a:rPr lang="de-CH" sz="1800" i="1" dirty="0" err="1">
                <a:effectLst/>
                <a:latin typeface="+mj-lt"/>
                <a:ea typeface="Calibri" panose="020F0502020204030204" pitchFamily="34" charset="0"/>
                <a:cs typeface="Times New Roman" panose="02020603050405020304" pitchFamily="18" charset="0"/>
              </a:rPr>
              <a:t>temporaire</a:t>
            </a:r>
            <a:r>
              <a:rPr lang="de-CH" sz="1800" i="1" dirty="0">
                <a:effectLst/>
                <a:latin typeface="+mj-lt"/>
                <a:ea typeface="Calibri" panose="020F0502020204030204" pitchFamily="34" charset="0"/>
                <a:cs typeface="Times New Roman" panose="02020603050405020304" pitchFamily="18" charset="0"/>
              </a:rPr>
              <a:t> de </a:t>
            </a:r>
            <a:r>
              <a:rPr lang="de-CH" sz="1800" i="1" dirty="0" err="1">
                <a:effectLst/>
                <a:latin typeface="+mj-lt"/>
                <a:ea typeface="Calibri" panose="020F0502020204030204" pitchFamily="34" charset="0"/>
                <a:cs typeface="Times New Roman" panose="02020603050405020304" pitchFamily="18" charset="0"/>
              </a:rPr>
              <a:t>fumier</a:t>
            </a:r>
            <a:r>
              <a:rPr lang="de-CH" sz="1800" i="1" dirty="0">
                <a:effectLst/>
                <a:latin typeface="+mj-lt"/>
                <a:ea typeface="Calibri" panose="020F0502020204030204" pitchFamily="34" charset="0"/>
                <a:cs typeface="Times New Roman" panose="02020603050405020304" pitchFamily="18" charset="0"/>
              </a:rPr>
              <a:t> </a:t>
            </a:r>
            <a:r>
              <a:rPr lang="de-CH" sz="1800" dirty="0">
                <a:effectLst/>
                <a:latin typeface="+mj-lt"/>
                <a:ea typeface="Calibri" panose="020F0502020204030204" pitchFamily="34" charset="0"/>
                <a:cs typeface="Times New Roman" panose="02020603050405020304" pitchFamily="18" charset="0"/>
              </a:rPr>
              <a:t>: en raison du risque de pollution des eaux, </a:t>
            </a:r>
            <a:r>
              <a:rPr lang="de-CH" sz="1800" dirty="0" err="1">
                <a:effectLst/>
                <a:latin typeface="+mj-lt"/>
                <a:ea typeface="Calibri" panose="020F0502020204030204" pitchFamily="34" charset="0"/>
                <a:cs typeface="Times New Roman" panose="02020603050405020304" pitchFamily="18" charset="0"/>
              </a:rPr>
              <a:t>l’entreposage</a:t>
            </a:r>
            <a:r>
              <a:rPr lang="de-CH" sz="1800" dirty="0">
                <a:effectLst/>
                <a:latin typeface="+mj-lt"/>
                <a:ea typeface="Calibri" panose="020F0502020204030204" pitchFamily="34" charset="0"/>
                <a:cs typeface="Times New Roman" panose="02020603050405020304" pitchFamily="18" charset="0"/>
              </a:rPr>
              <a:t> </a:t>
            </a:r>
            <a:r>
              <a:rPr lang="de-CH" sz="1800" dirty="0" err="1">
                <a:effectLst/>
                <a:latin typeface="+mj-lt"/>
                <a:ea typeface="Calibri" panose="020F0502020204030204" pitchFamily="34" charset="0"/>
                <a:cs typeface="Times New Roman" panose="02020603050405020304" pitchFamily="18" charset="0"/>
              </a:rPr>
              <a:t>temporaire</a:t>
            </a:r>
            <a:r>
              <a:rPr lang="de-CH" sz="1800" dirty="0">
                <a:effectLst/>
                <a:latin typeface="+mj-lt"/>
                <a:ea typeface="Calibri" panose="020F0502020204030204" pitchFamily="34" charset="0"/>
                <a:cs typeface="Times New Roman" panose="02020603050405020304" pitchFamily="18" charset="0"/>
              </a:rPr>
              <a:t> de </a:t>
            </a:r>
            <a:r>
              <a:rPr lang="de-CH" sz="1800" dirty="0" err="1">
                <a:effectLst/>
                <a:latin typeface="+mj-lt"/>
                <a:ea typeface="Calibri" panose="020F0502020204030204" pitchFamily="34" charset="0"/>
                <a:cs typeface="Times New Roman" panose="02020603050405020304" pitchFamily="18" charset="0"/>
              </a:rPr>
              <a:t>fumier</a:t>
            </a:r>
            <a:r>
              <a:rPr lang="de-CH" sz="1800" dirty="0">
                <a:effectLst/>
                <a:latin typeface="+mj-lt"/>
                <a:ea typeface="Calibri" panose="020F0502020204030204" pitchFamily="34" charset="0"/>
                <a:cs typeface="Times New Roman" panose="02020603050405020304" pitchFamily="18" charset="0"/>
              </a:rPr>
              <a:t> </a:t>
            </a:r>
            <a:r>
              <a:rPr lang="de-CH" sz="1800" dirty="0" err="1">
                <a:effectLst/>
                <a:latin typeface="+mj-lt"/>
                <a:ea typeface="Calibri" panose="020F0502020204030204" pitchFamily="34" charset="0"/>
                <a:cs typeface="Times New Roman" panose="02020603050405020304" pitchFamily="18" charset="0"/>
              </a:rPr>
              <a:t>n'est</a:t>
            </a:r>
            <a:r>
              <a:rPr lang="de-CH" sz="1800" dirty="0">
                <a:effectLst/>
                <a:latin typeface="+mj-lt"/>
                <a:ea typeface="Calibri" panose="020F0502020204030204" pitchFamily="34" charset="0"/>
                <a:cs typeface="Times New Roman" panose="02020603050405020304" pitchFamily="18" charset="0"/>
              </a:rPr>
              <a:t> </a:t>
            </a:r>
            <a:r>
              <a:rPr lang="de-CH" sz="1800" dirty="0" err="1">
                <a:effectLst/>
                <a:latin typeface="+mj-lt"/>
                <a:ea typeface="Calibri" panose="020F0502020204030204" pitchFamily="34" charset="0"/>
                <a:cs typeface="Times New Roman" panose="02020603050405020304" pitchFamily="18" charset="0"/>
              </a:rPr>
              <a:t>normalement</a:t>
            </a:r>
            <a:r>
              <a:rPr lang="de-CH" sz="1800" dirty="0">
                <a:effectLst/>
                <a:latin typeface="+mj-lt"/>
                <a:ea typeface="Calibri" panose="020F0502020204030204" pitchFamily="34" charset="0"/>
                <a:cs typeface="Times New Roman" panose="02020603050405020304" pitchFamily="18" charset="0"/>
              </a:rPr>
              <a:t> </a:t>
            </a:r>
            <a:r>
              <a:rPr lang="de-CH" sz="1800" dirty="0" err="1">
                <a:effectLst/>
                <a:latin typeface="+mj-lt"/>
                <a:ea typeface="Calibri" panose="020F0502020204030204" pitchFamily="34" charset="0"/>
                <a:cs typeface="Times New Roman" panose="02020603050405020304" pitchFamily="18" charset="0"/>
              </a:rPr>
              <a:t>pas</a:t>
            </a:r>
            <a:r>
              <a:rPr lang="de-CH" sz="1800" dirty="0">
                <a:effectLst/>
                <a:latin typeface="+mj-lt"/>
                <a:ea typeface="Calibri" panose="020F0502020204030204" pitchFamily="34" charset="0"/>
                <a:cs typeface="Times New Roman" panose="02020603050405020304" pitchFamily="18" charset="0"/>
              </a:rPr>
              <a:t> autorisé. </a:t>
            </a:r>
            <a:r>
              <a:rPr lang="fr-FR" dirty="0"/>
              <a:t>Cette pratique peut toutefois être tolérée sur la surface utile fertilisable pour de brèves périodes afin d’assurer le bon fonctionnement d’une exploitation,</a:t>
            </a:r>
            <a:r>
              <a:rPr lang="de-CH" sz="1800" dirty="0">
                <a:effectLst/>
                <a:latin typeface="+mj-lt"/>
                <a:ea typeface="Calibri" panose="020F0502020204030204" pitchFamily="34" charset="0"/>
                <a:cs typeface="Times New Roman" panose="02020603050405020304" pitchFamily="18" charset="0"/>
              </a:rPr>
              <a:t> en général 6 semaines maximum. </a:t>
            </a:r>
          </a:p>
          <a:p>
            <a:r>
              <a:rPr lang="de-CH" sz="1400" dirty="0">
                <a:effectLst/>
                <a:latin typeface="+mj-lt"/>
                <a:ea typeface="Calibri" panose="020F0502020204030204" pitchFamily="34" charset="0"/>
                <a:cs typeface="Times New Roman" panose="02020603050405020304" pitchFamily="18" charset="0"/>
              </a:rPr>
              <a:t>Cf. OFEV et al., 2012 : </a:t>
            </a:r>
            <a:r>
              <a:rPr lang="fr-FR" sz="1400" dirty="0">
                <a:effectLst/>
                <a:latin typeface="+mj-lt"/>
                <a:ea typeface="Calibri" panose="020F0502020204030204" pitchFamily="34" charset="0"/>
                <a:cs typeface="Times New Roman" panose="02020603050405020304" pitchFamily="18" charset="0"/>
              </a:rPr>
              <a:t>Eléments fertilisants et utilisation des engrais dans l’agriculture</a:t>
            </a:r>
            <a:r>
              <a:rPr lang="de-CH" sz="1400" dirty="0">
                <a:effectLst/>
                <a:latin typeface="+mj-lt"/>
                <a:ea typeface="Calibri" panose="020F0502020204030204" pitchFamily="34" charset="0"/>
                <a:cs typeface="Times New Roman" panose="02020603050405020304" pitchFamily="18" charset="0"/>
              </a:rPr>
              <a:t>. Un module de l'aide à l'exécution ; chapitre 5.4</a:t>
            </a:r>
          </a:p>
        </p:txBody>
      </p:sp>
    </p:spTree>
    <p:extLst>
      <p:ext uri="{BB962C8B-B14F-4D97-AF65-F5344CB8AC3E}">
        <p14:creationId xmlns:p14="http://schemas.microsoft.com/office/powerpoint/2010/main" val="547334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a:t>
            </a:r>
            <a:r>
              <a:rPr lang="de-CH" sz="1800" dirty="0" err="1"/>
              <a:t>Entreposage</a:t>
            </a:r>
            <a:r>
              <a:rPr lang="de-CH" sz="1800" dirty="0"/>
              <a:t> </a:t>
            </a:r>
            <a:r>
              <a:rPr lang="de-CH" sz="1800" dirty="0" err="1"/>
              <a:t>temporaire</a:t>
            </a:r>
            <a:r>
              <a:rPr lang="de-CH" sz="1800" dirty="0"/>
              <a:t> du fumier</a:t>
            </a:r>
          </a:p>
        </p:txBody>
      </p:sp>
      <p:pic>
        <p:nvPicPr>
          <p:cNvPr id="4" name="Inhaltsplatzhalter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94080" y="834175"/>
            <a:ext cx="7244158" cy="4302904"/>
          </a:xfrm>
        </p:spPr>
      </p:pic>
      <p:sp>
        <p:nvSpPr>
          <p:cNvPr id="7" name="Textfeld 6"/>
          <p:cNvSpPr txBox="1"/>
          <p:nvPr/>
        </p:nvSpPr>
        <p:spPr>
          <a:xfrm>
            <a:off x="838200" y="5158666"/>
            <a:ext cx="2251509" cy="215444"/>
          </a:xfrm>
          <a:prstGeom prst="rect">
            <a:avLst/>
          </a:prstGeom>
          <a:noFill/>
        </p:spPr>
        <p:txBody>
          <a:bodyPr wrap="square" rtlCol="0">
            <a:spAutoFit/>
          </a:bodyPr>
          <a:lstStyle/>
          <a:p>
            <a:r>
              <a:rPr lang="de-CH" sz="800" dirty="0"/>
              <a:t>Source : Qualinova</a:t>
            </a:r>
          </a:p>
        </p:txBody>
      </p:sp>
      <p:sp>
        <p:nvSpPr>
          <p:cNvPr id="8" name="Smiley 7"/>
          <p:cNvSpPr/>
          <p:nvPr/>
        </p:nvSpPr>
        <p:spPr>
          <a:xfrm>
            <a:off x="6908587" y="406140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a:extLst>
              <a:ext uri="{FF2B5EF4-FFF2-40B4-BE49-F238E27FC236}">
                <a16:creationId xmlns:a16="http://schemas.microsoft.com/office/drawing/2014/main" id="{A46711EA-A1F6-4061-AD93-23AA1986FBD7}"/>
              </a:ext>
            </a:extLst>
          </p:cNvPr>
          <p:cNvSpPr txBox="1"/>
          <p:nvPr/>
        </p:nvSpPr>
        <p:spPr>
          <a:xfrm>
            <a:off x="8270936" y="834175"/>
            <a:ext cx="3657362" cy="3131242"/>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Le fumier doit être couvert </a:t>
            </a:r>
            <a:r>
              <a:rPr lang="de-CH" sz="1800" dirty="0" err="1">
                <a:effectLst/>
                <a:latin typeface="+mj-lt"/>
                <a:ea typeface="Calibri" panose="020F0502020204030204" pitchFamily="34" charset="0"/>
                <a:cs typeface="Times New Roman" panose="02020603050405020304" pitchFamily="18" charset="0"/>
              </a:rPr>
              <a:t>lors</a:t>
            </a:r>
            <a:r>
              <a:rPr lang="de-CH" sz="1800" dirty="0">
                <a:effectLst/>
                <a:latin typeface="+mj-lt"/>
                <a:ea typeface="Calibri" panose="020F0502020204030204" pitchFamily="34" charset="0"/>
                <a:cs typeface="Times New Roman" panose="02020603050405020304" pitchFamily="18" charset="0"/>
              </a:rPr>
              <a:t> de </a:t>
            </a:r>
            <a:r>
              <a:rPr lang="de-CH" sz="1800" dirty="0" err="1">
                <a:effectLst/>
                <a:latin typeface="+mj-lt"/>
                <a:ea typeface="Calibri" panose="020F0502020204030204" pitchFamily="34" charset="0"/>
                <a:cs typeface="Times New Roman" panose="02020603050405020304" pitchFamily="18" charset="0"/>
              </a:rPr>
              <a:t>l’entreposage</a:t>
            </a:r>
            <a:r>
              <a:rPr lang="de-CH" sz="1800" dirty="0">
                <a:effectLst/>
                <a:latin typeface="+mj-lt"/>
                <a:ea typeface="Calibri" panose="020F0502020204030204" pitchFamily="34" charset="0"/>
                <a:cs typeface="Times New Roman" panose="02020603050405020304" pitchFamily="18" charset="0"/>
              </a:rPr>
              <a:t> du fumier. Si la durée de stockage n'est que de quelques jours, il est possible de renoncer à la couverture, de même pour le fumier de cheval sec et riche en paille. </a:t>
            </a:r>
          </a:p>
          <a:p>
            <a:r>
              <a:rPr lang="de-CH" sz="1400" dirty="0">
                <a:effectLst/>
                <a:latin typeface="+mj-lt"/>
                <a:ea typeface="Calibri" panose="020F0502020204030204" pitchFamily="34" charset="0"/>
                <a:cs typeface="Times New Roman" panose="02020603050405020304" pitchFamily="18" charset="0"/>
              </a:rPr>
              <a:t>Cf. OFEV et al., 2012 : </a:t>
            </a:r>
            <a:r>
              <a:rPr lang="fr-FR" sz="1400" dirty="0">
                <a:effectLst/>
                <a:latin typeface="+mj-lt"/>
                <a:ea typeface="Calibri" panose="020F0502020204030204" pitchFamily="34" charset="0"/>
                <a:cs typeface="Times New Roman" panose="02020603050405020304" pitchFamily="18" charset="0"/>
              </a:rPr>
              <a:t>Eléments fertilisants et utilisation des engrais dans l’agriculture</a:t>
            </a:r>
            <a:r>
              <a:rPr lang="de-CH" sz="1400" dirty="0">
                <a:effectLst/>
                <a:latin typeface="+mj-lt"/>
                <a:ea typeface="Calibri" panose="020F0502020204030204" pitchFamily="34" charset="0"/>
                <a:cs typeface="Times New Roman" panose="02020603050405020304" pitchFamily="18" charset="0"/>
              </a:rPr>
              <a:t>. </a:t>
            </a:r>
            <a:r>
              <a:rPr lang="de-CH" sz="1400" dirty="0" err="1">
                <a:effectLst/>
                <a:latin typeface="+mj-lt"/>
                <a:ea typeface="Calibri" panose="020F0502020204030204" pitchFamily="34" charset="0"/>
                <a:cs typeface="Times New Roman" panose="02020603050405020304" pitchFamily="18" charset="0"/>
              </a:rPr>
              <a:t>Un</a:t>
            </a:r>
            <a:r>
              <a:rPr lang="de-CH" sz="1400" dirty="0">
                <a:effectLst/>
                <a:latin typeface="+mj-lt"/>
                <a:ea typeface="Calibri" panose="020F0502020204030204" pitchFamily="34" charset="0"/>
                <a:cs typeface="Times New Roman" panose="02020603050405020304" pitchFamily="18" charset="0"/>
              </a:rPr>
              <a:t> </a:t>
            </a:r>
            <a:r>
              <a:rPr lang="de-CH" sz="1400" dirty="0" err="1">
                <a:effectLst/>
                <a:latin typeface="+mj-lt"/>
                <a:ea typeface="Calibri" panose="020F0502020204030204" pitchFamily="34" charset="0"/>
                <a:cs typeface="Times New Roman" panose="02020603050405020304" pitchFamily="18" charset="0"/>
              </a:rPr>
              <a:t>module</a:t>
            </a:r>
            <a:r>
              <a:rPr lang="de-CH" sz="1400" dirty="0">
                <a:effectLst/>
                <a:latin typeface="+mj-lt"/>
                <a:ea typeface="Calibri" panose="020F0502020204030204" pitchFamily="34" charset="0"/>
                <a:cs typeface="Times New Roman" panose="02020603050405020304" pitchFamily="18" charset="0"/>
              </a:rPr>
              <a:t> de </a:t>
            </a:r>
            <a:r>
              <a:rPr lang="de-CH" sz="1400" dirty="0" err="1">
                <a:effectLst/>
                <a:latin typeface="+mj-lt"/>
                <a:ea typeface="Calibri" panose="020F0502020204030204" pitchFamily="34" charset="0"/>
                <a:cs typeface="Times New Roman" panose="02020603050405020304" pitchFamily="18" charset="0"/>
              </a:rPr>
              <a:t>l'aide</a:t>
            </a:r>
            <a:r>
              <a:rPr lang="de-CH" sz="1400" dirty="0">
                <a:effectLst/>
                <a:latin typeface="+mj-lt"/>
                <a:ea typeface="Calibri" panose="020F0502020204030204" pitchFamily="34" charset="0"/>
                <a:cs typeface="Times New Roman" panose="02020603050405020304" pitchFamily="18" charset="0"/>
              </a:rPr>
              <a:t> à </a:t>
            </a:r>
            <a:r>
              <a:rPr lang="de-CH" sz="1400" dirty="0" err="1">
                <a:effectLst/>
                <a:latin typeface="+mj-lt"/>
                <a:ea typeface="Calibri" panose="020F0502020204030204" pitchFamily="34" charset="0"/>
                <a:cs typeface="Times New Roman" panose="02020603050405020304" pitchFamily="18" charset="0"/>
              </a:rPr>
              <a:t>l'exécution</a:t>
            </a:r>
            <a:r>
              <a:rPr lang="de-CH" sz="1400" dirty="0">
                <a:effectLst/>
                <a:latin typeface="+mj-lt"/>
                <a:ea typeface="Calibri" panose="020F0502020204030204" pitchFamily="34" charset="0"/>
                <a:cs typeface="Times New Roman" panose="02020603050405020304" pitchFamily="18" charset="0"/>
              </a:rPr>
              <a:t> ; </a:t>
            </a:r>
            <a:r>
              <a:rPr lang="de-CH" sz="1400" dirty="0" err="1">
                <a:effectLst/>
                <a:latin typeface="+mj-lt"/>
                <a:ea typeface="Calibri" panose="020F0502020204030204" pitchFamily="34" charset="0"/>
                <a:cs typeface="Times New Roman" panose="02020603050405020304" pitchFamily="18" charset="0"/>
              </a:rPr>
              <a:t>chapitre</a:t>
            </a:r>
            <a:r>
              <a:rPr lang="de-CH" sz="1400" dirty="0">
                <a:effectLst/>
                <a:latin typeface="+mj-lt"/>
                <a:ea typeface="Calibri" panose="020F0502020204030204" pitchFamily="34" charset="0"/>
                <a:cs typeface="Times New Roman" panose="02020603050405020304" pitchFamily="18" charset="0"/>
              </a:rPr>
              <a:t> 5.4.</a:t>
            </a:r>
          </a:p>
        </p:txBody>
      </p:sp>
    </p:spTree>
    <p:extLst>
      <p:ext uri="{BB962C8B-B14F-4D97-AF65-F5344CB8AC3E}">
        <p14:creationId xmlns:p14="http://schemas.microsoft.com/office/powerpoint/2010/main" val="2623292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a:t>
            </a:r>
            <a:r>
              <a:rPr lang="de-CH" sz="1800" dirty="0" err="1"/>
              <a:t>Entreposage</a:t>
            </a:r>
            <a:r>
              <a:rPr lang="de-CH" sz="1800" dirty="0"/>
              <a:t> </a:t>
            </a:r>
            <a:r>
              <a:rPr lang="de-CH" sz="1800" dirty="0" err="1"/>
              <a:t>provisoire</a:t>
            </a:r>
            <a:r>
              <a:rPr lang="de-CH" sz="1800" dirty="0"/>
              <a:t> du fumier</a:t>
            </a:r>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921968"/>
            <a:ext cx="5199997" cy="3464498"/>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7051" y="921968"/>
            <a:ext cx="4619331" cy="3464498"/>
          </a:xfrm>
          <a:prstGeom prst="rect">
            <a:avLst/>
          </a:prstGeom>
        </p:spPr>
      </p:pic>
      <p:sp>
        <p:nvSpPr>
          <p:cNvPr id="6" name="Textfeld 5"/>
          <p:cNvSpPr txBox="1"/>
          <p:nvPr/>
        </p:nvSpPr>
        <p:spPr>
          <a:xfrm>
            <a:off x="838200" y="4386466"/>
            <a:ext cx="2251509" cy="215444"/>
          </a:xfrm>
          <a:prstGeom prst="rect">
            <a:avLst/>
          </a:prstGeom>
          <a:noFill/>
        </p:spPr>
        <p:txBody>
          <a:bodyPr wrap="square" rtlCol="0">
            <a:spAutoFit/>
          </a:bodyPr>
          <a:lstStyle/>
          <a:p>
            <a:r>
              <a:rPr lang="de-CH" sz="800" dirty="0"/>
              <a:t>Source : Qualinova</a:t>
            </a:r>
          </a:p>
        </p:txBody>
      </p:sp>
      <p:sp>
        <p:nvSpPr>
          <p:cNvPr id="7" name="Textfeld 6"/>
          <p:cNvSpPr txBox="1"/>
          <p:nvPr/>
        </p:nvSpPr>
        <p:spPr>
          <a:xfrm>
            <a:off x="6497051" y="4386466"/>
            <a:ext cx="2251509" cy="215444"/>
          </a:xfrm>
          <a:prstGeom prst="rect">
            <a:avLst/>
          </a:prstGeom>
          <a:noFill/>
        </p:spPr>
        <p:txBody>
          <a:bodyPr wrap="square" rtlCol="0">
            <a:spAutoFit/>
          </a:bodyPr>
          <a:lstStyle/>
          <a:p>
            <a:r>
              <a:rPr lang="de-CH" sz="800" dirty="0"/>
              <a:t>Source : Qualinova</a:t>
            </a:r>
          </a:p>
        </p:txBody>
      </p:sp>
      <p:sp>
        <p:nvSpPr>
          <p:cNvPr id="10" name="Smiley 9"/>
          <p:cNvSpPr/>
          <p:nvPr/>
        </p:nvSpPr>
        <p:spPr>
          <a:xfrm>
            <a:off x="4971624" y="341669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3" name="Smiley 12"/>
          <p:cNvSpPr/>
          <p:nvPr/>
        </p:nvSpPr>
        <p:spPr>
          <a:xfrm>
            <a:off x="10095543" y="334629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p:cNvSpPr txBox="1"/>
          <p:nvPr/>
        </p:nvSpPr>
        <p:spPr>
          <a:xfrm>
            <a:off x="751572" y="4898115"/>
            <a:ext cx="10602228" cy="1200329"/>
          </a:xfrm>
          <a:prstGeom prst="rect">
            <a:avLst/>
          </a:prstGeom>
          <a:noFill/>
        </p:spPr>
        <p:txBody>
          <a:bodyPr wrap="square" rtlCol="0">
            <a:spAutoFit/>
          </a:bodyPr>
          <a:lstStyle/>
          <a:p>
            <a:r>
              <a:rPr lang="de-CH" dirty="0"/>
              <a:t>Manquement : fumier non </a:t>
            </a:r>
            <a:r>
              <a:rPr lang="de-CH" dirty="0" err="1"/>
              <a:t>couvert</a:t>
            </a:r>
            <a:r>
              <a:rPr lang="de-CH" dirty="0"/>
              <a:t>, </a:t>
            </a:r>
            <a:r>
              <a:rPr lang="de-CH" dirty="0" err="1"/>
              <a:t>fuite</a:t>
            </a:r>
            <a:r>
              <a:rPr lang="de-CH" dirty="0"/>
              <a:t> de </a:t>
            </a:r>
            <a:r>
              <a:rPr lang="de-CH" dirty="0" err="1"/>
              <a:t>jus</a:t>
            </a:r>
            <a:r>
              <a:rPr lang="de-CH" dirty="0"/>
              <a:t> de fumier visible, </a:t>
            </a:r>
            <a:r>
              <a:rPr lang="de-CH" dirty="0" err="1"/>
              <a:t>durée</a:t>
            </a:r>
            <a:r>
              <a:rPr lang="de-CH" dirty="0"/>
              <a:t> de </a:t>
            </a:r>
            <a:r>
              <a:rPr lang="de-CH" dirty="0" err="1"/>
              <a:t>l’entreposage</a:t>
            </a:r>
            <a:r>
              <a:rPr lang="de-CH" dirty="0"/>
              <a:t> </a:t>
            </a:r>
            <a:r>
              <a:rPr lang="de-CH" dirty="0" err="1"/>
              <a:t>trop</a:t>
            </a:r>
            <a:r>
              <a:rPr lang="de-CH" dirty="0"/>
              <a:t> longue (tas de fumier déjà recouvert de végétation).</a:t>
            </a:r>
            <a:br>
              <a:rPr lang="de-CH" dirty="0"/>
            </a:br>
            <a:endParaRPr lang="de-CH" dirty="0"/>
          </a:p>
          <a:p>
            <a:endParaRPr lang="de-CH" dirty="0"/>
          </a:p>
        </p:txBody>
      </p:sp>
    </p:spTree>
    <p:extLst>
      <p:ext uri="{BB962C8B-B14F-4D97-AF65-F5344CB8AC3E}">
        <p14:creationId xmlns:p14="http://schemas.microsoft.com/office/powerpoint/2010/main" val="3857722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Silos à </a:t>
            </a:r>
            <a:r>
              <a:rPr lang="de-CH" sz="1800" dirty="0" err="1"/>
              <a:t>fourrage</a:t>
            </a:r>
            <a:r>
              <a:rPr lang="de-CH" sz="1800" dirty="0"/>
              <a:t> et </a:t>
            </a:r>
            <a:r>
              <a:rPr lang="de-CH" sz="1800" dirty="0" err="1"/>
              <a:t>entreposage</a:t>
            </a:r>
            <a:r>
              <a:rPr lang="de-CH" sz="1800" dirty="0"/>
              <a:t> de balle des de </a:t>
            </a:r>
            <a:r>
              <a:rPr lang="de-CH" sz="1800" dirty="0" err="1"/>
              <a:t>boudins</a:t>
            </a:r>
            <a:r>
              <a:rPr lang="de-CH" sz="1800" dirty="0"/>
              <a:t> </a:t>
            </a:r>
            <a:r>
              <a:rPr lang="de-CH" sz="1800" dirty="0" err="1"/>
              <a:t>d’ensilage</a:t>
            </a:r>
            <a:endParaRPr lang="de-CH" sz="1800" dirty="0"/>
          </a:p>
        </p:txBody>
      </p:sp>
      <p:pic>
        <p:nvPicPr>
          <p:cNvPr id="8" name="Inhaltsplatzhalter 7"/>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72675"/>
            <a:ext cx="7160394" cy="5370296"/>
          </a:xfrm>
        </p:spPr>
      </p:pic>
      <p:sp>
        <p:nvSpPr>
          <p:cNvPr id="5" name="Smiley 4"/>
          <p:cNvSpPr/>
          <p:nvPr/>
        </p:nvSpPr>
        <p:spPr>
          <a:xfrm>
            <a:off x="6969828" y="512132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797104" y="6242971"/>
            <a:ext cx="2251509" cy="215444"/>
          </a:xfrm>
          <a:prstGeom prst="rect">
            <a:avLst/>
          </a:prstGeom>
          <a:noFill/>
        </p:spPr>
        <p:txBody>
          <a:bodyPr wrap="square" rtlCol="0">
            <a:spAutoFit/>
          </a:bodyPr>
          <a:lstStyle/>
          <a:p>
            <a:r>
              <a:rPr lang="de-CH" sz="800" dirty="0"/>
              <a:t>Source : Qualinova</a:t>
            </a:r>
          </a:p>
        </p:txBody>
      </p:sp>
      <p:sp>
        <p:nvSpPr>
          <p:cNvPr id="10" name="Textfeld 9"/>
          <p:cNvSpPr txBox="1"/>
          <p:nvPr/>
        </p:nvSpPr>
        <p:spPr>
          <a:xfrm>
            <a:off x="8128416" y="872675"/>
            <a:ext cx="3579797" cy="3970318"/>
          </a:xfrm>
          <a:prstGeom prst="rect">
            <a:avLst/>
          </a:prstGeom>
          <a:noFill/>
        </p:spPr>
        <p:txBody>
          <a:bodyPr wrap="square" rtlCol="0">
            <a:spAutoFit/>
          </a:bodyPr>
          <a:lstStyle/>
          <a:p>
            <a:r>
              <a:rPr lang="de-CH" dirty="0"/>
              <a:t>Les balles de silo sont stockées </a:t>
            </a:r>
            <a:r>
              <a:rPr lang="de-CH" dirty="0" err="1"/>
              <a:t>sur</a:t>
            </a:r>
            <a:r>
              <a:rPr lang="de-CH" dirty="0"/>
              <a:t> </a:t>
            </a:r>
            <a:r>
              <a:rPr lang="de-CH" dirty="0" err="1"/>
              <a:t>une</a:t>
            </a:r>
            <a:r>
              <a:rPr lang="de-CH" dirty="0"/>
              <a:t> </a:t>
            </a:r>
            <a:r>
              <a:rPr lang="de-CH" dirty="0" err="1"/>
              <a:t>prairie</a:t>
            </a:r>
            <a:r>
              <a:rPr lang="de-CH" dirty="0"/>
              <a:t> </a:t>
            </a:r>
            <a:r>
              <a:rPr lang="de-CH" dirty="0" err="1"/>
              <a:t>fertilisable</a:t>
            </a:r>
            <a:r>
              <a:rPr lang="de-CH" dirty="0"/>
              <a:t>. Les fuites de jus sont tolérées dans une faible mesure si l'herbe pousse encore normalement et si aucun écoulement ponctuel n'est possible dans une eau de </a:t>
            </a:r>
            <a:r>
              <a:rPr lang="de-CH" dirty="0" err="1"/>
              <a:t>surface</a:t>
            </a:r>
            <a:r>
              <a:rPr lang="de-CH" dirty="0"/>
              <a:t>, des </a:t>
            </a:r>
            <a:r>
              <a:rPr lang="de-CH" dirty="0" err="1"/>
              <a:t>conduites</a:t>
            </a:r>
            <a:r>
              <a:rPr lang="de-CH" dirty="0"/>
              <a:t> </a:t>
            </a:r>
            <a:r>
              <a:rPr lang="de-CH" dirty="0" err="1"/>
              <a:t>d’eaux</a:t>
            </a:r>
            <a:r>
              <a:rPr lang="de-CH" dirty="0"/>
              <a:t> pluviales </a:t>
            </a:r>
            <a:r>
              <a:rPr lang="de-CH" dirty="0" err="1"/>
              <a:t>ou</a:t>
            </a:r>
            <a:r>
              <a:rPr lang="de-CH" dirty="0"/>
              <a:t> </a:t>
            </a:r>
            <a:r>
              <a:rPr lang="de-CH" dirty="0" err="1"/>
              <a:t>un</a:t>
            </a:r>
            <a:r>
              <a:rPr lang="de-CH" dirty="0"/>
              <a:t> </a:t>
            </a:r>
            <a:r>
              <a:rPr lang="de-CH" dirty="0" err="1"/>
              <a:t>puits</a:t>
            </a:r>
            <a:r>
              <a:rPr lang="de-CH" dirty="0"/>
              <a:t> </a:t>
            </a:r>
            <a:r>
              <a:rPr lang="de-CH" dirty="0" err="1"/>
              <a:t>drainant</a:t>
            </a:r>
            <a:r>
              <a:rPr lang="de-CH" dirty="0"/>
              <a:t>. </a:t>
            </a:r>
          </a:p>
          <a:p>
            <a:endParaRPr lang="de-CH" dirty="0"/>
          </a:p>
          <a:p>
            <a:r>
              <a:rPr lang="de-CH" dirty="0"/>
              <a:t>Recommandation : </a:t>
            </a:r>
          </a:p>
          <a:p>
            <a:r>
              <a:rPr lang="de-CH" dirty="0"/>
              <a:t>Changement annuel de l'endroit où </a:t>
            </a:r>
            <a:r>
              <a:rPr lang="de-CH" dirty="0" err="1"/>
              <a:t>sont</a:t>
            </a:r>
            <a:r>
              <a:rPr lang="de-CH" dirty="0"/>
              <a:t> </a:t>
            </a:r>
            <a:r>
              <a:rPr lang="de-CH" dirty="0" err="1"/>
              <a:t>entreposées</a:t>
            </a:r>
            <a:r>
              <a:rPr lang="de-CH" dirty="0"/>
              <a:t> les balles de silo. </a:t>
            </a:r>
          </a:p>
        </p:txBody>
      </p:sp>
    </p:spTree>
    <p:extLst>
      <p:ext uri="{BB962C8B-B14F-4D97-AF65-F5344CB8AC3E}">
        <p14:creationId xmlns:p14="http://schemas.microsoft.com/office/powerpoint/2010/main" val="415397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Silos à </a:t>
            </a:r>
            <a:r>
              <a:rPr lang="de-CH" sz="1800" dirty="0" err="1"/>
              <a:t>fourrage</a:t>
            </a:r>
            <a:r>
              <a:rPr lang="de-CH" sz="1800" dirty="0"/>
              <a:t> et </a:t>
            </a:r>
            <a:r>
              <a:rPr lang="de-CH" sz="1800" dirty="0" err="1"/>
              <a:t>entreposage</a:t>
            </a:r>
            <a:r>
              <a:rPr lang="de-CH" sz="1800" dirty="0"/>
              <a:t> de balle des de </a:t>
            </a:r>
            <a:r>
              <a:rPr lang="de-CH" sz="1800" dirty="0" err="1"/>
              <a:t>boudins</a:t>
            </a:r>
            <a:r>
              <a:rPr lang="de-CH" sz="1800" dirty="0"/>
              <a:t> </a:t>
            </a:r>
            <a:r>
              <a:rPr lang="de-CH" sz="1800" dirty="0" err="1"/>
              <a:t>d’ensilage</a:t>
            </a:r>
            <a:r>
              <a:rPr lang="de-CH" sz="1800" dirty="0"/>
              <a:t> </a:t>
            </a:r>
          </a:p>
        </p:txBody>
      </p:sp>
      <p:sp>
        <p:nvSpPr>
          <p:cNvPr id="9" name="Textfeld 8"/>
          <p:cNvSpPr txBox="1"/>
          <p:nvPr/>
        </p:nvSpPr>
        <p:spPr>
          <a:xfrm>
            <a:off x="894935" y="5671707"/>
            <a:ext cx="2251509" cy="215444"/>
          </a:xfrm>
          <a:prstGeom prst="rect">
            <a:avLst/>
          </a:prstGeom>
          <a:noFill/>
        </p:spPr>
        <p:txBody>
          <a:bodyPr wrap="square" rtlCol="0">
            <a:spAutoFit/>
          </a:bodyPr>
          <a:lstStyle/>
          <a:p>
            <a:r>
              <a:rPr lang="de-CH" sz="800" dirty="0"/>
              <a:t>Source : E. Müller</a:t>
            </a:r>
          </a:p>
        </p:txBody>
      </p:sp>
      <p:sp>
        <p:nvSpPr>
          <p:cNvPr id="10" name="Textfeld 9"/>
          <p:cNvSpPr txBox="1"/>
          <p:nvPr/>
        </p:nvSpPr>
        <p:spPr>
          <a:xfrm>
            <a:off x="7532514" y="1263625"/>
            <a:ext cx="3579797" cy="1477328"/>
          </a:xfrm>
          <a:prstGeom prst="rect">
            <a:avLst/>
          </a:prstGeom>
          <a:noFill/>
        </p:spPr>
        <p:txBody>
          <a:bodyPr wrap="square" rtlCol="0">
            <a:spAutoFit/>
          </a:bodyPr>
          <a:lstStyle/>
          <a:p>
            <a:r>
              <a:rPr lang="fr-CH" dirty="0"/>
              <a:t>Stockage sur une prairie fertilisable, sans évacuation des eaux vers les eaux de surface, des conduites d’eaux pluviales ou un puits drainant.</a:t>
            </a:r>
            <a:r>
              <a:rPr lang="fr-CH" dirty="0">
                <a:highlight>
                  <a:srgbClr val="FFFF00"/>
                </a:highlight>
              </a:rPr>
              <a:t> </a:t>
            </a:r>
          </a:p>
        </p:txBody>
      </p:sp>
      <p:pic>
        <p:nvPicPr>
          <p:cNvPr id="11" name="Inhaltsplatzhalter 10" descr="Ein Bild, das Gras, draußen, Sitz, Sofa enthält.&#10;&#10;Automatisch generierte Beschreibung">
            <a:extLst>
              <a:ext uri="{FF2B5EF4-FFF2-40B4-BE49-F238E27FC236}">
                <a16:creationId xmlns:a16="http://schemas.microsoft.com/office/drawing/2014/main" id="{BEB7853E-2DDA-4741-AA92-913F085B77B6}"/>
              </a:ext>
            </a:extLst>
          </p:cNvPr>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946305" y="821883"/>
            <a:ext cx="6282268" cy="4828146"/>
          </a:xfrm>
          <a:prstGeom prst="rect">
            <a:avLst/>
          </a:prstGeom>
          <a:noFill/>
          <a:ln>
            <a:noFill/>
          </a:ln>
        </p:spPr>
      </p:pic>
      <p:sp>
        <p:nvSpPr>
          <p:cNvPr id="5" name="Smiley 4"/>
          <p:cNvSpPr/>
          <p:nvPr/>
        </p:nvSpPr>
        <p:spPr>
          <a:xfrm>
            <a:off x="5991620" y="4477882"/>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485857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0344" y="402166"/>
            <a:ext cx="10515600" cy="376019"/>
          </a:xfrm>
        </p:spPr>
        <p:txBody>
          <a:bodyPr>
            <a:normAutofit/>
          </a:bodyPr>
          <a:lstStyle/>
          <a:p>
            <a:r>
              <a:rPr lang="de-CH" sz="1800" dirty="0"/>
              <a:t>1.1.4 : </a:t>
            </a:r>
            <a:r>
              <a:rPr lang="fr-FR" sz="1800" dirty="0"/>
              <a:t>Silos à fourrage et entreposage de balle des de boudins d’ensilage</a:t>
            </a:r>
            <a:endParaRPr lang="de-CH" sz="1800" dirty="0"/>
          </a:p>
        </p:txBody>
      </p:sp>
      <p:pic>
        <p:nvPicPr>
          <p:cNvPr id="1028" name="Picture 4" descr="20170831_09302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1" y="1053917"/>
            <a:ext cx="4142160" cy="397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20170831_093045 - Kopi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05532" y="1044392"/>
            <a:ext cx="4142161" cy="399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10"/>
          <p:cNvSpPr txBox="1"/>
          <p:nvPr/>
        </p:nvSpPr>
        <p:spPr>
          <a:xfrm>
            <a:off x="776556" y="5041641"/>
            <a:ext cx="2251509" cy="215444"/>
          </a:xfrm>
          <a:prstGeom prst="rect">
            <a:avLst/>
          </a:prstGeom>
          <a:noFill/>
        </p:spPr>
        <p:txBody>
          <a:bodyPr wrap="square" rtlCol="0">
            <a:spAutoFit/>
          </a:bodyPr>
          <a:lstStyle/>
          <a:p>
            <a:r>
              <a:rPr lang="de-CH" sz="800" dirty="0"/>
              <a:t>Source : Qualinova</a:t>
            </a:r>
          </a:p>
        </p:txBody>
      </p:sp>
      <p:sp>
        <p:nvSpPr>
          <p:cNvPr id="12" name="Textfeld 11"/>
          <p:cNvSpPr txBox="1"/>
          <p:nvPr/>
        </p:nvSpPr>
        <p:spPr>
          <a:xfrm>
            <a:off x="6684984" y="5082737"/>
            <a:ext cx="2251509" cy="215444"/>
          </a:xfrm>
          <a:prstGeom prst="rect">
            <a:avLst/>
          </a:prstGeom>
          <a:noFill/>
        </p:spPr>
        <p:txBody>
          <a:bodyPr wrap="square" rtlCol="0">
            <a:spAutoFit/>
          </a:bodyPr>
          <a:lstStyle/>
          <a:p>
            <a:r>
              <a:rPr lang="de-CH" sz="800" dirty="0"/>
              <a:t>Source : Qualinova</a:t>
            </a:r>
          </a:p>
        </p:txBody>
      </p:sp>
      <p:sp>
        <p:nvSpPr>
          <p:cNvPr id="13" name="Smiley 12"/>
          <p:cNvSpPr/>
          <p:nvPr/>
        </p:nvSpPr>
        <p:spPr>
          <a:xfrm>
            <a:off x="9767303" y="404766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Smiley 5"/>
          <p:cNvSpPr/>
          <p:nvPr/>
        </p:nvSpPr>
        <p:spPr>
          <a:xfrm>
            <a:off x="4017833" y="400859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p:cNvSpPr txBox="1"/>
          <p:nvPr/>
        </p:nvSpPr>
        <p:spPr>
          <a:xfrm>
            <a:off x="830344" y="5454917"/>
            <a:ext cx="10769180" cy="369332"/>
          </a:xfrm>
          <a:prstGeom prst="rect">
            <a:avLst/>
          </a:prstGeom>
          <a:noFill/>
        </p:spPr>
        <p:txBody>
          <a:bodyPr wrap="square" rtlCol="0">
            <a:spAutoFit/>
          </a:bodyPr>
          <a:lstStyle/>
          <a:p>
            <a:r>
              <a:rPr lang="de-CH" dirty="0"/>
              <a:t>Manquement : le jus </a:t>
            </a:r>
            <a:r>
              <a:rPr lang="de-CH" dirty="0" err="1"/>
              <a:t>d'ensilage</a:t>
            </a:r>
            <a:r>
              <a:rPr lang="de-CH" dirty="0"/>
              <a:t> </a:t>
            </a:r>
            <a:r>
              <a:rPr lang="de-CH" dirty="0" err="1"/>
              <a:t>s'écoule</a:t>
            </a:r>
            <a:r>
              <a:rPr lang="de-CH" dirty="0"/>
              <a:t> de </a:t>
            </a:r>
            <a:r>
              <a:rPr lang="de-CH" dirty="0" err="1"/>
              <a:t>l’installation</a:t>
            </a:r>
            <a:r>
              <a:rPr lang="de-CH" dirty="0"/>
              <a:t>. Perturbation visible de la croissance de l'herbe. </a:t>
            </a:r>
          </a:p>
        </p:txBody>
      </p:sp>
      <p:sp>
        <p:nvSpPr>
          <p:cNvPr id="10" name="Pfeil nach unten 9"/>
          <p:cNvSpPr/>
          <p:nvPr/>
        </p:nvSpPr>
        <p:spPr>
          <a:xfrm rot="19588102">
            <a:off x="7758811" y="275285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Pfeil nach unten 14"/>
          <p:cNvSpPr/>
          <p:nvPr/>
        </p:nvSpPr>
        <p:spPr>
          <a:xfrm rot="2663649">
            <a:off x="3476973" y="1993167"/>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Textfeld 15">
            <a:extLst>
              <a:ext uri="{FF2B5EF4-FFF2-40B4-BE49-F238E27FC236}">
                <a16:creationId xmlns:a16="http://schemas.microsoft.com/office/drawing/2014/main" id="{34234A8F-322B-42B8-9775-5CDEEE9B64D8}"/>
              </a:ext>
            </a:extLst>
          </p:cNvPr>
          <p:cNvSpPr txBox="1"/>
          <p:nvPr/>
        </p:nvSpPr>
        <p:spPr>
          <a:xfrm>
            <a:off x="830343" y="5950163"/>
            <a:ext cx="10221229" cy="369332"/>
          </a:xfrm>
          <a:prstGeom prst="rect">
            <a:avLst/>
          </a:prstGeom>
          <a:noFill/>
        </p:spPr>
        <p:txBody>
          <a:bodyPr wrap="square" rtlCol="0">
            <a:spAutoFit/>
          </a:bodyPr>
          <a:lstStyle/>
          <a:p>
            <a:r>
              <a:rPr lang="de-CH" dirty="0"/>
              <a:t>Remarque : de fines fissures dans l'installation sont tolérées si aucun </a:t>
            </a:r>
            <a:r>
              <a:rPr lang="de-CH" dirty="0" err="1"/>
              <a:t>jus de silo </a:t>
            </a:r>
            <a:r>
              <a:rPr lang="de-CH" dirty="0"/>
              <a:t>ne s'échappe. </a:t>
            </a:r>
          </a:p>
        </p:txBody>
      </p:sp>
    </p:spTree>
    <p:extLst>
      <p:ext uri="{BB962C8B-B14F-4D97-AF65-F5344CB8AC3E}">
        <p14:creationId xmlns:p14="http://schemas.microsoft.com/office/powerpoint/2010/main" val="1367413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a:t>
            </a:r>
            <a:r>
              <a:rPr lang="fr-FR" sz="1800" dirty="0"/>
              <a:t>Silos à fourrage et entreposage de balle des de boudins d’ensilage</a:t>
            </a:r>
            <a:endParaRPr lang="de-CH" sz="1800" dirty="0"/>
          </a:p>
        </p:txBody>
      </p:sp>
      <p:sp>
        <p:nvSpPr>
          <p:cNvPr id="8" name="Textfeld 7"/>
          <p:cNvSpPr txBox="1"/>
          <p:nvPr/>
        </p:nvSpPr>
        <p:spPr>
          <a:xfrm>
            <a:off x="5089385" y="1012437"/>
            <a:ext cx="4516952" cy="923330"/>
          </a:xfrm>
          <a:prstGeom prst="rect">
            <a:avLst/>
          </a:prstGeom>
          <a:noFill/>
        </p:spPr>
        <p:txBody>
          <a:bodyPr wrap="square" rtlCol="0">
            <a:spAutoFit/>
          </a:bodyPr>
          <a:lstStyle/>
          <a:p>
            <a:r>
              <a:rPr lang="de-CH" dirty="0"/>
              <a:t>Manquement : Le </a:t>
            </a:r>
            <a:r>
              <a:rPr lang="de-CH" dirty="0" err="1"/>
              <a:t>béton</a:t>
            </a:r>
            <a:r>
              <a:rPr lang="de-CH" dirty="0"/>
              <a:t> de la </a:t>
            </a:r>
            <a:r>
              <a:rPr lang="de-CH" dirty="0" err="1"/>
              <a:t>plate</a:t>
            </a:r>
            <a:r>
              <a:rPr lang="de-CH" dirty="0"/>
              <a:t>-forme du </a:t>
            </a:r>
            <a:r>
              <a:rPr lang="de-CH" dirty="0" err="1"/>
              <a:t>silo</a:t>
            </a:r>
            <a:r>
              <a:rPr lang="de-CH" dirty="0"/>
              <a:t> </a:t>
            </a:r>
            <a:r>
              <a:rPr lang="de-CH" dirty="0" err="1"/>
              <a:t>présente</a:t>
            </a:r>
            <a:r>
              <a:rPr lang="de-CH" dirty="0"/>
              <a:t> des </a:t>
            </a:r>
            <a:r>
              <a:rPr lang="de-CH" dirty="0" err="1"/>
              <a:t>détériorations</a:t>
            </a:r>
            <a:r>
              <a:rPr lang="de-CH" dirty="0"/>
              <a:t> visibles (le béton est rongé). </a:t>
            </a:r>
          </a:p>
        </p:txBody>
      </p:sp>
      <p:sp>
        <p:nvSpPr>
          <p:cNvPr id="9" name="Textfeld 8"/>
          <p:cNvSpPr txBox="1"/>
          <p:nvPr/>
        </p:nvSpPr>
        <p:spPr>
          <a:xfrm>
            <a:off x="838200" y="5912084"/>
            <a:ext cx="2251509" cy="215444"/>
          </a:xfrm>
          <a:prstGeom prst="rect">
            <a:avLst/>
          </a:prstGeom>
          <a:noFill/>
        </p:spPr>
        <p:txBody>
          <a:bodyPr wrap="square" rtlCol="0">
            <a:spAutoFit/>
          </a:bodyPr>
          <a:lstStyle/>
          <a:p>
            <a:r>
              <a:rPr lang="de-CH" sz="800" dirty="0"/>
              <a:t>Source : E. Müller</a:t>
            </a:r>
          </a:p>
        </p:txBody>
      </p:sp>
      <p:pic>
        <p:nvPicPr>
          <p:cNvPr id="10" name="Inhaltsplatzhalter 9" descr="Ein Bild, das draußen, Holz enthält.&#10;&#10;Automatisch generierte Beschreibung">
            <a:extLst>
              <a:ext uri="{FF2B5EF4-FFF2-40B4-BE49-F238E27FC236}">
                <a16:creationId xmlns:a16="http://schemas.microsoft.com/office/drawing/2014/main" id="{4349A17B-9EB1-4A20-9BE7-5997710AAF21}"/>
              </a:ext>
            </a:extLst>
          </p:cNvPr>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950612" y="874426"/>
            <a:ext cx="3826871" cy="4971570"/>
          </a:xfrm>
          <a:prstGeom prst="rect">
            <a:avLst/>
          </a:prstGeom>
          <a:noFill/>
          <a:ln>
            <a:noFill/>
          </a:ln>
        </p:spPr>
      </p:pic>
      <p:sp>
        <p:nvSpPr>
          <p:cNvPr id="6" name="Smiley 5"/>
          <p:cNvSpPr/>
          <p:nvPr/>
        </p:nvSpPr>
        <p:spPr>
          <a:xfrm>
            <a:off x="3637434" y="483334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Pfeil nach unten 14">
            <a:extLst>
              <a:ext uri="{FF2B5EF4-FFF2-40B4-BE49-F238E27FC236}">
                <a16:creationId xmlns:a16="http://schemas.microsoft.com/office/drawing/2014/main" id="{76B39301-A0DF-4E31-8B23-0E10948EBD56}"/>
              </a:ext>
            </a:extLst>
          </p:cNvPr>
          <p:cNvSpPr/>
          <p:nvPr/>
        </p:nvSpPr>
        <p:spPr>
          <a:xfrm rot="13767504">
            <a:off x="1046604" y="2200408"/>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053156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a:t>
            </a:r>
            <a:r>
              <a:rPr lang="fr-FR" sz="1800" dirty="0"/>
              <a:t>Silos à fourrage et entreposage de balle des de boudins d’ensilage</a:t>
            </a:r>
            <a:endParaRPr lang="de-CH" sz="1800" dirty="0"/>
          </a:p>
        </p:txBody>
      </p:sp>
      <p:pic>
        <p:nvPicPr>
          <p:cNvPr id="7" name="Inhaltsplatzhalt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74426"/>
            <a:ext cx="6881261" cy="5160946"/>
          </a:xfrm>
        </p:spPr>
      </p:pic>
      <p:sp>
        <p:nvSpPr>
          <p:cNvPr id="6" name="Smiley 5"/>
          <p:cNvSpPr/>
          <p:nvPr/>
        </p:nvSpPr>
        <p:spPr>
          <a:xfrm>
            <a:off x="6572854" y="493478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8018246" y="874426"/>
            <a:ext cx="3416568" cy="923330"/>
          </a:xfrm>
          <a:prstGeom prst="rect">
            <a:avLst/>
          </a:prstGeom>
          <a:noFill/>
        </p:spPr>
        <p:txBody>
          <a:bodyPr wrap="square" rtlCol="0">
            <a:spAutoFit/>
          </a:bodyPr>
          <a:lstStyle/>
          <a:p>
            <a:r>
              <a:rPr lang="de-CH" dirty="0"/>
              <a:t>Manquement : Fuite de </a:t>
            </a:r>
            <a:r>
              <a:rPr lang="de-CH" dirty="0" err="1"/>
              <a:t>jus</a:t>
            </a:r>
            <a:r>
              <a:rPr lang="de-CH" dirty="0"/>
              <a:t> de </a:t>
            </a:r>
            <a:r>
              <a:rPr lang="de-CH" dirty="0" err="1"/>
              <a:t>silo</a:t>
            </a:r>
            <a:r>
              <a:rPr lang="de-CH" dirty="0"/>
              <a:t> visible. </a:t>
            </a:r>
            <a:r>
              <a:rPr lang="de-CH" dirty="0" err="1"/>
              <a:t>Celui</a:t>
            </a:r>
            <a:r>
              <a:rPr lang="de-CH" dirty="0"/>
              <a:t>-ci </a:t>
            </a:r>
            <a:r>
              <a:rPr lang="de-CH" dirty="0" err="1"/>
              <a:t>abouti</a:t>
            </a:r>
            <a:r>
              <a:rPr lang="de-CH" dirty="0"/>
              <a:t> </a:t>
            </a:r>
            <a:r>
              <a:rPr lang="de-CH" dirty="0" err="1"/>
              <a:t>dans</a:t>
            </a:r>
            <a:r>
              <a:rPr lang="de-CH" dirty="0"/>
              <a:t> </a:t>
            </a:r>
            <a:r>
              <a:rPr lang="de-CH" dirty="0" err="1"/>
              <a:t>un</a:t>
            </a:r>
            <a:r>
              <a:rPr lang="de-CH" dirty="0"/>
              <a:t> </a:t>
            </a:r>
            <a:r>
              <a:rPr lang="de-CH" dirty="0" err="1"/>
              <a:t>collecteur</a:t>
            </a:r>
            <a:r>
              <a:rPr lang="de-CH" dirty="0"/>
              <a:t> </a:t>
            </a:r>
            <a:r>
              <a:rPr lang="de-CH" dirty="0" err="1"/>
              <a:t>d’eaux</a:t>
            </a:r>
            <a:r>
              <a:rPr lang="de-CH" dirty="0"/>
              <a:t> pluviales.</a:t>
            </a:r>
          </a:p>
        </p:txBody>
      </p:sp>
      <p:sp>
        <p:nvSpPr>
          <p:cNvPr id="9" name="Textfeld 8"/>
          <p:cNvSpPr txBox="1"/>
          <p:nvPr/>
        </p:nvSpPr>
        <p:spPr>
          <a:xfrm>
            <a:off x="766282" y="6035372"/>
            <a:ext cx="2251509" cy="215444"/>
          </a:xfrm>
          <a:prstGeom prst="rect">
            <a:avLst/>
          </a:prstGeom>
          <a:noFill/>
        </p:spPr>
        <p:txBody>
          <a:bodyPr wrap="square" rtlCol="0">
            <a:spAutoFit/>
          </a:bodyPr>
          <a:lstStyle/>
          <a:p>
            <a:r>
              <a:rPr lang="de-CH" sz="800" dirty="0"/>
              <a:t>Source : Qualinova</a:t>
            </a:r>
          </a:p>
        </p:txBody>
      </p:sp>
    </p:spTree>
    <p:extLst>
      <p:ext uri="{BB962C8B-B14F-4D97-AF65-F5344CB8AC3E}">
        <p14:creationId xmlns:p14="http://schemas.microsoft.com/office/powerpoint/2010/main" val="525754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a:t>
            </a:r>
            <a:r>
              <a:rPr lang="fr-FR" sz="1800" dirty="0"/>
              <a:t>Silos à fourrage et entreposage de balle des de boudins d’ensilage</a:t>
            </a:r>
            <a:endParaRPr lang="de-CH" sz="1800" dirty="0"/>
          </a:p>
        </p:txBody>
      </p:sp>
      <p:sp>
        <p:nvSpPr>
          <p:cNvPr id="8" name="Textfeld 7"/>
          <p:cNvSpPr txBox="1"/>
          <p:nvPr/>
        </p:nvSpPr>
        <p:spPr>
          <a:xfrm>
            <a:off x="838200" y="5456920"/>
            <a:ext cx="9220200" cy="646331"/>
          </a:xfrm>
          <a:prstGeom prst="rect">
            <a:avLst/>
          </a:prstGeom>
          <a:noFill/>
        </p:spPr>
        <p:txBody>
          <a:bodyPr wrap="square" rtlCol="0">
            <a:spAutoFit/>
          </a:bodyPr>
          <a:lstStyle/>
          <a:p>
            <a:r>
              <a:rPr lang="de-DE" sz="1800" dirty="0">
                <a:effectLst/>
                <a:latin typeface="+mj-lt"/>
                <a:ea typeface="Calibri" panose="020F0502020204030204" pitchFamily="34" charset="0"/>
                <a:cs typeface="Times New Roman" panose="02020603050405020304" pitchFamily="18" charset="0"/>
              </a:rPr>
              <a:t>Les balles de silo sont stockées sur </a:t>
            </a:r>
            <a:r>
              <a:rPr lang="de-DE" sz="1800" dirty="0" err="1">
                <a:effectLst/>
                <a:latin typeface="+mj-lt"/>
                <a:ea typeface="Calibri" panose="020F0502020204030204" pitchFamily="34" charset="0"/>
                <a:cs typeface="Times New Roman" panose="02020603050405020304" pitchFamily="18" charset="0"/>
              </a:rPr>
              <a:t>une</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aire</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avec</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un</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revêtement</a:t>
            </a:r>
            <a:r>
              <a:rPr lang="de-DE" sz="1800" dirty="0">
                <a:effectLst/>
                <a:latin typeface="+mj-lt"/>
                <a:ea typeface="Calibri" panose="020F0502020204030204" pitchFamily="34" charset="0"/>
                <a:cs typeface="Times New Roman" panose="02020603050405020304" pitchFamily="18" charset="0"/>
              </a:rPr>
              <a:t>. Le </a:t>
            </a:r>
            <a:r>
              <a:rPr lang="de-DE" sz="1800" dirty="0" err="1">
                <a:effectLst/>
                <a:latin typeface="+mj-lt"/>
                <a:ea typeface="Calibri" panose="020F0502020204030204" pitchFamily="34" charset="0"/>
                <a:cs typeface="Times New Roman" panose="02020603050405020304" pitchFamily="18" charset="0"/>
              </a:rPr>
              <a:t>jus</a:t>
            </a:r>
            <a:r>
              <a:rPr lang="de-DE" sz="1800" dirty="0">
                <a:effectLst/>
                <a:latin typeface="+mj-lt"/>
                <a:ea typeface="Calibri" panose="020F0502020204030204" pitchFamily="34" charset="0"/>
                <a:cs typeface="Times New Roman" panose="02020603050405020304" pitchFamily="18" charset="0"/>
              </a:rPr>
              <a:t> de </a:t>
            </a:r>
            <a:r>
              <a:rPr lang="de-DE" sz="1800" dirty="0" err="1">
                <a:effectLst/>
                <a:latin typeface="+mj-lt"/>
                <a:ea typeface="Calibri" panose="020F0502020204030204" pitchFamily="34" charset="0"/>
                <a:cs typeface="Times New Roman" panose="02020603050405020304" pitchFamily="18" charset="0"/>
              </a:rPr>
              <a:t>silo</a:t>
            </a:r>
            <a:r>
              <a:rPr lang="de-DE" sz="1800" dirty="0">
                <a:effectLst/>
                <a:latin typeface="+mj-lt"/>
                <a:ea typeface="Calibri" panose="020F0502020204030204" pitchFamily="34" charset="0"/>
                <a:cs typeface="Times New Roman" panose="02020603050405020304" pitchFamily="18" charset="0"/>
              </a:rPr>
              <a:t>  est collecté et, dans cet exemple, </a:t>
            </a:r>
            <a:r>
              <a:rPr lang="de-DE" sz="1800" dirty="0" err="1">
                <a:effectLst/>
                <a:latin typeface="+mj-lt"/>
                <a:ea typeface="Calibri" panose="020F0502020204030204" pitchFamily="34" charset="0"/>
                <a:cs typeface="Times New Roman" panose="02020603050405020304" pitchFamily="18" charset="0"/>
              </a:rPr>
              <a:t>évacué</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dans</a:t>
            </a:r>
            <a:r>
              <a:rPr lang="de-DE" sz="1800" dirty="0">
                <a:effectLst/>
                <a:latin typeface="+mj-lt"/>
                <a:ea typeface="Calibri" panose="020F0502020204030204" pitchFamily="34" charset="0"/>
                <a:cs typeface="Times New Roman" panose="02020603050405020304" pitchFamily="18" charset="0"/>
              </a:rPr>
              <a:t> </a:t>
            </a:r>
            <a:r>
              <a:rPr lang="de-DE" dirty="0" err="1">
                <a:latin typeface="+mj-lt"/>
                <a:ea typeface="Calibri" panose="020F0502020204030204" pitchFamily="34" charset="0"/>
                <a:cs typeface="Times New Roman" panose="02020603050405020304" pitchFamily="18" charset="0"/>
              </a:rPr>
              <a:t>un</a:t>
            </a:r>
            <a:r>
              <a:rPr lang="de-DE" dirty="0">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réservoir</a:t>
            </a:r>
            <a:r>
              <a:rPr lang="de-DE" sz="1800" dirty="0">
                <a:effectLst/>
                <a:latin typeface="+mj-lt"/>
                <a:ea typeface="Calibri" panose="020F0502020204030204" pitchFamily="34" charset="0"/>
                <a:cs typeface="Times New Roman" panose="02020603050405020304" pitchFamily="18" charset="0"/>
              </a:rPr>
              <a:t> à </a:t>
            </a:r>
            <a:r>
              <a:rPr lang="de-DE" sz="1800" dirty="0" err="1">
                <a:effectLst/>
                <a:latin typeface="+mj-lt"/>
                <a:ea typeface="Calibri" panose="020F0502020204030204" pitchFamily="34" charset="0"/>
                <a:cs typeface="Times New Roman" panose="02020603050405020304" pitchFamily="18" charset="0"/>
              </a:rPr>
              <a:t>lisier</a:t>
            </a:r>
            <a:r>
              <a:rPr lang="de-DE" sz="1800" dirty="0">
                <a:effectLst/>
                <a:latin typeface="+mj-lt"/>
                <a:ea typeface="Calibri" panose="020F0502020204030204" pitchFamily="34" charset="0"/>
                <a:cs typeface="Times New Roman" panose="02020603050405020304" pitchFamily="18" charset="0"/>
              </a:rPr>
              <a:t>. </a:t>
            </a:r>
          </a:p>
        </p:txBody>
      </p:sp>
      <p:sp>
        <p:nvSpPr>
          <p:cNvPr id="9" name="Textfeld 8"/>
          <p:cNvSpPr txBox="1"/>
          <p:nvPr/>
        </p:nvSpPr>
        <p:spPr>
          <a:xfrm>
            <a:off x="838200" y="4919539"/>
            <a:ext cx="2251509" cy="215444"/>
          </a:xfrm>
          <a:prstGeom prst="rect">
            <a:avLst/>
          </a:prstGeom>
          <a:noFill/>
        </p:spPr>
        <p:txBody>
          <a:bodyPr wrap="square" rtlCol="0">
            <a:spAutoFit/>
          </a:bodyPr>
          <a:lstStyle/>
          <a:p>
            <a:r>
              <a:rPr lang="de-CH" sz="800" dirty="0"/>
              <a:t>Source : </a:t>
            </a:r>
            <a:r>
              <a:rPr lang="de-DE" sz="800" dirty="0">
                <a:effectLst/>
                <a:latin typeface="Calibri" panose="020F0502020204030204" pitchFamily="34" charset="0"/>
                <a:ea typeface="Calibri" panose="020F0502020204030204" pitchFamily="34" charset="0"/>
                <a:cs typeface="Times New Roman" panose="02020603050405020304" pitchFamily="18" charset="0"/>
              </a:rPr>
              <a:t>AGRIDEA</a:t>
            </a:r>
            <a:endParaRPr lang="de-CH" sz="800" dirty="0"/>
          </a:p>
        </p:txBody>
      </p:sp>
      <p:pic>
        <p:nvPicPr>
          <p:cNvPr id="11" name="Grafik 10" descr="Ein Bild, das Boden, draußen enthält.&#10;&#10;Automatisch generierte Beschreibung">
            <a:extLst>
              <a:ext uri="{FF2B5EF4-FFF2-40B4-BE49-F238E27FC236}">
                <a16:creationId xmlns:a16="http://schemas.microsoft.com/office/drawing/2014/main" id="{5BA15213-BB7B-49BE-8A2E-B2A0FE3F77A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5577" y="985669"/>
            <a:ext cx="8055646" cy="3915939"/>
          </a:xfrm>
          <a:prstGeom prst="rect">
            <a:avLst/>
          </a:prstGeom>
          <a:noFill/>
          <a:ln>
            <a:noFill/>
          </a:ln>
        </p:spPr>
      </p:pic>
      <p:sp>
        <p:nvSpPr>
          <p:cNvPr id="12" name="Smiley 11">
            <a:extLst>
              <a:ext uri="{FF2B5EF4-FFF2-40B4-BE49-F238E27FC236}">
                <a16:creationId xmlns:a16="http://schemas.microsoft.com/office/drawing/2014/main" id="{139047ED-8755-4DF9-B7B5-1BB8C45AF6A6}"/>
              </a:ext>
            </a:extLst>
          </p:cNvPr>
          <p:cNvSpPr/>
          <p:nvPr/>
        </p:nvSpPr>
        <p:spPr>
          <a:xfrm>
            <a:off x="7772530" y="372245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527550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 </a:t>
            </a:r>
            <a:r>
              <a:rPr lang="fr-FR" sz="1800" dirty="0"/>
              <a:t>Silos à fourrage et entreposage de balle des de boudins d’ensilage</a:t>
            </a:r>
            <a:endParaRPr lang="de-CH" sz="1800" dirty="0"/>
          </a:p>
        </p:txBody>
      </p:sp>
      <p:sp>
        <p:nvSpPr>
          <p:cNvPr id="8" name="Textfeld 7"/>
          <p:cNvSpPr txBox="1"/>
          <p:nvPr/>
        </p:nvSpPr>
        <p:spPr>
          <a:xfrm>
            <a:off x="972852" y="5207571"/>
            <a:ext cx="9640352" cy="1200329"/>
          </a:xfrm>
          <a:prstGeom prst="rect">
            <a:avLst/>
          </a:prstGeom>
          <a:noFill/>
        </p:spPr>
        <p:txBody>
          <a:bodyPr wrap="square" rtlCol="0">
            <a:spAutoFit/>
          </a:bodyPr>
          <a:lstStyle/>
          <a:p>
            <a:r>
              <a:rPr lang="de-CH" dirty="0" err="1"/>
              <a:t>Entreposage</a:t>
            </a:r>
            <a:r>
              <a:rPr lang="de-CH" dirty="0"/>
              <a:t> de balles de silo sur </a:t>
            </a:r>
            <a:r>
              <a:rPr lang="de-CH" dirty="0" err="1"/>
              <a:t>une</a:t>
            </a:r>
            <a:r>
              <a:rPr lang="de-CH" dirty="0"/>
              <a:t> </a:t>
            </a:r>
            <a:r>
              <a:rPr lang="de-CH" dirty="0" err="1"/>
              <a:t>place</a:t>
            </a:r>
            <a:r>
              <a:rPr lang="de-CH" dirty="0"/>
              <a:t> en gravier. Aucun jus de silo ne s'échappe. Si du </a:t>
            </a:r>
            <a:r>
              <a:rPr lang="de-CH" dirty="0" err="1"/>
              <a:t>jus</a:t>
            </a:r>
            <a:r>
              <a:rPr lang="de-CH" dirty="0"/>
              <a:t> de </a:t>
            </a:r>
            <a:r>
              <a:rPr lang="de-CH" dirty="0" err="1"/>
              <a:t>silo</a:t>
            </a:r>
            <a:r>
              <a:rPr lang="de-CH" dirty="0"/>
              <a:t> s'écoule, la </a:t>
            </a:r>
            <a:r>
              <a:rPr lang="de-CH" dirty="0" err="1"/>
              <a:t>place</a:t>
            </a:r>
            <a:r>
              <a:rPr lang="de-CH" dirty="0"/>
              <a:t> en gravier </a:t>
            </a:r>
            <a:r>
              <a:rPr lang="de-CH" dirty="0" err="1"/>
              <a:t>peut</a:t>
            </a:r>
            <a:r>
              <a:rPr lang="de-CH" dirty="0"/>
              <a:t> </a:t>
            </a:r>
            <a:r>
              <a:rPr lang="de-CH" dirty="0" err="1"/>
              <a:t>être</a:t>
            </a:r>
            <a:r>
              <a:rPr lang="de-CH" dirty="0"/>
              <a:t> </a:t>
            </a:r>
            <a:r>
              <a:rPr lang="fr-FR" dirty="0"/>
              <a:t>évacuée par l’accotement mais le jus </a:t>
            </a:r>
            <a:r>
              <a:rPr lang="de-CH" dirty="0"/>
              <a:t>ne </a:t>
            </a:r>
            <a:r>
              <a:rPr lang="de-DE" sz="1800" dirty="0" err="1">
                <a:effectLst/>
                <a:latin typeface="+mj-lt"/>
                <a:ea typeface="Calibri" panose="020F0502020204030204" pitchFamily="34" charset="0"/>
                <a:cs typeface="Times New Roman" panose="02020603050405020304" pitchFamily="18" charset="0"/>
              </a:rPr>
              <a:t>doit</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ni</a:t>
            </a:r>
            <a:r>
              <a:rPr lang="de-DE" sz="1800" dirty="0">
                <a:effectLst/>
                <a:latin typeface="+mj-lt"/>
                <a:ea typeface="Calibri" panose="020F0502020204030204" pitchFamily="34" charset="0"/>
                <a:cs typeface="Times New Roman" panose="02020603050405020304" pitchFamily="18" charset="0"/>
              </a:rPr>
              <a:t> s'écouler dans des eaux de </a:t>
            </a:r>
            <a:r>
              <a:rPr lang="de-DE" sz="1800" dirty="0" err="1">
                <a:effectLst/>
                <a:latin typeface="+mj-lt"/>
                <a:ea typeface="Calibri" panose="020F0502020204030204" pitchFamily="34" charset="0"/>
                <a:cs typeface="Times New Roman" panose="02020603050405020304" pitchFamily="18" charset="0"/>
              </a:rPr>
              <a:t>surface</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ni</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dans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une</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conduite</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d‘eaux</a:t>
            </a:r>
            <a:r>
              <a:rPr lang="de-DE" sz="1800" dirty="0">
                <a:effectLst/>
                <a:latin typeface="+mj-lt"/>
                <a:ea typeface="Calibri" panose="020F0502020204030204" pitchFamily="34" charset="0"/>
                <a:cs typeface="Times New Roman" panose="02020603050405020304" pitchFamily="18" charset="0"/>
              </a:rPr>
              <a:t> pluviales </a:t>
            </a:r>
            <a:r>
              <a:rPr lang="de-DE" sz="1800" dirty="0" err="1">
                <a:effectLst/>
                <a:latin typeface="+mj-lt"/>
                <a:ea typeface="Calibri" panose="020F0502020204030204" pitchFamily="34" charset="0"/>
                <a:cs typeface="Times New Roman" panose="02020603050405020304" pitchFamily="18" charset="0"/>
              </a:rPr>
              <a:t>ni</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dans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un</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puits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d‘infiltration</a:t>
            </a:r>
            <a:r>
              <a:rPr lang="de-CH" dirty="0"/>
              <a:t>. </a:t>
            </a:r>
          </a:p>
        </p:txBody>
      </p:sp>
      <p:sp>
        <p:nvSpPr>
          <p:cNvPr id="9" name="Textfeld 8"/>
          <p:cNvSpPr txBox="1"/>
          <p:nvPr/>
        </p:nvSpPr>
        <p:spPr>
          <a:xfrm>
            <a:off x="914560" y="4635020"/>
            <a:ext cx="2251509" cy="215444"/>
          </a:xfrm>
          <a:prstGeom prst="rect">
            <a:avLst/>
          </a:prstGeom>
          <a:noFill/>
        </p:spPr>
        <p:txBody>
          <a:bodyPr wrap="square" rtlCol="0">
            <a:spAutoFit/>
          </a:bodyPr>
          <a:lstStyle/>
          <a:p>
            <a:r>
              <a:rPr lang="de-CH" sz="800" dirty="0"/>
              <a:t>Source : E. Müller</a:t>
            </a:r>
          </a:p>
        </p:txBody>
      </p:sp>
      <p:pic>
        <p:nvPicPr>
          <p:cNvPr id="7" name="Grafik 6" descr="Ein Bild, das Gras, Baum, draußen, Himmel enthält.&#10;&#10;Automatisch generierte Beschreibung">
            <a:extLst>
              <a:ext uri="{FF2B5EF4-FFF2-40B4-BE49-F238E27FC236}">
                <a16:creationId xmlns:a16="http://schemas.microsoft.com/office/drawing/2014/main" id="{F0A98BFC-49AD-4DDB-98C3-2786E17E026E}"/>
              </a:ext>
            </a:extLst>
          </p:cNvPr>
          <p:cNvPicPr/>
          <p:nvPr/>
        </p:nvPicPr>
        <p:blipFill rotWithShape="1">
          <a:blip r:embed="rId2" cstate="print">
            <a:extLst>
              <a:ext uri="{28A0092B-C50C-407E-A947-70E740481C1C}">
                <a14:useLocalDpi xmlns:a14="http://schemas.microsoft.com/office/drawing/2010/main"/>
              </a:ext>
            </a:extLst>
          </a:blip>
          <a:srcRect/>
          <a:stretch/>
        </p:blipFill>
        <p:spPr bwMode="auto">
          <a:xfrm>
            <a:off x="972852" y="1004561"/>
            <a:ext cx="4571365" cy="3646805"/>
          </a:xfrm>
          <a:prstGeom prst="rect">
            <a:avLst/>
          </a:prstGeom>
          <a:noFill/>
          <a:ln>
            <a:noFill/>
          </a:ln>
          <a:extLst>
            <a:ext uri="{53640926-AAD7-44D8-BBD7-CCE9431645EC}">
              <a14:shadowObscured xmlns:a14="http://schemas.microsoft.com/office/drawing/2010/main"/>
            </a:ext>
          </a:extLst>
        </p:spPr>
      </p:pic>
      <p:sp>
        <p:nvSpPr>
          <p:cNvPr id="11" name="Smiley 10">
            <a:extLst>
              <a:ext uri="{FF2B5EF4-FFF2-40B4-BE49-F238E27FC236}">
                <a16:creationId xmlns:a16="http://schemas.microsoft.com/office/drawing/2014/main" id="{8D5AE0B6-781B-4C5F-9A4A-26926E807458}"/>
              </a:ext>
            </a:extLst>
          </p:cNvPr>
          <p:cNvSpPr/>
          <p:nvPr/>
        </p:nvSpPr>
        <p:spPr>
          <a:xfrm>
            <a:off x="4385270" y="363346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59415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r>
              <a:rPr lang="de-CH" sz="1800" dirty="0"/>
              <a:t> </a:t>
            </a:r>
          </a:p>
        </p:txBody>
      </p:sp>
      <p:sp>
        <p:nvSpPr>
          <p:cNvPr id="13" name="Textfeld 12">
            <a:extLst>
              <a:ext uri="{FF2B5EF4-FFF2-40B4-BE49-F238E27FC236}">
                <a16:creationId xmlns:a16="http://schemas.microsoft.com/office/drawing/2014/main" id="{4C8CD6E1-C4D1-4BFF-8C94-E544633C2779}"/>
              </a:ext>
            </a:extLst>
          </p:cNvPr>
          <p:cNvSpPr txBox="1"/>
          <p:nvPr/>
        </p:nvSpPr>
        <p:spPr>
          <a:xfrm>
            <a:off x="647483" y="1051308"/>
            <a:ext cx="10482689" cy="1757854"/>
          </a:xfrm>
          <a:prstGeom prst="rect">
            <a:avLst/>
          </a:prstGeom>
          <a:noFill/>
        </p:spPr>
        <p:txBody>
          <a:bodyPr wrap="square">
            <a:spAutoFit/>
          </a:bodyPr>
          <a:lstStyle/>
          <a:p>
            <a:pPr>
              <a:lnSpc>
                <a:spcPct val="107000"/>
              </a:lnSpc>
              <a:spcAft>
                <a:spcPts val="800"/>
              </a:spcAft>
            </a:pPr>
            <a:r>
              <a:rPr lang="fr-CH" sz="1800" dirty="0">
                <a:effectLst/>
                <a:latin typeface="+mj-lt"/>
                <a:ea typeface="Calibri" panose="020F0502020204030204" pitchFamily="34" charset="0"/>
                <a:cs typeface="Times New Roman" panose="02020603050405020304" pitchFamily="18" charset="0"/>
              </a:rPr>
              <a:t>En ce qui concerne les </a:t>
            </a:r>
            <a:r>
              <a:rPr lang="fr-CH" dirty="0">
                <a:latin typeface="+mj-lt"/>
                <a:ea typeface="Calibri" panose="020F0502020204030204" pitchFamily="34" charset="0"/>
                <a:cs typeface="Times New Roman" panose="02020603050405020304" pitchFamily="18" charset="0"/>
              </a:rPr>
              <a:t>a</a:t>
            </a:r>
            <a:r>
              <a:rPr lang="fr-CH" sz="1800" dirty="0">
                <a:effectLst/>
                <a:latin typeface="+mj-lt"/>
                <a:ea typeface="Calibri" panose="020F0502020204030204" pitchFamily="34" charset="0"/>
                <a:cs typeface="Times New Roman" panose="02020603050405020304" pitchFamily="18" charset="0"/>
              </a:rPr>
              <a:t>ires d’exercice, les contrôles de base sont différenciés comme suit : </a:t>
            </a:r>
          </a:p>
          <a:p>
            <a:pPr marL="342900" indent="-342900">
              <a:lnSpc>
                <a:spcPct val="107000"/>
              </a:lnSpc>
              <a:spcAft>
                <a:spcPts val="800"/>
              </a:spcAft>
              <a:buFont typeface="+mj-lt"/>
              <a:buAutoNum type="alphaLcParenR"/>
            </a:pPr>
            <a:r>
              <a:rPr lang="fr-CH" sz="1800" dirty="0">
                <a:effectLst/>
                <a:latin typeface="+mj-lt"/>
                <a:ea typeface="Calibri" panose="020F0502020204030204" pitchFamily="34" charset="0"/>
                <a:cs typeface="Times New Roman" panose="02020603050405020304" pitchFamily="18" charset="0"/>
              </a:rPr>
              <a:t>Aires d’exercice accessibles en permanence pour les bovins et les porcs et</a:t>
            </a:r>
          </a:p>
          <a:p>
            <a:pPr marL="342900" indent="-342900">
              <a:lnSpc>
                <a:spcPct val="107000"/>
              </a:lnSpc>
              <a:spcAft>
                <a:spcPts val="800"/>
              </a:spcAft>
              <a:buFont typeface="+mj-lt"/>
              <a:buAutoNum type="alphaLcParenR"/>
            </a:pPr>
            <a:r>
              <a:rPr lang="fr-CH" dirty="0">
                <a:latin typeface="+mj-lt"/>
                <a:cs typeface="Times New Roman" panose="02020603050405020304" pitchFamily="18" charset="0"/>
              </a:rPr>
              <a:t>Aires d’exercice non accessible en permanence et aires d’exercice accessibles en permanence pour les autres animaux de rente (sauf volaille) ainsi que les igloos pour veaux sur les exploitations d'estivage</a:t>
            </a:r>
          </a:p>
        </p:txBody>
      </p:sp>
      <p:sp>
        <p:nvSpPr>
          <p:cNvPr id="17" name="Textfeld 16">
            <a:extLst>
              <a:ext uri="{FF2B5EF4-FFF2-40B4-BE49-F238E27FC236}">
                <a16:creationId xmlns:a16="http://schemas.microsoft.com/office/drawing/2014/main" id="{CDD406B3-422C-485F-8006-9FFE8DD6D53C}"/>
              </a:ext>
            </a:extLst>
          </p:cNvPr>
          <p:cNvSpPr txBox="1"/>
          <p:nvPr/>
        </p:nvSpPr>
        <p:spPr>
          <a:xfrm>
            <a:off x="614573" y="5897662"/>
            <a:ext cx="9289715" cy="367216"/>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Remarque : P</a:t>
            </a:r>
            <a:r>
              <a:rPr lang="de-CH" dirty="0">
                <a:latin typeface="+mj-lt"/>
                <a:ea typeface="Calibri" panose="020F0502020204030204" pitchFamily="34" charset="0"/>
                <a:cs typeface="Times New Roman" panose="02020603050405020304" pitchFamily="18" charset="0"/>
              </a:rPr>
              <a:t>our la </a:t>
            </a:r>
            <a:r>
              <a:rPr lang="de-CH" dirty="0" err="1">
                <a:latin typeface="+mj-lt"/>
                <a:ea typeface="Calibri" panose="020F0502020204030204" pitchFamily="34" charset="0"/>
                <a:cs typeface="Times New Roman" panose="02020603050405020304" pitchFamily="18" charset="0"/>
              </a:rPr>
              <a:t>détention</a:t>
            </a:r>
            <a:r>
              <a:rPr lang="de-CH" dirty="0">
                <a:latin typeface="+mj-lt"/>
                <a:ea typeface="Calibri" panose="020F0502020204030204" pitchFamily="34" charset="0"/>
                <a:cs typeface="Times New Roman" panose="02020603050405020304" pitchFamily="18" charset="0"/>
              </a:rPr>
              <a:t> de </a:t>
            </a:r>
            <a:r>
              <a:rPr lang="de-CH" dirty="0" err="1">
                <a:latin typeface="+mj-lt"/>
                <a:ea typeface="Calibri" panose="020F0502020204030204" pitchFamily="34" charset="0"/>
                <a:cs typeface="Times New Roman" panose="02020603050405020304" pitchFamily="18" charset="0"/>
              </a:rPr>
              <a:t>porcs</a:t>
            </a:r>
            <a:r>
              <a:rPr lang="de-CH" dirty="0">
                <a:latin typeface="+mj-lt"/>
                <a:ea typeface="Calibri" panose="020F0502020204030204" pitchFamily="34" charset="0"/>
                <a:cs typeface="Times New Roman" panose="02020603050405020304" pitchFamily="18" charset="0"/>
              </a:rPr>
              <a:t> </a:t>
            </a:r>
            <a:r>
              <a:rPr lang="de-CH" dirty="0" err="1">
                <a:latin typeface="+mj-lt"/>
                <a:ea typeface="Calibri" panose="020F0502020204030204" pitchFamily="34" charset="0"/>
                <a:cs typeface="Times New Roman" panose="02020603050405020304" pitchFamily="18" charset="0"/>
              </a:rPr>
              <a:t>d'alpage</a:t>
            </a:r>
            <a:r>
              <a:rPr lang="de-CH" dirty="0">
                <a:latin typeface="+mj-lt"/>
                <a:ea typeface="Calibri" panose="020F0502020204030204" pitchFamily="34" charset="0"/>
                <a:cs typeface="Times New Roman" panose="02020603050405020304" pitchFamily="18" charset="0"/>
              </a:rPr>
              <a:t> </a:t>
            </a:r>
            <a:r>
              <a:rPr lang="de-CH" dirty="0" err="1">
                <a:latin typeface="+mj-lt"/>
                <a:ea typeface="Calibri" panose="020F0502020204030204" pitchFamily="34" charset="0"/>
                <a:cs typeface="Times New Roman" panose="02020603050405020304" pitchFamily="18" charset="0"/>
              </a:rPr>
              <a:t>sur</a:t>
            </a:r>
            <a:r>
              <a:rPr lang="de-CH" dirty="0">
                <a:latin typeface="+mj-lt"/>
                <a:ea typeface="Calibri" panose="020F0502020204030204" pitchFamily="34" charset="0"/>
                <a:cs typeface="Times New Roman" panose="02020603050405020304" pitchFamily="18" charset="0"/>
              </a:rPr>
              <a:t> pâturage, voir le document séparé. </a:t>
            </a:r>
          </a:p>
        </p:txBody>
      </p:sp>
      <p:pic>
        <p:nvPicPr>
          <p:cNvPr id="18" name="Grafik 17" descr="Ein Bild, das dunkel, erleuchtet enthält.&#10;&#10;Automatisch generierte Beschreibung">
            <a:extLst>
              <a:ext uri="{FF2B5EF4-FFF2-40B4-BE49-F238E27FC236}">
                <a16:creationId xmlns:a16="http://schemas.microsoft.com/office/drawing/2014/main" id="{5A3EED9F-7381-4DEE-92C2-D194AB4A140B}"/>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747127" y="5868633"/>
            <a:ext cx="805380" cy="324778"/>
          </a:xfrm>
          <a:prstGeom prst="rect">
            <a:avLst/>
          </a:prstGeom>
        </p:spPr>
      </p:pic>
      <p:pic>
        <p:nvPicPr>
          <p:cNvPr id="19" name="Grafik 18" descr="Ein Bild, das dunkel, erleuchtet enthält.&#10;&#10;Automatisch generierte Beschreibung">
            <a:extLst>
              <a:ext uri="{FF2B5EF4-FFF2-40B4-BE49-F238E27FC236}">
                <a16:creationId xmlns:a16="http://schemas.microsoft.com/office/drawing/2014/main" id="{A72D9109-CD86-4E4F-A10D-C792F5D6B02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1030073" y="1930235"/>
            <a:ext cx="805380" cy="324778"/>
          </a:xfrm>
          <a:prstGeom prst="rect">
            <a:avLst/>
          </a:prstGeom>
        </p:spPr>
      </p:pic>
      <p:sp>
        <p:nvSpPr>
          <p:cNvPr id="20" name="Textfeld 19">
            <a:extLst>
              <a:ext uri="{FF2B5EF4-FFF2-40B4-BE49-F238E27FC236}">
                <a16:creationId xmlns:a16="http://schemas.microsoft.com/office/drawing/2014/main" id="{BC41CECF-24DB-4C9A-98B8-0F0FF83295DD}"/>
              </a:ext>
            </a:extLst>
          </p:cNvPr>
          <p:cNvSpPr txBox="1"/>
          <p:nvPr/>
        </p:nvSpPr>
        <p:spPr>
          <a:xfrm>
            <a:off x="614573" y="2843867"/>
            <a:ext cx="10515599" cy="2862322"/>
          </a:xfrm>
          <a:prstGeom prst="rect">
            <a:avLst/>
          </a:prstGeom>
          <a:noFill/>
        </p:spPr>
        <p:txBody>
          <a:bodyPr wrap="square">
            <a:spAutoFit/>
          </a:bodyPr>
          <a:lstStyle/>
          <a:p>
            <a:r>
              <a:rPr lang="fr-CH" sz="1800" dirty="0">
                <a:effectLst/>
                <a:latin typeface="+mj-lt"/>
                <a:ea typeface="Calibri" panose="020F0502020204030204" pitchFamily="34" charset="0"/>
                <a:cs typeface="Times New Roman" panose="02020603050405020304" pitchFamily="18" charset="0"/>
              </a:rPr>
              <a:t>Selon l'aide à l'exécution Constructions rurales et protection de l’environnement (chapitre 6.1.2), une aire d'exercice accessible en permanence forme avec l'étable une unité de construction dont le revêtement est imperméable ("ne présente pas de fissures/trous") et dont les eaux s’écoulent dans un réservoir à lisier. Cette définition est indépendante de la taille du troupeau. </a:t>
            </a:r>
          </a:p>
          <a:p>
            <a:endParaRPr lang="fr-CH" dirty="0">
              <a:latin typeface="+mj-lt"/>
              <a:ea typeface="Calibri" panose="020F0502020204030204" pitchFamily="34" charset="0"/>
              <a:cs typeface="Times New Roman" panose="02020603050405020304" pitchFamily="18" charset="0"/>
            </a:endParaRPr>
          </a:p>
          <a:p>
            <a:r>
              <a:rPr lang="fr-CH" sz="1800" dirty="0">
                <a:effectLst/>
                <a:latin typeface="+mj-lt"/>
                <a:ea typeface="Calibri" panose="020F0502020204030204" pitchFamily="34" charset="0"/>
                <a:cs typeface="Times New Roman" panose="02020603050405020304" pitchFamily="18" charset="0"/>
              </a:rPr>
              <a:t>Les aires d'exercice dont le revêtement est perméable ne doivent pas être utilisées plus de 2 h par jour</a:t>
            </a:r>
            <a:r>
              <a:rPr lang="fr-CH" dirty="0">
                <a:latin typeface="+mj-lt"/>
                <a:ea typeface="Calibri" panose="020F0502020204030204" pitchFamily="34" charset="0"/>
                <a:cs typeface="Times New Roman" panose="02020603050405020304" pitchFamily="18" charset="0"/>
              </a:rPr>
              <a:t>, conformément </a:t>
            </a:r>
            <a:r>
              <a:rPr lang="fr-FR" dirty="0">
                <a:latin typeface="+mj-lt"/>
                <a:ea typeface="Calibri" panose="020F0502020204030204" pitchFamily="34" charset="0"/>
                <a:cs typeface="Times New Roman" panose="02020603050405020304" pitchFamily="18" charset="0"/>
              </a:rPr>
              <a:t>à l’aide à l’exécution Constructions rurales et protection de l’environnement </a:t>
            </a:r>
            <a:r>
              <a:rPr lang="fr-CH" sz="1800" dirty="0">
                <a:effectLst/>
                <a:latin typeface="+mj-lt"/>
                <a:ea typeface="Calibri" panose="020F0502020204030204" pitchFamily="34" charset="0"/>
                <a:cs typeface="Times New Roman" panose="02020603050405020304" pitchFamily="18" charset="0"/>
              </a:rPr>
              <a:t>(chapitre 6, tableau 13, indice 2). Dans les secteurs </a:t>
            </a:r>
            <a:r>
              <a:rPr lang="fr-CH" sz="1800" dirty="0" err="1">
                <a:effectLst/>
                <a:latin typeface="+mj-lt"/>
                <a:ea typeface="Calibri" panose="020F0502020204030204" pitchFamily="34" charset="0"/>
                <a:cs typeface="Times New Roman" panose="02020603050405020304" pitchFamily="18" charset="0"/>
              </a:rPr>
              <a:t>üB</a:t>
            </a:r>
            <a:r>
              <a:rPr lang="fr-CH" sz="1800" dirty="0">
                <a:effectLst/>
                <a:latin typeface="+mj-lt"/>
                <a:ea typeface="Calibri" panose="020F0502020204030204" pitchFamily="34" charset="0"/>
                <a:cs typeface="Times New Roman" panose="02020603050405020304" pitchFamily="18" charset="0"/>
              </a:rPr>
              <a:t> (secteurs qui ne sont pas particulièrement menacés au  sens de la protection des eaux) une utilisation plus longue est également possible s'il n'y a pas de risque de pollution des eaux. </a:t>
            </a:r>
            <a:endParaRPr lang="fr-CH" dirty="0">
              <a:latin typeface="+mj-lt"/>
            </a:endParaRPr>
          </a:p>
        </p:txBody>
      </p:sp>
    </p:spTree>
    <p:extLst>
      <p:ext uri="{BB962C8B-B14F-4D97-AF65-F5344CB8AC3E}">
        <p14:creationId xmlns:p14="http://schemas.microsoft.com/office/powerpoint/2010/main" val="801381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7" name="Inhaltsplatzhalt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65488"/>
            <a:ext cx="6322996" cy="4742247"/>
          </a:xfrm>
        </p:spPr>
      </p:pic>
      <p:sp>
        <p:nvSpPr>
          <p:cNvPr id="4" name="Smiley 3"/>
          <p:cNvSpPr/>
          <p:nvPr/>
        </p:nvSpPr>
        <p:spPr>
          <a:xfrm>
            <a:off x="6096000" y="449367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817652" y="5615343"/>
            <a:ext cx="2251509" cy="215444"/>
          </a:xfrm>
          <a:prstGeom prst="rect">
            <a:avLst/>
          </a:prstGeom>
          <a:noFill/>
        </p:spPr>
        <p:txBody>
          <a:bodyPr wrap="square" rtlCol="0">
            <a:spAutoFit/>
          </a:bodyPr>
          <a:lstStyle/>
          <a:p>
            <a:r>
              <a:rPr lang="de-CH" sz="800" dirty="0"/>
              <a:t>Source : AWEL, ZH</a:t>
            </a:r>
          </a:p>
        </p:txBody>
      </p:sp>
      <p:sp>
        <p:nvSpPr>
          <p:cNvPr id="11" name="Rechteck 10">
            <a:extLst>
              <a:ext uri="{FF2B5EF4-FFF2-40B4-BE49-F238E27FC236}">
                <a16:creationId xmlns:a16="http://schemas.microsoft.com/office/drawing/2014/main" id="{F05A400F-C7CF-408C-B578-D768DC559537}"/>
              </a:ext>
            </a:extLst>
          </p:cNvPr>
          <p:cNvSpPr/>
          <p:nvPr/>
        </p:nvSpPr>
        <p:spPr>
          <a:xfrm>
            <a:off x="7319110" y="865488"/>
            <a:ext cx="4466065" cy="923330"/>
          </a:xfrm>
          <a:prstGeom prst="rect">
            <a:avLst/>
          </a:prstGeom>
        </p:spPr>
        <p:txBody>
          <a:bodyPr wrap="square">
            <a:spAutoFit/>
          </a:bodyPr>
          <a:lstStyle/>
          <a:p>
            <a:r>
              <a:rPr lang="de-CH" dirty="0" err="1"/>
              <a:t>Aire</a:t>
            </a:r>
            <a:r>
              <a:rPr lang="de-CH" dirty="0"/>
              <a:t> </a:t>
            </a:r>
            <a:r>
              <a:rPr lang="de-CH" dirty="0" err="1"/>
              <a:t>d’exercice</a:t>
            </a:r>
            <a:r>
              <a:rPr lang="de-CH" dirty="0"/>
              <a:t> accessible en permanence aux bovins : le revêtement ne présente pas de trous, de fissures, etc.</a:t>
            </a:r>
          </a:p>
        </p:txBody>
      </p:sp>
    </p:spTree>
    <p:extLst>
      <p:ext uri="{BB962C8B-B14F-4D97-AF65-F5344CB8AC3E}">
        <p14:creationId xmlns:p14="http://schemas.microsoft.com/office/powerpoint/2010/main" val="3052211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sp>
        <p:nvSpPr>
          <p:cNvPr id="8" name="Textfeld 7"/>
          <p:cNvSpPr txBox="1"/>
          <p:nvPr/>
        </p:nvSpPr>
        <p:spPr>
          <a:xfrm>
            <a:off x="812409" y="3554319"/>
            <a:ext cx="2251509" cy="215444"/>
          </a:xfrm>
          <a:prstGeom prst="rect">
            <a:avLst/>
          </a:prstGeom>
          <a:noFill/>
        </p:spPr>
        <p:txBody>
          <a:bodyPr wrap="square" rtlCol="0">
            <a:spAutoFit/>
          </a:bodyPr>
          <a:lstStyle/>
          <a:p>
            <a:r>
              <a:rPr lang="de-CH" sz="800" dirty="0"/>
              <a:t>Source : AGRIDEA</a:t>
            </a:r>
          </a:p>
        </p:txBody>
      </p:sp>
      <p:sp>
        <p:nvSpPr>
          <p:cNvPr id="10" name="Textfeld 9">
            <a:extLst>
              <a:ext uri="{FF2B5EF4-FFF2-40B4-BE49-F238E27FC236}">
                <a16:creationId xmlns:a16="http://schemas.microsoft.com/office/drawing/2014/main" id="{F8FA5277-A670-44CC-A0E7-7502FD6CF951}"/>
              </a:ext>
            </a:extLst>
          </p:cNvPr>
          <p:cNvSpPr txBox="1"/>
          <p:nvPr/>
        </p:nvSpPr>
        <p:spPr>
          <a:xfrm>
            <a:off x="750764" y="5064436"/>
            <a:ext cx="7225168" cy="959943"/>
          </a:xfrm>
          <a:prstGeom prst="rect">
            <a:avLst/>
          </a:prstGeom>
          <a:noFill/>
        </p:spPr>
        <p:txBody>
          <a:bodyPr wrap="square">
            <a:spAutoFit/>
          </a:bodyPr>
          <a:lstStyle/>
          <a:p>
            <a:pPr>
              <a:lnSpc>
                <a:spcPct val="107000"/>
              </a:lnSpc>
              <a:spcAft>
                <a:spcPts val="800"/>
              </a:spcAft>
            </a:pPr>
            <a:r>
              <a:rPr lang="fr-CH" dirty="0"/>
              <a:t>Aire d’exercice accessible en permanence pour les bovins : </a:t>
            </a:r>
            <a:r>
              <a:rPr lang="fr-CH" sz="1800" dirty="0">
                <a:effectLst/>
                <a:latin typeface="+mj-lt"/>
                <a:ea typeface="Calibri" panose="020F0502020204030204" pitchFamily="34" charset="0"/>
                <a:cs typeface="Times New Roman" panose="02020603050405020304" pitchFamily="18" charset="0"/>
              </a:rPr>
              <a:t>le revêtement ne présente pas de fissures, de trous, etc. Les eaux sont évacuées dans le réservoir à lisier. </a:t>
            </a:r>
          </a:p>
        </p:txBody>
      </p:sp>
      <p:pic>
        <p:nvPicPr>
          <p:cNvPr id="11" name="Inhaltsplatzhalter 10" descr="Ein Bild, das Gras, draußen, Bereich enthält.&#10;&#10;Automatisch generierte Beschreibung">
            <a:extLst>
              <a:ext uri="{FF2B5EF4-FFF2-40B4-BE49-F238E27FC236}">
                <a16:creationId xmlns:a16="http://schemas.microsoft.com/office/drawing/2014/main" id="{240170F6-2891-44CB-84A5-EAFB854E5158}"/>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812408" y="980813"/>
            <a:ext cx="7313140" cy="3498719"/>
          </a:xfrm>
        </p:spPr>
      </p:pic>
      <p:sp>
        <p:nvSpPr>
          <p:cNvPr id="14" name="Smiley 13">
            <a:extLst>
              <a:ext uri="{FF2B5EF4-FFF2-40B4-BE49-F238E27FC236}">
                <a16:creationId xmlns:a16="http://schemas.microsoft.com/office/drawing/2014/main" id="{E443FD43-E269-4211-BBEE-B956B4E9A2CB}"/>
              </a:ext>
            </a:extLst>
          </p:cNvPr>
          <p:cNvSpPr/>
          <p:nvPr/>
        </p:nvSpPr>
        <p:spPr>
          <a:xfrm>
            <a:off x="6829549" y="342900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a:extLst>
              <a:ext uri="{FF2B5EF4-FFF2-40B4-BE49-F238E27FC236}">
                <a16:creationId xmlns:a16="http://schemas.microsoft.com/office/drawing/2014/main" id="{29679838-F5CD-41D4-A83B-72E3AB2A7050}"/>
              </a:ext>
            </a:extLst>
          </p:cNvPr>
          <p:cNvSpPr txBox="1"/>
          <p:nvPr/>
        </p:nvSpPr>
        <p:spPr>
          <a:xfrm>
            <a:off x="735459" y="4511250"/>
            <a:ext cx="2251509" cy="215444"/>
          </a:xfrm>
          <a:prstGeom prst="rect">
            <a:avLst/>
          </a:prstGeom>
          <a:noFill/>
        </p:spPr>
        <p:txBody>
          <a:bodyPr wrap="square" rtlCol="0">
            <a:spAutoFit/>
          </a:bodyPr>
          <a:lstStyle/>
          <a:p>
            <a:r>
              <a:rPr lang="de-CH" sz="800" dirty="0"/>
              <a:t>Source : </a:t>
            </a:r>
            <a:r>
              <a:rPr lang="de-DE" sz="800" dirty="0">
                <a:effectLst/>
                <a:latin typeface="Calibri" panose="020F0502020204030204" pitchFamily="34" charset="0"/>
                <a:ea typeface="Calibri" panose="020F0502020204030204" pitchFamily="34" charset="0"/>
                <a:cs typeface="Times New Roman" panose="02020603050405020304" pitchFamily="18" charset="0"/>
              </a:rPr>
              <a:t>AGRIDEA</a:t>
            </a:r>
            <a:endParaRPr lang="de-CH" sz="800" dirty="0"/>
          </a:p>
        </p:txBody>
      </p:sp>
    </p:spTree>
    <p:extLst>
      <p:ext uri="{BB962C8B-B14F-4D97-AF65-F5344CB8AC3E}">
        <p14:creationId xmlns:p14="http://schemas.microsoft.com/office/powerpoint/2010/main" val="903388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7" name="Inhaltsplatzhalt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96630"/>
            <a:ext cx="4965834" cy="3724376"/>
          </a:xfrm>
        </p:spPr>
      </p:pic>
      <p:sp>
        <p:nvSpPr>
          <p:cNvPr id="6" name="Smiley 5"/>
          <p:cNvSpPr/>
          <p:nvPr/>
        </p:nvSpPr>
        <p:spPr>
          <a:xfrm>
            <a:off x="4733443" y="359905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8" name="Grafik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36034" y="931870"/>
            <a:ext cx="5534527" cy="3724377"/>
          </a:xfrm>
          <a:prstGeom prst="rect">
            <a:avLst/>
          </a:prstGeom>
        </p:spPr>
      </p:pic>
      <p:sp>
        <p:nvSpPr>
          <p:cNvPr id="9" name="Rechteck 8"/>
          <p:cNvSpPr/>
          <p:nvPr/>
        </p:nvSpPr>
        <p:spPr>
          <a:xfrm>
            <a:off x="727251" y="5181415"/>
            <a:ext cx="11197296" cy="646331"/>
          </a:xfrm>
          <a:prstGeom prst="rect">
            <a:avLst/>
          </a:prstGeom>
        </p:spPr>
        <p:txBody>
          <a:bodyPr wrap="none">
            <a:spAutoFit/>
          </a:bodyPr>
          <a:lstStyle/>
          <a:p>
            <a:r>
              <a:rPr lang="de-CH" dirty="0"/>
              <a:t>Revêtement de l'aire d'exercice pour les veaux, accessible en permanence, présentant des </a:t>
            </a:r>
            <a:r>
              <a:rPr lang="de-CH" dirty="0" err="1"/>
              <a:t>manquements</a:t>
            </a:r>
            <a:r>
              <a:rPr lang="de-CH" dirty="0"/>
              <a:t> : </a:t>
            </a:r>
            <a:br>
              <a:rPr lang="de-CH" dirty="0"/>
            </a:br>
            <a:r>
              <a:rPr lang="de-CH" dirty="0" err="1"/>
              <a:t>L'écoulement</a:t>
            </a:r>
            <a:r>
              <a:rPr lang="de-CH" dirty="0"/>
              <a:t> des eaux de pluie et </a:t>
            </a:r>
            <a:r>
              <a:rPr lang="de-CH" dirty="0" err="1"/>
              <a:t>l'infiltration</a:t>
            </a:r>
            <a:r>
              <a:rPr lang="de-CH" dirty="0"/>
              <a:t> ne </a:t>
            </a:r>
            <a:r>
              <a:rPr lang="de-CH" dirty="0" err="1"/>
              <a:t>sont</a:t>
            </a:r>
            <a:r>
              <a:rPr lang="de-CH" dirty="0"/>
              <a:t> </a:t>
            </a:r>
            <a:r>
              <a:rPr lang="de-CH" dirty="0" err="1"/>
              <a:t>pas</a:t>
            </a:r>
            <a:r>
              <a:rPr lang="de-CH" dirty="0"/>
              <a:t> </a:t>
            </a:r>
            <a:r>
              <a:rPr lang="de-CH" dirty="0" err="1"/>
              <a:t>évités</a:t>
            </a:r>
            <a:r>
              <a:rPr lang="de-CH" dirty="0"/>
              <a:t>.</a:t>
            </a:r>
          </a:p>
        </p:txBody>
      </p:sp>
      <p:sp>
        <p:nvSpPr>
          <p:cNvPr id="10" name="Textfeld 9"/>
          <p:cNvSpPr txBox="1"/>
          <p:nvPr/>
        </p:nvSpPr>
        <p:spPr>
          <a:xfrm>
            <a:off x="6205206" y="4668282"/>
            <a:ext cx="2251509" cy="215444"/>
          </a:xfrm>
          <a:prstGeom prst="rect">
            <a:avLst/>
          </a:prstGeom>
          <a:noFill/>
        </p:spPr>
        <p:txBody>
          <a:bodyPr wrap="square" rtlCol="0">
            <a:spAutoFit/>
          </a:bodyPr>
          <a:lstStyle/>
          <a:p>
            <a:r>
              <a:rPr lang="de-CH" sz="800" dirty="0"/>
              <a:t>Source : AWEL, ZH</a:t>
            </a:r>
          </a:p>
        </p:txBody>
      </p:sp>
      <p:sp>
        <p:nvSpPr>
          <p:cNvPr id="11" name="Textfeld 10"/>
          <p:cNvSpPr txBox="1"/>
          <p:nvPr/>
        </p:nvSpPr>
        <p:spPr>
          <a:xfrm>
            <a:off x="797104" y="4621006"/>
            <a:ext cx="2251509" cy="215444"/>
          </a:xfrm>
          <a:prstGeom prst="rect">
            <a:avLst/>
          </a:prstGeom>
          <a:noFill/>
        </p:spPr>
        <p:txBody>
          <a:bodyPr wrap="square" rtlCol="0">
            <a:spAutoFit/>
          </a:bodyPr>
          <a:lstStyle/>
          <a:p>
            <a:r>
              <a:rPr lang="de-CH" sz="800" dirty="0"/>
              <a:t>Source : Qualinova</a:t>
            </a:r>
          </a:p>
        </p:txBody>
      </p:sp>
      <p:sp>
        <p:nvSpPr>
          <p:cNvPr id="12" name="Smiley 11"/>
          <p:cNvSpPr/>
          <p:nvPr/>
        </p:nvSpPr>
        <p:spPr>
          <a:xfrm>
            <a:off x="10748051" y="359905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956015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sp>
        <p:nvSpPr>
          <p:cNvPr id="9" name="Rechteck 8"/>
          <p:cNvSpPr/>
          <p:nvPr/>
        </p:nvSpPr>
        <p:spPr>
          <a:xfrm>
            <a:off x="5135526" y="881610"/>
            <a:ext cx="5740070" cy="646331"/>
          </a:xfrm>
          <a:prstGeom prst="rect">
            <a:avLst/>
          </a:prstGeom>
        </p:spPr>
        <p:txBody>
          <a:bodyPr wrap="square">
            <a:spAutoFit/>
          </a:bodyPr>
          <a:lstStyle/>
          <a:p>
            <a:r>
              <a:rPr lang="de-CH" dirty="0" err="1"/>
              <a:t>Manquement</a:t>
            </a:r>
            <a:r>
              <a:rPr lang="de-CH" dirty="0"/>
              <a:t> : </a:t>
            </a:r>
            <a:r>
              <a:rPr lang="de-DE" dirty="0"/>
              <a:t>possibilité d'écoulement des </a:t>
            </a:r>
            <a:r>
              <a:rPr lang="de-DE" dirty="0" err="1"/>
              <a:t>eaux</a:t>
            </a:r>
            <a:r>
              <a:rPr lang="de-DE" dirty="0"/>
              <a:t>, </a:t>
            </a:r>
            <a:r>
              <a:rPr lang="de-DE" dirty="0" err="1"/>
              <a:t>l‘aire</a:t>
            </a:r>
            <a:r>
              <a:rPr lang="de-DE" dirty="0"/>
              <a:t> </a:t>
            </a:r>
            <a:r>
              <a:rPr lang="de-DE" dirty="0" err="1"/>
              <a:t>d‘exercice</a:t>
            </a:r>
            <a:r>
              <a:rPr lang="de-DE" dirty="0"/>
              <a:t> ne </a:t>
            </a:r>
            <a:r>
              <a:rPr lang="de-DE" dirty="0" err="1"/>
              <a:t>s‘écoule</a:t>
            </a:r>
            <a:r>
              <a:rPr lang="de-DE" dirty="0"/>
              <a:t> pas </a:t>
            </a:r>
            <a:r>
              <a:rPr lang="de-DE" dirty="0" err="1"/>
              <a:t>dans</a:t>
            </a:r>
            <a:r>
              <a:rPr lang="de-DE" dirty="0"/>
              <a:t> le </a:t>
            </a:r>
            <a:r>
              <a:rPr lang="de-DE" dirty="0" err="1"/>
              <a:t>réservoir</a:t>
            </a:r>
            <a:r>
              <a:rPr lang="de-DE" dirty="0"/>
              <a:t> à lisier.</a:t>
            </a:r>
            <a:endParaRPr lang="de-CH" dirty="0"/>
          </a:p>
        </p:txBody>
      </p:sp>
      <p:sp>
        <p:nvSpPr>
          <p:cNvPr id="11" name="Textfeld 10"/>
          <p:cNvSpPr txBox="1"/>
          <p:nvPr/>
        </p:nvSpPr>
        <p:spPr>
          <a:xfrm>
            <a:off x="786830" y="6215786"/>
            <a:ext cx="2251509" cy="215444"/>
          </a:xfrm>
          <a:prstGeom prst="rect">
            <a:avLst/>
          </a:prstGeom>
          <a:noFill/>
        </p:spPr>
        <p:txBody>
          <a:bodyPr wrap="square" rtlCol="0">
            <a:spAutoFit/>
          </a:bodyPr>
          <a:lstStyle/>
          <a:p>
            <a:r>
              <a:rPr lang="de-CH" sz="800" dirty="0"/>
              <a:t>Source : E. Müller</a:t>
            </a:r>
          </a:p>
        </p:txBody>
      </p:sp>
      <p:pic>
        <p:nvPicPr>
          <p:cNvPr id="13" name="Grafik 12" descr="Ein Bild, das Gras, draußen, Heu enthält.&#10;&#10;Automatisch generierte Beschreibung">
            <a:extLst>
              <a:ext uri="{FF2B5EF4-FFF2-40B4-BE49-F238E27FC236}">
                <a16:creationId xmlns:a16="http://schemas.microsoft.com/office/drawing/2014/main" id="{53E83F77-F1AB-4D4C-9E45-FCDB859B97DB}"/>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 y="883400"/>
            <a:ext cx="4088926" cy="5272851"/>
          </a:xfrm>
          <a:prstGeom prst="rect">
            <a:avLst/>
          </a:prstGeom>
          <a:noFill/>
          <a:ln>
            <a:noFill/>
          </a:ln>
        </p:spPr>
      </p:pic>
      <p:sp>
        <p:nvSpPr>
          <p:cNvPr id="6" name="Smiley 5"/>
          <p:cNvSpPr/>
          <p:nvPr/>
        </p:nvSpPr>
        <p:spPr>
          <a:xfrm>
            <a:off x="3735326" y="511060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a:extLst>
              <a:ext uri="{FF2B5EF4-FFF2-40B4-BE49-F238E27FC236}">
                <a16:creationId xmlns:a16="http://schemas.microsoft.com/office/drawing/2014/main" id="{E617FB60-29DC-4282-B2B5-25466E26D6C9}"/>
              </a:ext>
            </a:extLst>
          </p:cNvPr>
          <p:cNvSpPr txBox="1"/>
          <p:nvPr/>
        </p:nvSpPr>
        <p:spPr>
          <a:xfrm>
            <a:off x="5135525" y="2290496"/>
            <a:ext cx="5531671" cy="2308324"/>
          </a:xfrm>
          <a:prstGeom prst="rect">
            <a:avLst/>
          </a:prstGeom>
          <a:noFill/>
        </p:spPr>
        <p:txBody>
          <a:bodyPr wrap="square">
            <a:spAutoFit/>
          </a:bodyPr>
          <a:lstStyle/>
          <a:p>
            <a:r>
              <a:rPr lang="de-CH" sz="1800" dirty="0">
                <a:effectLst/>
                <a:latin typeface="+mj-lt"/>
                <a:ea typeface="Calibri" panose="020F0502020204030204" pitchFamily="34" charset="0"/>
                <a:cs typeface="Times New Roman" panose="02020603050405020304" pitchFamily="18" charset="0"/>
              </a:rPr>
              <a:t>Remarque : </a:t>
            </a:r>
          </a:p>
          <a:p>
            <a:r>
              <a:rPr lang="de-CH" dirty="0">
                <a:latin typeface="+mj-lt"/>
                <a:ea typeface="Calibri" panose="020F0502020204030204" pitchFamily="34" charset="0"/>
                <a:cs typeface="Times New Roman" panose="02020603050405020304" pitchFamily="18" charset="0"/>
              </a:rPr>
              <a:t>Si </a:t>
            </a:r>
            <a:r>
              <a:rPr lang="de-CH" sz="1800" dirty="0">
                <a:effectLst/>
                <a:latin typeface="+mj-lt"/>
                <a:ea typeface="Calibri" panose="020F0502020204030204" pitchFamily="34" charset="0"/>
                <a:cs typeface="Times New Roman" panose="02020603050405020304" pitchFamily="18" charset="0"/>
              </a:rPr>
              <a:t>les igloos pour veaux des exploitations d'estivage sont maintenus sur un revêtement perméable (avec des fissures, des trous, etc.) ou sur le sol, </a:t>
            </a:r>
            <a:r>
              <a:rPr lang="de-CH" sz="1800" dirty="0" err="1">
                <a:effectLst/>
                <a:latin typeface="+mj-lt"/>
                <a:ea typeface="Calibri" panose="020F0502020204030204" pitchFamily="34" charset="0"/>
                <a:cs typeface="Times New Roman" panose="02020603050405020304" pitchFamily="18" charset="0"/>
              </a:rPr>
              <a:t>il</a:t>
            </a:r>
            <a:r>
              <a:rPr lang="de-CH" sz="1800" dirty="0">
                <a:effectLst/>
                <a:latin typeface="+mj-lt"/>
                <a:ea typeface="Calibri" panose="020F0502020204030204" pitchFamily="34" charset="0"/>
                <a:cs typeface="Times New Roman" panose="02020603050405020304" pitchFamily="18" charset="0"/>
              </a:rPr>
              <a:t> y a </a:t>
            </a:r>
            <a:r>
              <a:rPr lang="de-CH" sz="1800" dirty="0" err="1">
                <a:effectLst/>
                <a:latin typeface="+mj-lt"/>
                <a:ea typeface="Calibri" panose="020F0502020204030204" pitchFamily="34" charset="0"/>
                <a:cs typeface="Times New Roman" panose="02020603050405020304" pitchFamily="18" charset="0"/>
              </a:rPr>
              <a:t>manquement</a:t>
            </a:r>
            <a:r>
              <a:rPr lang="de-CH" sz="1800" dirty="0">
                <a:effectLst/>
                <a:latin typeface="+mj-lt"/>
                <a:ea typeface="Calibri" panose="020F0502020204030204" pitchFamily="34" charset="0"/>
                <a:cs typeface="Times New Roman" panose="02020603050405020304" pitchFamily="18" charset="0"/>
              </a:rPr>
              <a:t> si l'accès au pâturage n'est pas permanent et si les igloos pour veaux sont utilisés pendant plus de 2 mois. La nuit, l'accès au pâturage peut être fermé.</a:t>
            </a:r>
            <a:endParaRPr lang="de-CH" dirty="0">
              <a:latin typeface="+mj-lt"/>
            </a:endParaRPr>
          </a:p>
        </p:txBody>
      </p:sp>
      <p:pic>
        <p:nvPicPr>
          <p:cNvPr id="17" name="Grafik 16" descr="Ein Bild, das dunkel, erleuchtet enthält.&#10;&#10;Automatisch generierte Beschreibung">
            <a:extLst>
              <a:ext uri="{FF2B5EF4-FFF2-40B4-BE49-F238E27FC236}">
                <a16:creationId xmlns:a16="http://schemas.microsoft.com/office/drawing/2014/main" id="{868C418C-E6F5-488C-A3FD-2A5EFB296521}"/>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875595" y="2595651"/>
            <a:ext cx="805380" cy="324778"/>
          </a:xfrm>
          <a:prstGeom prst="rect">
            <a:avLst/>
          </a:prstGeom>
        </p:spPr>
      </p:pic>
    </p:spTree>
    <p:extLst>
      <p:ext uri="{BB962C8B-B14F-4D97-AF65-F5344CB8AC3E}">
        <p14:creationId xmlns:p14="http://schemas.microsoft.com/office/powerpoint/2010/main" val="3181764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7" name="Inhaltsplatzhalter 6"/>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38200" y="1114017"/>
            <a:ext cx="5755476" cy="3642160"/>
          </a:xfrm>
        </p:spPr>
      </p:pic>
      <p:sp>
        <p:nvSpPr>
          <p:cNvPr id="6" name="Smiley 5"/>
          <p:cNvSpPr/>
          <p:nvPr/>
        </p:nvSpPr>
        <p:spPr>
          <a:xfrm>
            <a:off x="5664000" y="370512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2" name="Grafik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64596" y="1141621"/>
            <a:ext cx="4856214" cy="3642161"/>
          </a:xfrm>
          <a:prstGeom prst="rect">
            <a:avLst/>
          </a:prstGeom>
        </p:spPr>
      </p:pic>
      <p:sp>
        <p:nvSpPr>
          <p:cNvPr id="14" name="Smiley 13"/>
          <p:cNvSpPr/>
          <p:nvPr/>
        </p:nvSpPr>
        <p:spPr>
          <a:xfrm>
            <a:off x="10625284" y="373273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Rechteck 14"/>
          <p:cNvSpPr/>
          <p:nvPr/>
        </p:nvSpPr>
        <p:spPr>
          <a:xfrm>
            <a:off x="809668" y="5197846"/>
            <a:ext cx="10247616" cy="646331"/>
          </a:xfrm>
          <a:prstGeom prst="rect">
            <a:avLst/>
          </a:prstGeom>
        </p:spPr>
        <p:txBody>
          <a:bodyPr wrap="square">
            <a:spAutoFit/>
          </a:bodyPr>
          <a:lstStyle/>
          <a:p>
            <a:r>
              <a:rPr lang="de-CH" dirty="0" err="1"/>
              <a:t>Manquement</a:t>
            </a:r>
            <a:r>
              <a:rPr lang="de-CH" dirty="0"/>
              <a:t> : </a:t>
            </a:r>
            <a:r>
              <a:rPr lang="de-CH" dirty="0" err="1"/>
              <a:t>les</a:t>
            </a:r>
            <a:r>
              <a:rPr lang="de-CH" dirty="0"/>
              <a:t> </a:t>
            </a:r>
            <a:r>
              <a:rPr lang="de-CH" dirty="0" err="1"/>
              <a:t>eaux</a:t>
            </a:r>
            <a:r>
              <a:rPr lang="de-CH" dirty="0"/>
              <a:t> à </a:t>
            </a:r>
            <a:r>
              <a:rPr lang="de-CH" dirty="0" err="1"/>
              <a:t>évacuer</a:t>
            </a:r>
            <a:r>
              <a:rPr lang="de-CH" dirty="0"/>
              <a:t> </a:t>
            </a:r>
            <a:r>
              <a:rPr lang="de-CH" dirty="0" err="1"/>
              <a:t>peuvent</a:t>
            </a:r>
            <a:r>
              <a:rPr lang="de-CH" dirty="0"/>
              <a:t> </a:t>
            </a:r>
            <a:r>
              <a:rPr lang="de-CH" dirty="0" err="1"/>
              <a:t>s’écouler</a:t>
            </a:r>
            <a:r>
              <a:rPr lang="de-CH" dirty="0"/>
              <a:t> </a:t>
            </a:r>
            <a:r>
              <a:rPr lang="de-CH" dirty="0" err="1"/>
              <a:t>hors</a:t>
            </a:r>
            <a:r>
              <a:rPr lang="de-CH" dirty="0"/>
              <a:t> de </a:t>
            </a:r>
            <a:r>
              <a:rPr lang="de-CH" dirty="0" err="1"/>
              <a:t>l’aire</a:t>
            </a:r>
            <a:r>
              <a:rPr lang="de-CH" dirty="0"/>
              <a:t> </a:t>
            </a:r>
            <a:r>
              <a:rPr lang="de-CH" dirty="0" err="1"/>
              <a:t>d’exercice</a:t>
            </a:r>
            <a:br>
              <a:rPr lang="de-CH" dirty="0"/>
            </a:br>
            <a:r>
              <a:rPr lang="de-CH" dirty="0"/>
              <a:t>(à gauche, </a:t>
            </a:r>
            <a:r>
              <a:rPr lang="de-CH" dirty="0" err="1"/>
              <a:t>aire</a:t>
            </a:r>
            <a:r>
              <a:rPr lang="de-CH" dirty="0"/>
              <a:t> d'exercice pour les porcs, à droite, </a:t>
            </a:r>
            <a:r>
              <a:rPr lang="de-CH" dirty="0" err="1"/>
              <a:t>aire</a:t>
            </a:r>
            <a:r>
              <a:rPr lang="de-CH" dirty="0"/>
              <a:t> d'exercice pour les </a:t>
            </a:r>
            <a:r>
              <a:rPr lang="de-CH" dirty="0" err="1"/>
              <a:t>bovins</a:t>
            </a:r>
            <a:r>
              <a:rPr lang="de-CH" dirty="0"/>
              <a:t>).</a:t>
            </a:r>
          </a:p>
        </p:txBody>
      </p:sp>
      <p:sp>
        <p:nvSpPr>
          <p:cNvPr id="16" name="Textfeld 15"/>
          <p:cNvSpPr txBox="1"/>
          <p:nvPr/>
        </p:nvSpPr>
        <p:spPr>
          <a:xfrm>
            <a:off x="797104" y="4776725"/>
            <a:ext cx="2251509" cy="215444"/>
          </a:xfrm>
          <a:prstGeom prst="rect">
            <a:avLst/>
          </a:prstGeom>
          <a:noFill/>
        </p:spPr>
        <p:txBody>
          <a:bodyPr wrap="square" rtlCol="0">
            <a:spAutoFit/>
          </a:bodyPr>
          <a:lstStyle/>
          <a:p>
            <a:r>
              <a:rPr lang="de-CH" sz="800" dirty="0"/>
              <a:t>Source : Qualinova</a:t>
            </a:r>
          </a:p>
        </p:txBody>
      </p:sp>
      <p:sp>
        <p:nvSpPr>
          <p:cNvPr id="17" name="Textfeld 16"/>
          <p:cNvSpPr txBox="1"/>
          <p:nvPr/>
        </p:nvSpPr>
        <p:spPr>
          <a:xfrm>
            <a:off x="6702754" y="4831722"/>
            <a:ext cx="2251509" cy="215444"/>
          </a:xfrm>
          <a:prstGeom prst="rect">
            <a:avLst/>
          </a:prstGeom>
          <a:noFill/>
        </p:spPr>
        <p:txBody>
          <a:bodyPr wrap="square" rtlCol="0">
            <a:spAutoFit/>
          </a:bodyPr>
          <a:lstStyle/>
          <a:p>
            <a:r>
              <a:rPr lang="de-CH" sz="800" dirty="0"/>
              <a:t>Source : AWEL, ZH</a:t>
            </a:r>
          </a:p>
        </p:txBody>
      </p:sp>
    </p:spTree>
    <p:extLst>
      <p:ext uri="{BB962C8B-B14F-4D97-AF65-F5344CB8AC3E}">
        <p14:creationId xmlns:p14="http://schemas.microsoft.com/office/powerpoint/2010/main" val="1047043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008111"/>
            <a:ext cx="6320937" cy="4731009"/>
          </a:xfrm>
          <a:prstGeom prst="rect">
            <a:avLst/>
          </a:prstGeom>
        </p:spPr>
      </p:pic>
      <p:sp>
        <p:nvSpPr>
          <p:cNvPr id="5" name="Smiley 4"/>
          <p:cNvSpPr/>
          <p:nvPr/>
        </p:nvSpPr>
        <p:spPr>
          <a:xfrm>
            <a:off x="5949303" y="452442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797104" y="5749394"/>
            <a:ext cx="2251509" cy="215444"/>
          </a:xfrm>
          <a:prstGeom prst="rect">
            <a:avLst/>
          </a:prstGeom>
          <a:noFill/>
        </p:spPr>
        <p:txBody>
          <a:bodyPr wrap="square" rtlCol="0">
            <a:spAutoFit/>
          </a:bodyPr>
          <a:lstStyle/>
          <a:p>
            <a:r>
              <a:rPr lang="de-CH" sz="800" dirty="0"/>
              <a:t>Source : AfU, SG</a:t>
            </a:r>
          </a:p>
        </p:txBody>
      </p:sp>
      <p:sp>
        <p:nvSpPr>
          <p:cNvPr id="7" name="Rechteck 6"/>
          <p:cNvSpPr/>
          <p:nvPr/>
        </p:nvSpPr>
        <p:spPr>
          <a:xfrm>
            <a:off x="7331468" y="1008111"/>
            <a:ext cx="4350249" cy="923330"/>
          </a:xfrm>
          <a:prstGeom prst="rect">
            <a:avLst/>
          </a:prstGeom>
        </p:spPr>
        <p:txBody>
          <a:bodyPr wrap="square">
            <a:spAutoFit/>
          </a:bodyPr>
          <a:lstStyle/>
          <a:p>
            <a:r>
              <a:rPr lang="fr-CH" dirty="0"/>
              <a:t>Manquement : Écoulement des eaux à évacuer dans un regard aboutissant dans une conduite d’eaux pluviales.</a:t>
            </a:r>
          </a:p>
        </p:txBody>
      </p:sp>
    </p:spTree>
    <p:extLst>
      <p:ext uri="{BB962C8B-B14F-4D97-AF65-F5344CB8AC3E}">
        <p14:creationId xmlns:p14="http://schemas.microsoft.com/office/powerpoint/2010/main" val="3783043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044715"/>
            <a:ext cx="4966699" cy="3725025"/>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7354" y="1044715"/>
            <a:ext cx="5370251" cy="3804687"/>
          </a:xfrm>
          <a:prstGeom prst="rect">
            <a:avLst/>
          </a:prstGeom>
        </p:spPr>
      </p:pic>
      <p:sp>
        <p:nvSpPr>
          <p:cNvPr id="6" name="Smiley 5"/>
          <p:cNvSpPr/>
          <p:nvPr/>
        </p:nvSpPr>
        <p:spPr>
          <a:xfrm>
            <a:off x="4755964" y="373430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7" name="Smiley 6"/>
          <p:cNvSpPr/>
          <p:nvPr/>
        </p:nvSpPr>
        <p:spPr>
          <a:xfrm>
            <a:off x="10583020" y="376940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786830" y="4769740"/>
            <a:ext cx="2251509" cy="215444"/>
          </a:xfrm>
          <a:prstGeom prst="rect">
            <a:avLst/>
          </a:prstGeom>
          <a:noFill/>
        </p:spPr>
        <p:txBody>
          <a:bodyPr wrap="square" rtlCol="0">
            <a:spAutoFit/>
          </a:bodyPr>
          <a:lstStyle/>
          <a:p>
            <a:r>
              <a:rPr lang="de-CH" sz="800" dirty="0"/>
              <a:t>Source : AWEL, ZH</a:t>
            </a:r>
          </a:p>
        </p:txBody>
      </p:sp>
      <p:sp>
        <p:nvSpPr>
          <p:cNvPr id="9" name="Textfeld 8"/>
          <p:cNvSpPr txBox="1"/>
          <p:nvPr/>
        </p:nvSpPr>
        <p:spPr>
          <a:xfrm>
            <a:off x="6235436" y="4859676"/>
            <a:ext cx="2251509" cy="215444"/>
          </a:xfrm>
          <a:prstGeom prst="rect">
            <a:avLst/>
          </a:prstGeom>
          <a:noFill/>
        </p:spPr>
        <p:txBody>
          <a:bodyPr wrap="square" rtlCol="0">
            <a:spAutoFit/>
          </a:bodyPr>
          <a:lstStyle/>
          <a:p>
            <a:r>
              <a:rPr lang="de-CH" sz="800" dirty="0"/>
              <a:t>Source : Qualinova</a:t>
            </a:r>
          </a:p>
        </p:txBody>
      </p:sp>
      <p:sp>
        <p:nvSpPr>
          <p:cNvPr id="10" name="Rechteck 9"/>
          <p:cNvSpPr/>
          <p:nvPr/>
        </p:nvSpPr>
        <p:spPr>
          <a:xfrm>
            <a:off x="6235436" y="5166954"/>
            <a:ext cx="5370251" cy="646331"/>
          </a:xfrm>
          <a:prstGeom prst="rect">
            <a:avLst/>
          </a:prstGeom>
        </p:spPr>
        <p:txBody>
          <a:bodyPr wrap="square">
            <a:spAutoFit/>
          </a:bodyPr>
          <a:lstStyle/>
          <a:p>
            <a:r>
              <a:rPr lang="de-CH" dirty="0" err="1"/>
              <a:t>Manquement</a:t>
            </a:r>
            <a:r>
              <a:rPr lang="de-CH" dirty="0"/>
              <a:t> : </a:t>
            </a:r>
            <a:r>
              <a:rPr lang="de-CH" dirty="0" err="1"/>
              <a:t>bourbier</a:t>
            </a:r>
            <a:r>
              <a:rPr lang="de-CH" dirty="0"/>
              <a:t> </a:t>
            </a:r>
            <a:r>
              <a:rPr lang="de-CH" dirty="0" err="1"/>
              <a:t>sur</a:t>
            </a:r>
            <a:r>
              <a:rPr lang="de-CH" dirty="0"/>
              <a:t> </a:t>
            </a:r>
            <a:r>
              <a:rPr lang="de-CH" dirty="0" err="1"/>
              <a:t>l’aire</a:t>
            </a:r>
            <a:r>
              <a:rPr lang="de-CH" dirty="0"/>
              <a:t> </a:t>
            </a:r>
            <a:r>
              <a:rPr lang="de-CH" dirty="0" err="1"/>
              <a:t>d’exercice</a:t>
            </a:r>
            <a:r>
              <a:rPr lang="de-CH" dirty="0"/>
              <a:t> non permanente </a:t>
            </a:r>
            <a:r>
              <a:rPr lang="de-CH" dirty="0" err="1"/>
              <a:t>pour</a:t>
            </a:r>
            <a:r>
              <a:rPr lang="de-CH" dirty="0"/>
              <a:t> </a:t>
            </a:r>
            <a:r>
              <a:rPr lang="de-CH" dirty="0" err="1"/>
              <a:t>bovins</a:t>
            </a:r>
            <a:r>
              <a:rPr lang="de-CH" dirty="0"/>
              <a:t>.</a:t>
            </a:r>
          </a:p>
        </p:txBody>
      </p:sp>
      <p:sp>
        <p:nvSpPr>
          <p:cNvPr id="11" name="Rechteck 10"/>
          <p:cNvSpPr/>
          <p:nvPr/>
        </p:nvSpPr>
        <p:spPr>
          <a:xfrm>
            <a:off x="797104" y="5198412"/>
            <a:ext cx="4781764" cy="923330"/>
          </a:xfrm>
          <a:prstGeom prst="rect">
            <a:avLst/>
          </a:prstGeom>
        </p:spPr>
        <p:txBody>
          <a:bodyPr wrap="square">
            <a:spAutoFit/>
          </a:bodyPr>
          <a:lstStyle/>
          <a:p>
            <a:r>
              <a:rPr lang="de-CH" dirty="0" err="1"/>
              <a:t>Manquement</a:t>
            </a:r>
            <a:r>
              <a:rPr lang="de-CH" dirty="0"/>
              <a:t> : Revêtement insuffisant de </a:t>
            </a:r>
            <a:r>
              <a:rPr lang="de-CH" dirty="0" err="1"/>
              <a:t>l’aire</a:t>
            </a:r>
            <a:r>
              <a:rPr lang="de-CH" dirty="0"/>
              <a:t> d'exercice accessible en permanence (trous, fissures, etc.).</a:t>
            </a:r>
          </a:p>
        </p:txBody>
      </p:sp>
    </p:spTree>
    <p:extLst>
      <p:ext uri="{BB962C8B-B14F-4D97-AF65-F5344CB8AC3E}">
        <p14:creationId xmlns:p14="http://schemas.microsoft.com/office/powerpoint/2010/main" val="3050040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a:t>
            </a:r>
            <a:r>
              <a:rPr lang="de-CH" sz="1800" dirty="0" err="1"/>
              <a:t>Aire</a:t>
            </a:r>
            <a:r>
              <a:rPr lang="de-CH" sz="1800" dirty="0"/>
              <a:t> </a:t>
            </a:r>
            <a:r>
              <a:rPr lang="de-CH" sz="1800" dirty="0" err="1"/>
              <a:t>d’exercice</a:t>
            </a:r>
            <a:endParaRPr lang="de-CH" sz="1800" dirty="0"/>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878237"/>
            <a:ext cx="5475929" cy="4106947"/>
          </a:xfrm>
        </p:spPr>
      </p:pic>
      <p:sp>
        <p:nvSpPr>
          <p:cNvPr id="5" name="Smiley 4"/>
          <p:cNvSpPr/>
          <p:nvPr/>
        </p:nvSpPr>
        <p:spPr>
          <a:xfrm>
            <a:off x="5250567" y="396265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838200" y="4985184"/>
            <a:ext cx="2251509" cy="215444"/>
          </a:xfrm>
          <a:prstGeom prst="rect">
            <a:avLst/>
          </a:prstGeom>
          <a:noFill/>
        </p:spPr>
        <p:txBody>
          <a:bodyPr wrap="square" rtlCol="0">
            <a:spAutoFit/>
          </a:bodyPr>
          <a:lstStyle/>
          <a:p>
            <a:r>
              <a:rPr lang="de-CH" sz="800" dirty="0"/>
              <a:t>Source : AfU, SG</a:t>
            </a:r>
          </a:p>
        </p:txBody>
      </p:sp>
      <p:sp>
        <p:nvSpPr>
          <p:cNvPr id="7" name="Rechteck 6"/>
          <p:cNvSpPr/>
          <p:nvPr/>
        </p:nvSpPr>
        <p:spPr>
          <a:xfrm>
            <a:off x="6737908" y="5395081"/>
            <a:ext cx="4781764" cy="923330"/>
          </a:xfrm>
          <a:prstGeom prst="rect">
            <a:avLst/>
          </a:prstGeom>
        </p:spPr>
        <p:txBody>
          <a:bodyPr wrap="square">
            <a:spAutoFit/>
          </a:bodyPr>
          <a:lstStyle/>
          <a:p>
            <a:r>
              <a:rPr lang="de-CH" dirty="0" err="1"/>
              <a:t>Manquement</a:t>
            </a:r>
            <a:r>
              <a:rPr lang="de-CH" dirty="0"/>
              <a:t> : </a:t>
            </a:r>
            <a:r>
              <a:rPr lang="de-CH" dirty="0" err="1"/>
              <a:t>Bourbier</a:t>
            </a:r>
            <a:r>
              <a:rPr lang="de-CH" dirty="0"/>
              <a:t> </a:t>
            </a:r>
            <a:r>
              <a:rPr lang="de-CH" dirty="0" err="1"/>
              <a:t>sur</a:t>
            </a:r>
            <a:r>
              <a:rPr lang="de-CH" dirty="0"/>
              <a:t> une aire d'exercice pour chevaux accessible en </a:t>
            </a:r>
            <a:r>
              <a:rPr lang="de-CH" dirty="0" err="1"/>
              <a:t>permanence</a:t>
            </a:r>
            <a:r>
              <a:rPr lang="de-CH" dirty="0"/>
              <a:t>.</a:t>
            </a:r>
          </a:p>
        </p:txBody>
      </p:sp>
      <p:sp>
        <p:nvSpPr>
          <p:cNvPr id="8" name="Rechteck 7"/>
          <p:cNvSpPr/>
          <p:nvPr/>
        </p:nvSpPr>
        <p:spPr>
          <a:xfrm>
            <a:off x="786830" y="5395081"/>
            <a:ext cx="4781764" cy="646331"/>
          </a:xfrm>
          <a:prstGeom prst="rect">
            <a:avLst/>
          </a:prstGeom>
        </p:spPr>
        <p:txBody>
          <a:bodyPr wrap="square">
            <a:spAutoFit/>
          </a:bodyPr>
          <a:lstStyle/>
          <a:p>
            <a:r>
              <a:rPr lang="de-CH" dirty="0" err="1"/>
              <a:t>Manquement</a:t>
            </a:r>
            <a:r>
              <a:rPr lang="de-CH" dirty="0"/>
              <a:t> : </a:t>
            </a:r>
            <a:r>
              <a:rPr lang="de-CH" dirty="0" err="1"/>
              <a:t>l’aire</a:t>
            </a:r>
            <a:r>
              <a:rPr lang="de-CH" dirty="0"/>
              <a:t> </a:t>
            </a:r>
            <a:r>
              <a:rPr lang="de-CH" dirty="0" err="1"/>
              <a:t>d’exercice</a:t>
            </a:r>
            <a:r>
              <a:rPr lang="de-CH" dirty="0"/>
              <a:t> </a:t>
            </a:r>
            <a:r>
              <a:rPr lang="de-CH" dirty="0" err="1"/>
              <a:t>pour</a:t>
            </a:r>
            <a:r>
              <a:rPr lang="de-CH" dirty="0"/>
              <a:t> </a:t>
            </a:r>
            <a:r>
              <a:rPr lang="de-CH" dirty="0" err="1"/>
              <a:t>chevaux</a:t>
            </a:r>
            <a:r>
              <a:rPr lang="de-CH" dirty="0"/>
              <a:t> </a:t>
            </a:r>
            <a:r>
              <a:rPr lang="de-CH" dirty="0" err="1"/>
              <a:t>avec</a:t>
            </a:r>
            <a:r>
              <a:rPr lang="de-CH" dirty="0"/>
              <a:t> </a:t>
            </a:r>
            <a:r>
              <a:rPr lang="de-CH" dirty="0" err="1"/>
              <a:t>bourbier</a:t>
            </a:r>
            <a:r>
              <a:rPr lang="de-CH" dirty="0"/>
              <a:t>. </a:t>
            </a:r>
          </a:p>
        </p:txBody>
      </p:sp>
      <p:pic>
        <p:nvPicPr>
          <p:cNvPr id="9" name="Grafik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9004" y="1282498"/>
            <a:ext cx="5048036" cy="3786027"/>
          </a:xfrm>
          <a:prstGeom prst="rect">
            <a:avLst/>
          </a:prstGeom>
        </p:spPr>
      </p:pic>
      <p:sp>
        <p:nvSpPr>
          <p:cNvPr id="10" name="Textfeld 9"/>
          <p:cNvSpPr txBox="1"/>
          <p:nvPr/>
        </p:nvSpPr>
        <p:spPr>
          <a:xfrm>
            <a:off x="6779004" y="5068525"/>
            <a:ext cx="2251509" cy="215444"/>
          </a:xfrm>
          <a:prstGeom prst="rect">
            <a:avLst/>
          </a:prstGeom>
          <a:noFill/>
        </p:spPr>
        <p:txBody>
          <a:bodyPr wrap="square" rtlCol="0">
            <a:spAutoFit/>
          </a:bodyPr>
          <a:lstStyle/>
          <a:p>
            <a:r>
              <a:rPr lang="de-CH" sz="800" dirty="0"/>
              <a:t>Source : AfU, SG</a:t>
            </a:r>
          </a:p>
        </p:txBody>
      </p:sp>
      <p:sp>
        <p:nvSpPr>
          <p:cNvPr id="11" name="Smiley 10"/>
          <p:cNvSpPr/>
          <p:nvPr/>
        </p:nvSpPr>
        <p:spPr>
          <a:xfrm>
            <a:off x="10754228" y="404138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362758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lavage et </a:t>
            </a:r>
            <a:r>
              <a:rPr lang="de-CH" sz="1800" dirty="0" err="1"/>
              <a:t>place</a:t>
            </a:r>
            <a:r>
              <a:rPr lang="de-CH" sz="1800" dirty="0"/>
              <a:t> de </a:t>
            </a:r>
            <a:r>
              <a:rPr lang="de-CH" sz="1800" dirty="0" err="1"/>
              <a:t>prélèvement</a:t>
            </a:r>
            <a:r>
              <a:rPr lang="de-CH" sz="1800" dirty="0"/>
              <a:t> de lisier</a:t>
            </a:r>
          </a:p>
        </p:txBody>
      </p:sp>
      <p:pic>
        <p:nvPicPr>
          <p:cNvPr id="4" name="Inhaltsplatzhalter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rot="5400000">
            <a:off x="265767" y="1392004"/>
            <a:ext cx="4927219" cy="3849632"/>
          </a:xfrm>
        </p:spPr>
      </p:pic>
      <p:sp>
        <p:nvSpPr>
          <p:cNvPr id="7" name="Textfeld 6"/>
          <p:cNvSpPr txBox="1"/>
          <p:nvPr/>
        </p:nvSpPr>
        <p:spPr>
          <a:xfrm>
            <a:off x="742916" y="5789347"/>
            <a:ext cx="2251509" cy="215444"/>
          </a:xfrm>
          <a:prstGeom prst="rect">
            <a:avLst/>
          </a:prstGeom>
          <a:noFill/>
        </p:spPr>
        <p:txBody>
          <a:bodyPr wrap="square" rtlCol="0">
            <a:spAutoFit/>
          </a:bodyPr>
          <a:lstStyle/>
          <a:p>
            <a:r>
              <a:rPr lang="de-CH" sz="800" dirty="0"/>
              <a:t>Source : AGRIDEA</a:t>
            </a:r>
          </a:p>
        </p:txBody>
      </p:sp>
      <p:sp>
        <p:nvSpPr>
          <p:cNvPr id="9" name="Rechteck 8"/>
          <p:cNvSpPr/>
          <p:nvPr/>
        </p:nvSpPr>
        <p:spPr>
          <a:xfrm>
            <a:off x="5040893" y="916163"/>
            <a:ext cx="6288523" cy="4524315"/>
          </a:xfrm>
          <a:prstGeom prst="rect">
            <a:avLst/>
          </a:prstGeom>
        </p:spPr>
        <p:txBody>
          <a:bodyPr wrap="square">
            <a:spAutoFit/>
          </a:bodyPr>
          <a:lstStyle/>
          <a:p>
            <a:r>
              <a:rPr lang="de-DE" dirty="0"/>
              <a:t>Places de </a:t>
            </a:r>
            <a:r>
              <a:rPr lang="de-DE" dirty="0" err="1"/>
              <a:t>transvasement</a:t>
            </a:r>
            <a:r>
              <a:rPr lang="de-DE" dirty="0"/>
              <a:t> / places de prélèvement de lisier :</a:t>
            </a:r>
          </a:p>
          <a:p>
            <a:endParaRPr lang="de-DE" dirty="0"/>
          </a:p>
          <a:p>
            <a:r>
              <a:rPr lang="de-CH" dirty="0"/>
              <a:t>La situation </a:t>
            </a:r>
            <a:r>
              <a:rPr lang="de-CH" dirty="0" err="1"/>
              <a:t>présentée</a:t>
            </a:r>
            <a:r>
              <a:rPr lang="de-CH" dirty="0"/>
              <a:t> à </a:t>
            </a:r>
            <a:r>
              <a:rPr lang="de-CH" dirty="0" err="1"/>
              <a:t>gauche</a:t>
            </a:r>
            <a:r>
              <a:rPr lang="de-CH" dirty="0"/>
              <a:t> </a:t>
            </a:r>
            <a:r>
              <a:rPr lang="de-CH" dirty="0" err="1"/>
              <a:t>est</a:t>
            </a:r>
            <a:r>
              <a:rPr lang="de-CH" dirty="0"/>
              <a:t> conforme s'il n'y a pas d'écoulement ponctuel des </a:t>
            </a:r>
            <a:r>
              <a:rPr lang="de-CH" dirty="0" err="1"/>
              <a:t>eaux</a:t>
            </a:r>
            <a:r>
              <a:rPr lang="de-CH" dirty="0"/>
              <a:t>, </a:t>
            </a:r>
            <a:r>
              <a:rPr lang="fr-FR" dirty="0"/>
              <a:t>les eaux sont évacuées par l’accotement </a:t>
            </a:r>
            <a:r>
              <a:rPr lang="de-CH" dirty="0"/>
              <a:t>et s'il n'y a pas de risque pour les eaux (apports dans les eaux de surface, dans les conduites d'eaux pluviales ou dans un </a:t>
            </a:r>
            <a:r>
              <a:rPr lang="de-CH" dirty="0" err="1"/>
              <a:t>puits</a:t>
            </a:r>
            <a:r>
              <a:rPr lang="de-CH" dirty="0"/>
              <a:t> </a:t>
            </a:r>
            <a:r>
              <a:rPr lang="de-CH" dirty="0" err="1"/>
              <a:t>d’infiltration</a:t>
            </a:r>
            <a:r>
              <a:rPr lang="de-CH" dirty="0"/>
              <a:t>). </a:t>
            </a:r>
          </a:p>
          <a:p>
            <a:endParaRPr lang="de-CH" dirty="0"/>
          </a:p>
          <a:p>
            <a:endParaRPr lang="de-CH" dirty="0"/>
          </a:p>
          <a:p>
            <a:r>
              <a:rPr lang="de-CH" dirty="0"/>
              <a:t>Remarque : </a:t>
            </a:r>
          </a:p>
          <a:p>
            <a:r>
              <a:rPr lang="de-CH" dirty="0"/>
              <a:t>Par </a:t>
            </a:r>
            <a:r>
              <a:rPr lang="de-CH" dirty="0" err="1"/>
              <a:t>évacuation</a:t>
            </a:r>
            <a:r>
              <a:rPr lang="de-CH" dirty="0"/>
              <a:t> </a:t>
            </a:r>
            <a:r>
              <a:rPr lang="fr-FR" dirty="0"/>
              <a:t>par l’accotement</a:t>
            </a:r>
            <a:r>
              <a:rPr lang="de-CH" dirty="0"/>
              <a:t>, on entend que </a:t>
            </a:r>
            <a:r>
              <a:rPr lang="de-DE" dirty="0"/>
              <a:t>les </a:t>
            </a:r>
            <a:r>
              <a:rPr lang="de-DE" dirty="0" err="1"/>
              <a:t>eaux</a:t>
            </a:r>
            <a:r>
              <a:rPr lang="de-DE" dirty="0"/>
              <a:t> </a:t>
            </a:r>
            <a:r>
              <a:rPr lang="de-DE" dirty="0" err="1"/>
              <a:t>s'écoulent</a:t>
            </a:r>
            <a:r>
              <a:rPr lang="de-DE" dirty="0"/>
              <a:t> de </a:t>
            </a:r>
            <a:r>
              <a:rPr lang="de-DE" dirty="0" err="1"/>
              <a:t>manière</a:t>
            </a:r>
            <a:r>
              <a:rPr lang="de-DE" dirty="0"/>
              <a:t> </a:t>
            </a:r>
            <a:r>
              <a:rPr lang="de-DE" dirty="0" err="1"/>
              <a:t>aussi</a:t>
            </a:r>
            <a:r>
              <a:rPr lang="de-DE" dirty="0"/>
              <a:t> </a:t>
            </a:r>
            <a:r>
              <a:rPr lang="de-DE" dirty="0" err="1"/>
              <a:t>uniformément</a:t>
            </a:r>
            <a:r>
              <a:rPr lang="de-DE" dirty="0"/>
              <a:t> répartie que possible (et non de manière ponctuelle) dans les </a:t>
            </a:r>
            <a:r>
              <a:rPr lang="de-DE" dirty="0" err="1"/>
              <a:t>prairies</a:t>
            </a:r>
            <a:r>
              <a:rPr lang="de-DE" dirty="0"/>
              <a:t> </a:t>
            </a:r>
            <a:r>
              <a:rPr lang="de-DE" dirty="0" err="1"/>
              <a:t>fertilisables</a:t>
            </a:r>
            <a:r>
              <a:rPr lang="de-DE" dirty="0"/>
              <a:t> </a:t>
            </a:r>
            <a:r>
              <a:rPr lang="de-DE" dirty="0" err="1"/>
              <a:t>directement</a:t>
            </a:r>
            <a:r>
              <a:rPr lang="de-DE" dirty="0"/>
              <a:t> </a:t>
            </a:r>
            <a:r>
              <a:rPr lang="de-DE" dirty="0" err="1"/>
              <a:t>voisines</a:t>
            </a:r>
            <a:r>
              <a:rPr lang="de-CH" dirty="0"/>
              <a:t>.</a:t>
            </a:r>
          </a:p>
          <a:p>
            <a:endParaRPr lang="de-CH" dirty="0"/>
          </a:p>
          <a:p>
            <a:endParaRPr lang="de-CH" dirty="0"/>
          </a:p>
        </p:txBody>
      </p:sp>
      <p:sp>
        <p:nvSpPr>
          <p:cNvPr id="11" name="Smiley 10">
            <a:extLst>
              <a:ext uri="{FF2B5EF4-FFF2-40B4-BE49-F238E27FC236}">
                <a16:creationId xmlns:a16="http://schemas.microsoft.com/office/drawing/2014/main" id="{A3F6C680-FD08-4574-9655-05EEC4013DDB}"/>
              </a:ext>
            </a:extLst>
          </p:cNvPr>
          <p:cNvSpPr/>
          <p:nvPr/>
        </p:nvSpPr>
        <p:spPr>
          <a:xfrm>
            <a:off x="3477066" y="4806480"/>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530928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a:t>
            </a:r>
            <a:r>
              <a:rPr lang="de-CH" sz="1800" dirty="0" err="1"/>
              <a:t>lavage</a:t>
            </a:r>
            <a:r>
              <a:rPr lang="de-CH" sz="1800" dirty="0"/>
              <a:t> et </a:t>
            </a:r>
            <a:r>
              <a:rPr lang="de-CH" sz="1800" dirty="0" err="1"/>
              <a:t>place</a:t>
            </a:r>
            <a:r>
              <a:rPr lang="de-CH" sz="1800" dirty="0"/>
              <a:t> de </a:t>
            </a:r>
            <a:r>
              <a:rPr lang="de-CH" sz="1800" dirty="0" err="1"/>
              <a:t>prélèvement</a:t>
            </a:r>
            <a:r>
              <a:rPr lang="de-CH" sz="1800" dirty="0"/>
              <a:t> de </a:t>
            </a:r>
            <a:r>
              <a:rPr lang="de-CH" sz="1800" dirty="0" err="1"/>
              <a:t>lisier</a:t>
            </a:r>
            <a:endParaRPr lang="de-CH" sz="1800" dirty="0"/>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1" y="967747"/>
            <a:ext cx="5247426" cy="3935570"/>
          </a:xfrm>
          <a:prstGeom prst="rect">
            <a:avLst/>
          </a:prstGeom>
        </p:spPr>
      </p:pic>
      <p:sp>
        <p:nvSpPr>
          <p:cNvPr id="5" name="Rechteck 4"/>
          <p:cNvSpPr/>
          <p:nvPr/>
        </p:nvSpPr>
        <p:spPr>
          <a:xfrm>
            <a:off x="807478" y="5325839"/>
            <a:ext cx="5247426" cy="646331"/>
          </a:xfrm>
          <a:prstGeom prst="rect">
            <a:avLst/>
          </a:prstGeom>
        </p:spPr>
        <p:txBody>
          <a:bodyPr wrap="square">
            <a:spAutoFit/>
          </a:bodyPr>
          <a:lstStyle/>
          <a:p>
            <a:r>
              <a:rPr lang="de-CH" dirty="0" err="1"/>
              <a:t>Manquement</a:t>
            </a:r>
            <a:r>
              <a:rPr lang="de-CH" dirty="0"/>
              <a:t> : Risque d'infiltration de lisier </a:t>
            </a:r>
            <a:r>
              <a:rPr lang="de-CH" dirty="0" err="1"/>
              <a:t>dans</a:t>
            </a:r>
            <a:r>
              <a:rPr lang="de-CH" dirty="0"/>
              <a:t> la </a:t>
            </a:r>
            <a:r>
              <a:rPr lang="de-CH" dirty="0" err="1"/>
              <a:t>conduite</a:t>
            </a:r>
            <a:r>
              <a:rPr lang="de-CH" dirty="0"/>
              <a:t> </a:t>
            </a:r>
            <a:r>
              <a:rPr lang="de-CH" dirty="0" err="1"/>
              <a:t>d’eaux</a:t>
            </a:r>
            <a:r>
              <a:rPr lang="de-CH" dirty="0"/>
              <a:t> pluviales. </a:t>
            </a:r>
          </a:p>
        </p:txBody>
      </p:sp>
      <p:sp>
        <p:nvSpPr>
          <p:cNvPr id="7" name="Textfeld 6"/>
          <p:cNvSpPr txBox="1"/>
          <p:nvPr/>
        </p:nvSpPr>
        <p:spPr>
          <a:xfrm>
            <a:off x="786830" y="4929731"/>
            <a:ext cx="2251509" cy="215444"/>
          </a:xfrm>
          <a:prstGeom prst="rect">
            <a:avLst/>
          </a:prstGeom>
          <a:noFill/>
        </p:spPr>
        <p:txBody>
          <a:bodyPr wrap="square" rtlCol="0">
            <a:spAutoFit/>
          </a:bodyPr>
          <a:lstStyle/>
          <a:p>
            <a:r>
              <a:rPr lang="de-CH" sz="800" dirty="0"/>
              <a:t>Source : Qualinova</a:t>
            </a:r>
          </a:p>
        </p:txBody>
      </p:sp>
      <p:pic>
        <p:nvPicPr>
          <p:cNvPr id="9" name="Grafik 8" descr="Ein Bild, das draußen, Gras, Himmel, Tag enthält.&#10;&#10;Automatisch generierte Beschreibung">
            <a:extLst>
              <a:ext uri="{FF2B5EF4-FFF2-40B4-BE49-F238E27FC236}">
                <a16:creationId xmlns:a16="http://schemas.microsoft.com/office/drawing/2014/main" id="{86FE41BA-EEE7-46AC-B7EB-9A5D8613700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6249132" y="967747"/>
            <a:ext cx="5240799" cy="3935570"/>
          </a:xfrm>
          <a:prstGeom prst="rect">
            <a:avLst/>
          </a:prstGeom>
        </p:spPr>
      </p:pic>
      <p:sp>
        <p:nvSpPr>
          <p:cNvPr id="16" name="Rechteck 15">
            <a:extLst>
              <a:ext uri="{FF2B5EF4-FFF2-40B4-BE49-F238E27FC236}">
                <a16:creationId xmlns:a16="http://schemas.microsoft.com/office/drawing/2014/main" id="{1D54B366-F6F8-4ADF-B1FB-178B5F9FD5F8}"/>
              </a:ext>
            </a:extLst>
          </p:cNvPr>
          <p:cNvSpPr/>
          <p:nvPr/>
        </p:nvSpPr>
        <p:spPr>
          <a:xfrm>
            <a:off x="6187063" y="5325839"/>
            <a:ext cx="5302868" cy="923330"/>
          </a:xfrm>
          <a:prstGeom prst="rect">
            <a:avLst/>
          </a:prstGeom>
        </p:spPr>
        <p:txBody>
          <a:bodyPr wrap="square">
            <a:spAutoFit/>
          </a:bodyPr>
          <a:lstStyle/>
          <a:p>
            <a:r>
              <a:rPr lang="fr-CH" dirty="0"/>
              <a:t>Les eaux de l‘aire sont évacuées par l’accotement dans les prairies fertilisables voisines. Une chambre de collecte est disponible. </a:t>
            </a:r>
          </a:p>
        </p:txBody>
      </p:sp>
      <p:sp>
        <p:nvSpPr>
          <p:cNvPr id="17" name="Textfeld 16">
            <a:extLst>
              <a:ext uri="{FF2B5EF4-FFF2-40B4-BE49-F238E27FC236}">
                <a16:creationId xmlns:a16="http://schemas.microsoft.com/office/drawing/2014/main" id="{EAD090A2-EA03-41DF-916B-2D074D52C162}"/>
              </a:ext>
            </a:extLst>
          </p:cNvPr>
          <p:cNvSpPr txBox="1"/>
          <p:nvPr/>
        </p:nvSpPr>
        <p:spPr>
          <a:xfrm>
            <a:off x="6168775" y="4953963"/>
            <a:ext cx="2251509" cy="215444"/>
          </a:xfrm>
          <a:prstGeom prst="rect">
            <a:avLst/>
          </a:prstGeom>
          <a:noFill/>
        </p:spPr>
        <p:txBody>
          <a:bodyPr wrap="square" rtlCol="0">
            <a:spAutoFit/>
          </a:bodyPr>
          <a:lstStyle/>
          <a:p>
            <a:r>
              <a:rPr lang="de-CH" sz="800" dirty="0"/>
              <a:t>Source : AWEL Zurich</a:t>
            </a:r>
          </a:p>
        </p:txBody>
      </p:sp>
      <p:sp>
        <p:nvSpPr>
          <p:cNvPr id="18" name="Smiley 17">
            <a:extLst>
              <a:ext uri="{FF2B5EF4-FFF2-40B4-BE49-F238E27FC236}">
                <a16:creationId xmlns:a16="http://schemas.microsoft.com/office/drawing/2014/main" id="{8DD15022-74AC-4259-ACAC-5DD805810C66}"/>
              </a:ext>
            </a:extLst>
          </p:cNvPr>
          <p:cNvSpPr/>
          <p:nvPr/>
        </p:nvSpPr>
        <p:spPr>
          <a:xfrm>
            <a:off x="10411066" y="379837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9" name="Smiley 18">
            <a:extLst>
              <a:ext uri="{FF2B5EF4-FFF2-40B4-BE49-F238E27FC236}">
                <a16:creationId xmlns:a16="http://schemas.microsoft.com/office/drawing/2014/main" id="{017C2F19-DA1F-436D-94C9-03BD5FADA7B2}"/>
              </a:ext>
            </a:extLst>
          </p:cNvPr>
          <p:cNvSpPr/>
          <p:nvPr/>
        </p:nvSpPr>
        <p:spPr>
          <a:xfrm>
            <a:off x="5015825" y="388789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0" name="Pfeil nach unten 9">
            <a:extLst>
              <a:ext uri="{FF2B5EF4-FFF2-40B4-BE49-F238E27FC236}">
                <a16:creationId xmlns:a16="http://schemas.microsoft.com/office/drawing/2014/main" id="{88E52F9E-B8B8-4234-9BED-95D3AF95F87B}"/>
              </a:ext>
            </a:extLst>
          </p:cNvPr>
          <p:cNvSpPr/>
          <p:nvPr/>
        </p:nvSpPr>
        <p:spPr>
          <a:xfrm rot="19588102">
            <a:off x="4460806" y="1787088"/>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1" name="Pfeil nach unten 9">
            <a:extLst>
              <a:ext uri="{FF2B5EF4-FFF2-40B4-BE49-F238E27FC236}">
                <a16:creationId xmlns:a16="http://schemas.microsoft.com/office/drawing/2014/main" id="{BDF5FE73-3906-412C-AC2F-942F2FB4584E}"/>
              </a:ext>
            </a:extLst>
          </p:cNvPr>
          <p:cNvSpPr/>
          <p:nvPr/>
        </p:nvSpPr>
        <p:spPr>
          <a:xfrm rot="6980603">
            <a:off x="8566878" y="3643757"/>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405600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a:t>
            </a:r>
            <a:r>
              <a:rPr lang="de-CH" sz="1800" dirty="0" err="1"/>
              <a:t>lavage</a:t>
            </a:r>
            <a:r>
              <a:rPr lang="de-CH" sz="1800" dirty="0"/>
              <a:t> et </a:t>
            </a:r>
            <a:r>
              <a:rPr lang="de-CH" sz="1800" dirty="0" err="1"/>
              <a:t>place</a:t>
            </a:r>
            <a:r>
              <a:rPr lang="de-CH" sz="1800" dirty="0"/>
              <a:t> de </a:t>
            </a:r>
            <a:r>
              <a:rPr lang="de-CH" sz="1800" dirty="0" err="1"/>
              <a:t>prélèvement</a:t>
            </a:r>
            <a:r>
              <a:rPr lang="de-CH" sz="1800" dirty="0"/>
              <a:t> de </a:t>
            </a:r>
            <a:r>
              <a:rPr lang="de-CH" sz="1800" dirty="0" err="1"/>
              <a:t>lisier</a:t>
            </a:r>
            <a:endParaRPr lang="de-CH" sz="1800" dirty="0"/>
          </a:p>
        </p:txBody>
      </p:sp>
      <p:pic>
        <p:nvPicPr>
          <p:cNvPr id="10" name="Grafik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0971" y="945013"/>
            <a:ext cx="5600043" cy="4200032"/>
          </a:xfrm>
          <a:prstGeom prst="rect">
            <a:avLst/>
          </a:prstGeom>
        </p:spPr>
      </p:pic>
      <p:sp>
        <p:nvSpPr>
          <p:cNvPr id="12" name="Textfeld 11"/>
          <p:cNvSpPr txBox="1"/>
          <p:nvPr/>
        </p:nvSpPr>
        <p:spPr>
          <a:xfrm>
            <a:off x="838200" y="5148725"/>
            <a:ext cx="2251509" cy="215444"/>
          </a:xfrm>
          <a:prstGeom prst="rect">
            <a:avLst/>
          </a:prstGeom>
          <a:noFill/>
        </p:spPr>
        <p:txBody>
          <a:bodyPr wrap="square" rtlCol="0">
            <a:spAutoFit/>
          </a:bodyPr>
          <a:lstStyle/>
          <a:p>
            <a:r>
              <a:rPr lang="de-CH" sz="800" dirty="0"/>
              <a:t>Source : Qualinova</a:t>
            </a:r>
          </a:p>
        </p:txBody>
      </p:sp>
      <p:sp>
        <p:nvSpPr>
          <p:cNvPr id="13" name="Rechteck 12"/>
          <p:cNvSpPr/>
          <p:nvPr/>
        </p:nvSpPr>
        <p:spPr>
          <a:xfrm>
            <a:off x="838200" y="5824434"/>
            <a:ext cx="10034016" cy="369332"/>
          </a:xfrm>
          <a:prstGeom prst="rect">
            <a:avLst/>
          </a:prstGeom>
        </p:spPr>
        <p:txBody>
          <a:bodyPr wrap="square">
            <a:spAutoFit/>
          </a:bodyPr>
          <a:lstStyle/>
          <a:p>
            <a:r>
              <a:rPr lang="de-CH" dirty="0" err="1"/>
              <a:t>Manquement</a:t>
            </a:r>
            <a:r>
              <a:rPr lang="de-CH" dirty="0"/>
              <a:t> : La </a:t>
            </a:r>
            <a:r>
              <a:rPr lang="de-CH" dirty="0" err="1"/>
              <a:t>place</a:t>
            </a:r>
            <a:r>
              <a:rPr lang="de-CH" dirty="0"/>
              <a:t> de prélèvement du </a:t>
            </a:r>
            <a:r>
              <a:rPr lang="de-CH" dirty="0" err="1"/>
              <a:t>lisier</a:t>
            </a:r>
            <a:r>
              <a:rPr lang="de-CH" dirty="0"/>
              <a:t> a </a:t>
            </a:r>
            <a:r>
              <a:rPr lang="de-CH" dirty="0" err="1"/>
              <a:t>un</a:t>
            </a:r>
            <a:r>
              <a:rPr lang="de-CH" dirty="0"/>
              <a:t> </a:t>
            </a:r>
            <a:r>
              <a:rPr lang="de-CH" dirty="0" err="1"/>
              <a:t>lien</a:t>
            </a:r>
            <a:r>
              <a:rPr lang="de-CH" dirty="0"/>
              <a:t> </a:t>
            </a:r>
            <a:r>
              <a:rPr lang="de-CH" dirty="0" err="1"/>
              <a:t>direct</a:t>
            </a:r>
            <a:r>
              <a:rPr lang="de-CH" dirty="0"/>
              <a:t> </a:t>
            </a:r>
            <a:r>
              <a:rPr lang="de-CH" dirty="0" err="1"/>
              <a:t>avec</a:t>
            </a:r>
            <a:r>
              <a:rPr lang="de-CH" dirty="0"/>
              <a:t> </a:t>
            </a:r>
            <a:r>
              <a:rPr lang="de-CH" dirty="0" err="1"/>
              <a:t>un</a:t>
            </a:r>
            <a:r>
              <a:rPr lang="de-CH" dirty="0"/>
              <a:t> </a:t>
            </a:r>
            <a:r>
              <a:rPr lang="de-CH" dirty="0" err="1"/>
              <a:t>regard</a:t>
            </a:r>
            <a:r>
              <a:rPr lang="de-CH" dirty="0"/>
              <a:t> </a:t>
            </a:r>
            <a:r>
              <a:rPr lang="de-CH" dirty="0" err="1"/>
              <a:t>d’eaux</a:t>
            </a:r>
            <a:r>
              <a:rPr lang="de-CH" dirty="0"/>
              <a:t> </a:t>
            </a:r>
            <a:r>
              <a:rPr lang="de-CH" dirty="0" err="1"/>
              <a:t>claires</a:t>
            </a:r>
            <a:r>
              <a:rPr lang="de-CH" dirty="0"/>
              <a:t>.</a:t>
            </a:r>
          </a:p>
        </p:txBody>
      </p:sp>
      <p:sp>
        <p:nvSpPr>
          <p:cNvPr id="15" name="Smiley 14"/>
          <p:cNvSpPr/>
          <p:nvPr/>
        </p:nvSpPr>
        <p:spPr>
          <a:xfrm>
            <a:off x="5232000" y="406545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502752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a:t>
            </a:r>
            <a:r>
              <a:rPr lang="de-CH" sz="1800" dirty="0" err="1"/>
              <a:t>lavage</a:t>
            </a:r>
            <a:r>
              <a:rPr lang="de-CH" sz="1800" dirty="0"/>
              <a:t> et </a:t>
            </a:r>
            <a:r>
              <a:rPr lang="de-CH" sz="1800" dirty="0" err="1"/>
              <a:t>place</a:t>
            </a:r>
            <a:r>
              <a:rPr lang="de-CH" sz="1800" dirty="0"/>
              <a:t> de </a:t>
            </a:r>
            <a:r>
              <a:rPr lang="de-CH" sz="1800" dirty="0" err="1"/>
              <a:t>prélèvement</a:t>
            </a:r>
            <a:r>
              <a:rPr lang="de-CH" sz="1800" dirty="0"/>
              <a:t> de </a:t>
            </a:r>
            <a:r>
              <a:rPr lang="de-CH" sz="1800" dirty="0" err="1"/>
              <a:t>lisier</a:t>
            </a:r>
            <a:endParaRPr lang="de-CH" sz="1800" dirty="0"/>
          </a:p>
        </p:txBody>
      </p:sp>
      <p:pic>
        <p:nvPicPr>
          <p:cNvPr id="6" name="Grafik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7750" y="833400"/>
            <a:ext cx="4080300" cy="5440400"/>
          </a:xfrm>
          <a:prstGeom prst="rect">
            <a:avLst/>
          </a:prstGeom>
        </p:spPr>
      </p:pic>
      <p:sp>
        <p:nvSpPr>
          <p:cNvPr id="10" name="Textfeld 9"/>
          <p:cNvSpPr txBox="1"/>
          <p:nvPr/>
        </p:nvSpPr>
        <p:spPr>
          <a:xfrm>
            <a:off x="886380" y="6273800"/>
            <a:ext cx="2251509" cy="215444"/>
          </a:xfrm>
          <a:prstGeom prst="rect">
            <a:avLst/>
          </a:prstGeom>
          <a:noFill/>
        </p:spPr>
        <p:txBody>
          <a:bodyPr wrap="square" rtlCol="0">
            <a:spAutoFit/>
          </a:bodyPr>
          <a:lstStyle/>
          <a:p>
            <a:r>
              <a:rPr lang="de-CH" sz="800" dirty="0"/>
              <a:t>Source : Qualinova</a:t>
            </a:r>
          </a:p>
        </p:txBody>
      </p:sp>
      <p:sp>
        <p:nvSpPr>
          <p:cNvPr id="11" name="Textfeld 10">
            <a:extLst>
              <a:ext uri="{FF2B5EF4-FFF2-40B4-BE49-F238E27FC236}">
                <a16:creationId xmlns:a16="http://schemas.microsoft.com/office/drawing/2014/main" id="{15FF9C05-F453-4C21-9377-02714F873DB0}"/>
              </a:ext>
            </a:extLst>
          </p:cNvPr>
          <p:cNvSpPr txBox="1"/>
          <p:nvPr/>
        </p:nvSpPr>
        <p:spPr>
          <a:xfrm>
            <a:off x="5322012" y="950830"/>
            <a:ext cx="5300589" cy="1200329"/>
          </a:xfrm>
          <a:prstGeom prst="rect">
            <a:avLst/>
          </a:prstGeom>
          <a:noFill/>
        </p:spPr>
        <p:txBody>
          <a:bodyPr wrap="square">
            <a:spAutoFit/>
          </a:bodyPr>
          <a:lstStyle/>
          <a:p>
            <a:r>
              <a:rPr lang="fr-CH" dirty="0"/>
              <a:t>Il faut vérifier si les eaux de la place de prélèvement aboutissent dans une eau de surface, une conduite d'eaux pluviales ou un puits d'infiltration. Si c'est le cas, c’est un manquement. </a:t>
            </a:r>
          </a:p>
        </p:txBody>
      </p:sp>
      <p:sp>
        <p:nvSpPr>
          <p:cNvPr id="7" name="Smiley 6">
            <a:extLst>
              <a:ext uri="{FF2B5EF4-FFF2-40B4-BE49-F238E27FC236}">
                <a16:creationId xmlns:a16="http://schemas.microsoft.com/office/drawing/2014/main" id="{AB65160F-5E1E-4A05-BB9F-0D3D7D426FAF}"/>
              </a:ext>
            </a:extLst>
          </p:cNvPr>
          <p:cNvSpPr/>
          <p:nvPr/>
        </p:nvSpPr>
        <p:spPr>
          <a:xfrm>
            <a:off x="3874031" y="5160600"/>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099073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a:t>
            </a:r>
            <a:r>
              <a:rPr lang="de-CH" sz="1800" dirty="0" err="1"/>
              <a:t>lavage</a:t>
            </a:r>
            <a:r>
              <a:rPr lang="de-CH" sz="1800" dirty="0"/>
              <a:t> et </a:t>
            </a:r>
            <a:r>
              <a:rPr lang="de-CH" sz="1800" dirty="0" err="1"/>
              <a:t>place</a:t>
            </a:r>
            <a:r>
              <a:rPr lang="de-CH" sz="1800" dirty="0"/>
              <a:t> de </a:t>
            </a:r>
            <a:r>
              <a:rPr lang="de-CH" sz="1800" dirty="0" err="1"/>
              <a:t>prélèvement</a:t>
            </a:r>
            <a:r>
              <a:rPr lang="de-CH" sz="1800" dirty="0"/>
              <a:t> de </a:t>
            </a:r>
            <a:r>
              <a:rPr lang="de-CH" sz="1800" dirty="0" err="1"/>
              <a:t>lisier</a:t>
            </a:r>
            <a:endParaRPr lang="de-CH" sz="1800" dirty="0"/>
          </a:p>
        </p:txBody>
      </p:sp>
      <p:pic>
        <p:nvPicPr>
          <p:cNvPr id="4" name="Inhaltsplatzhalt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25081" y="811447"/>
            <a:ext cx="6443282" cy="4832462"/>
          </a:xfrm>
        </p:spPr>
      </p:pic>
      <p:sp>
        <p:nvSpPr>
          <p:cNvPr id="5" name="Rechteck 4"/>
          <p:cNvSpPr/>
          <p:nvPr/>
        </p:nvSpPr>
        <p:spPr>
          <a:xfrm>
            <a:off x="7460831" y="941228"/>
            <a:ext cx="4549659" cy="923330"/>
          </a:xfrm>
          <a:prstGeom prst="rect">
            <a:avLst/>
          </a:prstGeom>
        </p:spPr>
        <p:txBody>
          <a:bodyPr wrap="square">
            <a:spAutoFit/>
          </a:bodyPr>
          <a:lstStyle/>
          <a:p>
            <a:r>
              <a:rPr lang="fr-CH" dirty="0"/>
              <a:t>Manquement : </a:t>
            </a:r>
            <a:r>
              <a:rPr lang="fr-CH" i="1" dirty="0"/>
              <a:t>Place de prélèvement de lisier </a:t>
            </a:r>
            <a:r>
              <a:rPr lang="fr-CH" dirty="0"/>
              <a:t>: possibilité d’écoulement dans un regard aboutissant dans les eaux claires. </a:t>
            </a:r>
          </a:p>
        </p:txBody>
      </p:sp>
      <p:sp>
        <p:nvSpPr>
          <p:cNvPr id="6" name="Rechteck 5"/>
          <p:cNvSpPr/>
          <p:nvPr/>
        </p:nvSpPr>
        <p:spPr>
          <a:xfrm>
            <a:off x="925080" y="813732"/>
            <a:ext cx="2103345" cy="156874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7" name="Ellipse 6"/>
          <p:cNvSpPr/>
          <p:nvPr/>
        </p:nvSpPr>
        <p:spPr>
          <a:xfrm>
            <a:off x="3390992" y="3812795"/>
            <a:ext cx="1080000" cy="10800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Smiley 7"/>
          <p:cNvSpPr/>
          <p:nvPr/>
        </p:nvSpPr>
        <p:spPr>
          <a:xfrm>
            <a:off x="6325382" y="463973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904532" y="5667015"/>
            <a:ext cx="2251509" cy="215444"/>
          </a:xfrm>
          <a:prstGeom prst="rect">
            <a:avLst/>
          </a:prstGeom>
          <a:noFill/>
        </p:spPr>
        <p:txBody>
          <a:bodyPr wrap="square" rtlCol="0">
            <a:spAutoFit/>
          </a:bodyPr>
          <a:lstStyle/>
          <a:p>
            <a:r>
              <a:rPr lang="de-CH" sz="800" dirty="0"/>
              <a:t>Source : AfU, SG</a:t>
            </a:r>
          </a:p>
        </p:txBody>
      </p:sp>
      <p:sp>
        <p:nvSpPr>
          <p:cNvPr id="10" name="Rechteck 9"/>
          <p:cNvSpPr/>
          <p:nvPr/>
        </p:nvSpPr>
        <p:spPr>
          <a:xfrm>
            <a:off x="1055629" y="3402784"/>
            <a:ext cx="2204815" cy="9913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tx1"/>
                </a:solidFill>
              </a:rPr>
              <a:t>Conduite de lisier</a:t>
            </a:r>
            <a:br>
              <a:rPr lang="fr-CH" sz="1400" dirty="0">
                <a:solidFill>
                  <a:schemeClr val="tx1"/>
                </a:solidFill>
              </a:rPr>
            </a:br>
            <a:r>
              <a:rPr lang="fr-CH" sz="1400" dirty="0">
                <a:solidFill>
                  <a:schemeClr val="tx1"/>
                </a:solidFill>
              </a:rPr>
              <a:t>(caché par la façade de la maison)</a:t>
            </a:r>
          </a:p>
        </p:txBody>
      </p:sp>
    </p:spTree>
    <p:extLst>
      <p:ext uri="{BB962C8B-B14F-4D97-AF65-F5344CB8AC3E}">
        <p14:creationId xmlns:p14="http://schemas.microsoft.com/office/powerpoint/2010/main" val="2612657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Place de </a:t>
            </a:r>
            <a:r>
              <a:rPr lang="de-CH" sz="1800" dirty="0" err="1"/>
              <a:t>transvasement</a:t>
            </a:r>
            <a:r>
              <a:rPr lang="de-CH" sz="1800" dirty="0"/>
              <a:t>, </a:t>
            </a:r>
            <a:r>
              <a:rPr lang="de-CH" sz="1800" dirty="0" err="1"/>
              <a:t>place</a:t>
            </a:r>
            <a:r>
              <a:rPr lang="de-CH" sz="1800" dirty="0"/>
              <a:t> de </a:t>
            </a:r>
            <a:r>
              <a:rPr lang="de-CH" sz="1800" dirty="0" err="1"/>
              <a:t>lavage</a:t>
            </a:r>
            <a:r>
              <a:rPr lang="de-CH" sz="1800" dirty="0"/>
              <a:t> et </a:t>
            </a:r>
            <a:r>
              <a:rPr lang="de-CH" sz="1800" dirty="0" err="1"/>
              <a:t>place</a:t>
            </a:r>
            <a:r>
              <a:rPr lang="de-CH" sz="1800" dirty="0"/>
              <a:t> de </a:t>
            </a:r>
            <a:r>
              <a:rPr lang="de-CH" sz="1800" dirty="0" err="1"/>
              <a:t>prélèvement</a:t>
            </a:r>
            <a:r>
              <a:rPr lang="de-CH" sz="1800" dirty="0"/>
              <a:t> de </a:t>
            </a:r>
            <a:r>
              <a:rPr lang="de-CH" sz="1800" dirty="0" err="1"/>
              <a:t>lisier</a:t>
            </a:r>
            <a:endParaRPr lang="de-CH" sz="1800" dirty="0"/>
          </a:p>
        </p:txBody>
      </p:sp>
      <p:sp>
        <p:nvSpPr>
          <p:cNvPr id="9" name="Rechteck 8"/>
          <p:cNvSpPr/>
          <p:nvPr/>
        </p:nvSpPr>
        <p:spPr>
          <a:xfrm>
            <a:off x="6286844" y="1166609"/>
            <a:ext cx="4444656" cy="3416320"/>
          </a:xfrm>
          <a:prstGeom prst="rect">
            <a:avLst/>
          </a:prstGeom>
        </p:spPr>
        <p:txBody>
          <a:bodyPr wrap="square">
            <a:spAutoFit/>
          </a:bodyPr>
          <a:lstStyle/>
          <a:p>
            <a:r>
              <a:rPr lang="fr-CH" dirty="0"/>
              <a:t>La </a:t>
            </a:r>
            <a:r>
              <a:rPr lang="fr-CH" i="1" dirty="0"/>
              <a:t>place de lavage </a:t>
            </a:r>
            <a:r>
              <a:rPr lang="fr-CH" dirty="0"/>
              <a:t>des machines ne présente ni trous ni fissures et les eaux aboutissent dans le réservoir à lisier. L’évacuation par l’accotement est un manquement. </a:t>
            </a:r>
          </a:p>
          <a:p>
            <a:endParaRPr lang="fr-CH" dirty="0"/>
          </a:p>
          <a:p>
            <a:r>
              <a:rPr lang="fr-CH" dirty="0"/>
              <a:t>Remarques : </a:t>
            </a:r>
          </a:p>
          <a:p>
            <a:pPr marL="285750" indent="-285750">
              <a:buFont typeface="Arial" panose="020B0604020202020204" pitchFamily="34" charset="0"/>
              <a:buChar char="•"/>
            </a:pPr>
            <a:r>
              <a:rPr lang="fr-CH" dirty="0"/>
              <a:t>Contrôle des places de lavage pour les pulvérisateurs : cf. point 1.2.3.</a:t>
            </a:r>
          </a:p>
          <a:p>
            <a:pPr marL="285750" indent="-285750">
              <a:buFont typeface="Arial" panose="020B0604020202020204" pitchFamily="34" charset="0"/>
              <a:buChar char="•"/>
            </a:pPr>
            <a:r>
              <a:rPr lang="fr-CH" dirty="0"/>
              <a:t>Un bon nettoyage des machines peut permettre de lutter contre la propagation des néophytes. </a:t>
            </a:r>
          </a:p>
        </p:txBody>
      </p:sp>
      <p:sp>
        <p:nvSpPr>
          <p:cNvPr id="10" name="Textfeld 9"/>
          <p:cNvSpPr txBox="1"/>
          <p:nvPr/>
        </p:nvSpPr>
        <p:spPr>
          <a:xfrm>
            <a:off x="761197" y="4688222"/>
            <a:ext cx="2251509" cy="215444"/>
          </a:xfrm>
          <a:prstGeom prst="rect">
            <a:avLst/>
          </a:prstGeom>
          <a:noFill/>
        </p:spPr>
        <p:txBody>
          <a:bodyPr wrap="square" rtlCol="0">
            <a:spAutoFit/>
          </a:bodyPr>
          <a:lstStyle/>
          <a:p>
            <a:r>
              <a:rPr lang="de-CH" sz="800" dirty="0"/>
              <a:t>Source : E. Müller</a:t>
            </a:r>
          </a:p>
        </p:txBody>
      </p:sp>
      <p:pic>
        <p:nvPicPr>
          <p:cNvPr id="8" name="Grafik 7" descr="Ein Bild, das draußen, Boden, Himmel, Gebäude enthält.&#10;&#10;Automatisch generierte Beschreibung">
            <a:extLst>
              <a:ext uri="{FF2B5EF4-FFF2-40B4-BE49-F238E27FC236}">
                <a16:creationId xmlns:a16="http://schemas.microsoft.com/office/drawing/2014/main" id="{F9478D0E-9172-46DC-858A-428B4BAA3B7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838199" y="1255796"/>
            <a:ext cx="5066959" cy="3422082"/>
          </a:xfrm>
          <a:prstGeom prst="rect">
            <a:avLst/>
          </a:prstGeom>
          <a:noFill/>
          <a:ln>
            <a:noFill/>
          </a:ln>
          <a:extLst>
            <a:ext uri="{53640926-AAD7-44D8-BBD7-CCE9431645EC}">
              <a14:shadowObscured xmlns:a14="http://schemas.microsoft.com/office/drawing/2010/main"/>
            </a:ext>
          </a:extLst>
        </p:spPr>
      </p:pic>
      <p:sp>
        <p:nvSpPr>
          <p:cNvPr id="6" name="Smiley 5">
            <a:extLst>
              <a:ext uri="{FF2B5EF4-FFF2-40B4-BE49-F238E27FC236}">
                <a16:creationId xmlns:a16="http://schemas.microsoft.com/office/drawing/2014/main" id="{9AABC6EA-2496-44BF-8E4A-6034B04715B6}"/>
              </a:ext>
            </a:extLst>
          </p:cNvPr>
          <p:cNvSpPr/>
          <p:nvPr/>
        </p:nvSpPr>
        <p:spPr>
          <a:xfrm>
            <a:off x="4800001" y="366389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7287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03537" y="1186956"/>
            <a:ext cx="9486377" cy="2585323"/>
          </a:xfrm>
          <a:prstGeom prst="rect">
            <a:avLst/>
          </a:prstGeom>
        </p:spPr>
        <p:txBody>
          <a:bodyPr wrap="square">
            <a:spAutoFit/>
          </a:bodyPr>
          <a:lstStyle/>
          <a:p>
            <a:r>
              <a:rPr lang="de-CH" b="1" dirty="0"/>
              <a:t>Mentions légales</a:t>
            </a:r>
          </a:p>
          <a:p>
            <a:endParaRPr lang="de-CH" b="1" dirty="0"/>
          </a:p>
          <a:p>
            <a:pPr marL="1439863" indent="-1439863"/>
            <a:r>
              <a:rPr lang="de-CH" dirty="0"/>
              <a:t>Ce manuel a </a:t>
            </a:r>
            <a:r>
              <a:rPr lang="de-CH" dirty="0" err="1"/>
              <a:t>été</a:t>
            </a:r>
            <a:r>
              <a:rPr lang="de-CH" dirty="0"/>
              <a:t> </a:t>
            </a:r>
            <a:r>
              <a:rPr lang="de-CH" dirty="0" err="1"/>
              <a:t>élaboré</a:t>
            </a:r>
            <a:r>
              <a:rPr lang="de-CH" dirty="0"/>
              <a:t> avec le soutien de l'OFEV. </a:t>
            </a:r>
          </a:p>
          <a:p>
            <a:pPr marL="1439863" indent="-1439863"/>
            <a:endParaRPr lang="de-CH" dirty="0"/>
          </a:p>
          <a:p>
            <a:endParaRPr lang="de-CH" dirty="0"/>
          </a:p>
          <a:p>
            <a:r>
              <a:rPr lang="de-CH" sz="1600" dirty="0"/>
              <a:t>             Source : https://pixabay.com/de/vectors/landschaft-berg-winkel-wei%c3%9fe-wolken-6664777/</a:t>
            </a:r>
          </a:p>
          <a:p>
            <a:pPr marL="1439863" indent="-1439863"/>
            <a:r>
              <a:rPr lang="de-CH" dirty="0"/>
              <a:t>	</a:t>
            </a:r>
          </a:p>
          <a:p>
            <a:endParaRPr lang="de-CH" dirty="0"/>
          </a:p>
          <a:p>
            <a:r>
              <a:rPr lang="de-CH" dirty="0"/>
              <a:t>AGRIDEA et CCE, novembre 2018, complété décembre 2022 par la CCE</a:t>
            </a:r>
          </a:p>
        </p:txBody>
      </p:sp>
      <p:pic>
        <p:nvPicPr>
          <p:cNvPr id="3" name="Grafik 2" descr="Ein Bild, das dunkel, erleuchtet enthält.&#10;&#10;Automatisch generierte Beschreibung">
            <a:extLst>
              <a:ext uri="{FF2B5EF4-FFF2-40B4-BE49-F238E27FC236}">
                <a16:creationId xmlns:a16="http://schemas.microsoft.com/office/drawing/2014/main" id="{4045F06A-9986-4982-908D-406E3BBFC737}"/>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03537" y="2569966"/>
            <a:ext cx="805380" cy="324778"/>
          </a:xfrm>
          <a:prstGeom prst="rect">
            <a:avLst/>
          </a:prstGeom>
        </p:spPr>
      </p:pic>
    </p:spTree>
    <p:extLst>
      <p:ext uri="{BB962C8B-B14F-4D97-AF65-F5344CB8AC3E}">
        <p14:creationId xmlns:p14="http://schemas.microsoft.com/office/powerpoint/2010/main" val="3718160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2114</Words>
  <Application>Microsoft Office PowerPoint</Application>
  <PresentationFormat>Breitbild</PresentationFormat>
  <Paragraphs>178</Paragraphs>
  <Slides>41</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41</vt:i4>
      </vt:variant>
    </vt:vector>
  </HeadingPairs>
  <TitlesOfParts>
    <vt:vector size="44" baseType="lpstr">
      <vt:lpstr>Arial</vt:lpstr>
      <vt:lpstr>Calibri</vt:lpstr>
      <vt:lpstr>Office Theme</vt:lpstr>
      <vt:lpstr>Manuel de la CCE  pour le contrôle de la protection des eaux</vt:lpstr>
      <vt:lpstr>1.1.1 Réservoir à lisier</vt:lpstr>
      <vt:lpstr>1.1.1 Réservoir à lisier</vt:lpstr>
      <vt:lpstr>1.1.1 Réservoir à lisier</vt:lpstr>
      <vt:lpstr>1.1.1 Réservoir à lisier</vt:lpstr>
      <vt:lpstr>1.1.1 Réservoir à lisier</vt:lpstr>
      <vt:lpstr>1.1.1 Réservoir à lisier</vt:lpstr>
      <vt:lpstr>1.1.2 Entreposage du fumier</vt:lpstr>
      <vt:lpstr>1.1.2 Entreposage du fumier</vt:lpstr>
      <vt:lpstr>1.1.2 Entreposage du fumier</vt:lpstr>
      <vt:lpstr>1.1.2 Entreposage du fumier</vt:lpstr>
      <vt:lpstr>1.1.2 Entreposage du fumier</vt:lpstr>
      <vt:lpstr>1.1.2 Entreposage du fumier (sur les alpages)</vt:lpstr>
      <vt:lpstr>1.1.2 Entreposage du fumier</vt:lpstr>
      <vt:lpstr>1.1.2 Entreposage du fumier</vt:lpstr>
      <vt:lpstr>1.1.3 Entreposage temporaire de fumier sur une parcelle</vt:lpstr>
      <vt:lpstr>1.1.3 Entreposage temporaire du fumier</vt:lpstr>
      <vt:lpstr>1.1.3 Entreposage provisoire du fumier</vt:lpstr>
      <vt:lpstr>1.1.4 : Silos à fourrage et entreposage de balle des de boudins d’ensilage</vt:lpstr>
      <vt:lpstr>1.1.4 : Silos à fourrage et entreposage de balle des de boudins d’ensilage </vt:lpstr>
      <vt:lpstr>1.1.4 : Silos à fourrage et entreposage de balle des de boudins d’ensilage</vt:lpstr>
      <vt:lpstr>1.1.4 : Silos à fourrage et entreposage de balle des de boudins d’ensilage</vt:lpstr>
      <vt:lpstr>1.1.4 : Silos à fourrage et entreposage de balle des de boudins d’ensilage</vt:lpstr>
      <vt:lpstr>1.1.4 : Silos à fourrage et entreposage de balle des de boudins d’ensilage</vt:lpstr>
      <vt:lpstr>1.1.4 : Silos à fourrage et entreposage de balle des de boudins d’ensilage</vt:lpstr>
      <vt:lpstr>1.1.5 Aire d’exercice </vt:lpstr>
      <vt:lpstr>1.1.5 Aire d’exercice</vt:lpstr>
      <vt:lpstr>1.1.5 Aire d’exercice</vt:lpstr>
      <vt:lpstr>1.1.5 Aire d’exercice</vt:lpstr>
      <vt:lpstr>1.1.5 Aire d’exercice</vt:lpstr>
      <vt:lpstr>1.1.5 Aire d’exercice</vt:lpstr>
      <vt:lpstr>1.1.5 Aire d’exercice</vt:lpstr>
      <vt:lpstr>1.1.5 Aire d’exercice</vt:lpstr>
      <vt:lpstr>1.1.5 Aire d’exercice</vt:lpstr>
      <vt:lpstr>1.1.6 Place de transvasement, place de lavage et place de prélèvement de lisier</vt:lpstr>
      <vt:lpstr>1.1.6 Place de transvasement, place de lavage et place de prélèvement de lisier</vt:lpstr>
      <vt:lpstr>1.1.6 Place de transvasement, place de lavage et place de prélèvement de lisier</vt:lpstr>
      <vt:lpstr>1.1.6 Place de transvasement, place de lavage et place de prélèvement de lisier</vt:lpstr>
      <vt:lpstr>1.1.6 Place de transvasement, place de lavage et place de prélèvement de lisier</vt:lpstr>
      <vt:lpstr>1.1.6 Place de transvasement, place de lavage et place de prélèvement de lisier</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keywords>, docId:27857B64229B56C1F7932FAAA98F276E</cp:keywords>
  <cp:lastModifiedBy>Michel Fischler</cp:lastModifiedBy>
  <cp:revision>353</cp:revision>
  <cp:lastPrinted>2018-06-11T08:53:09Z</cp:lastPrinted>
  <dcterms:created xsi:type="dcterms:W3CDTF">2018-06-04T10:39:03Z</dcterms:created>
  <dcterms:modified xsi:type="dcterms:W3CDTF">2022-12-12T14:55:10Z</dcterms:modified>
</cp:coreProperties>
</file>