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6" r:id="rId3"/>
    <p:sldId id="276" r:id="rId4"/>
    <p:sldId id="277" r:id="rId5"/>
    <p:sldId id="283" r:id="rId6"/>
    <p:sldId id="284" r:id="rId7"/>
    <p:sldId id="278" r:id="rId8"/>
    <p:sldId id="287" r:id="rId9"/>
    <p:sldId id="279" r:id="rId10"/>
    <p:sldId id="290" r:id="rId11"/>
    <p:sldId id="289" r:id="rId12"/>
    <p:sldId id="288" r:id="rId13"/>
    <p:sldId id="294" r:id="rId14"/>
    <p:sldId id="280" r:id="rId15"/>
    <p:sldId id="285" r:id="rId16"/>
    <p:sldId id="291" r:id="rId17"/>
    <p:sldId id="281" r:id="rId18"/>
    <p:sldId id="292" r:id="rId19"/>
    <p:sldId id="293" r:id="rId20"/>
    <p:sldId id="282" r:id="rId21"/>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72" autoAdjust="0"/>
    <p:restoredTop sz="93690" autoAdjust="0"/>
  </p:normalViewPr>
  <p:slideViewPr>
    <p:cSldViewPr snapToGrid="0">
      <p:cViewPr varScale="1">
        <p:scale>
          <a:sx n="118" d="100"/>
          <a:sy n="118" d="100"/>
        </p:scale>
        <p:origin x="206"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B3B32C9D-E680-4D79-8653-224990958BB8}" type="datetimeFigureOut">
              <a:rPr lang="de-CH" smtClean="0"/>
              <a:t>02.02.2026</a:t>
            </a:fld>
            <a:endParaRPr lang="de-CH"/>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8FB30788-AB5E-420B-95C5-532F3DE7F59E}" type="slidenum">
              <a:rPr lang="de-CH" smtClean="0"/>
              <a:t>‹Nr.›</a:t>
            </a:fld>
            <a:endParaRPr lang="de-CH"/>
          </a:p>
        </p:txBody>
      </p:sp>
    </p:spTree>
    <p:extLst>
      <p:ext uri="{BB962C8B-B14F-4D97-AF65-F5344CB8AC3E}">
        <p14:creationId xmlns:p14="http://schemas.microsoft.com/office/powerpoint/2010/main" val="2128901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5</a:t>
            </a:fld>
            <a:endParaRPr lang="de-CH"/>
          </a:p>
        </p:txBody>
      </p:sp>
    </p:spTree>
    <p:extLst>
      <p:ext uri="{BB962C8B-B14F-4D97-AF65-F5344CB8AC3E}">
        <p14:creationId xmlns:p14="http://schemas.microsoft.com/office/powerpoint/2010/main" val="1134858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6</a:t>
            </a:fld>
            <a:endParaRPr lang="de-CH"/>
          </a:p>
        </p:txBody>
      </p:sp>
    </p:spTree>
    <p:extLst>
      <p:ext uri="{BB962C8B-B14F-4D97-AF65-F5344CB8AC3E}">
        <p14:creationId xmlns:p14="http://schemas.microsoft.com/office/powerpoint/2010/main" val="987638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02.02.2026</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url?sa=t&amp;source=web&amp;rct=j&amp;opi=89978449&amp;url=https://www.kvu.ch/getdownloadfile.cfm%3Ffilename%3D210302105720_Lageranlagen_und_Umschlagplaetzen_2019.pdf&amp;ved=2ahUKEwj9ofXat7yQAxV91gIHHfCAHX4QFnoECB0QAQ&amp;usg=AOvVaw3oZviuoqKtMeJfrYyZQgMB"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CH" dirty="0"/>
              <a:t>Handbuch der KVU </a:t>
            </a:r>
            <a:br>
              <a:rPr lang="de-CH" dirty="0"/>
            </a:br>
            <a:r>
              <a:rPr lang="de-CH" dirty="0"/>
              <a:t>zu den Kontrollen im Gewässerschutz</a:t>
            </a:r>
          </a:p>
        </p:txBody>
      </p:sp>
      <p:sp>
        <p:nvSpPr>
          <p:cNvPr id="3" name="Untertitel 2"/>
          <p:cNvSpPr>
            <a:spLocks noGrp="1"/>
          </p:cNvSpPr>
          <p:nvPr>
            <p:ph type="subTitle" idx="1"/>
          </p:nvPr>
        </p:nvSpPr>
        <p:spPr>
          <a:xfrm>
            <a:off x="1524000" y="4136872"/>
            <a:ext cx="9144000" cy="876917"/>
          </a:xfrm>
        </p:spPr>
        <p:txBody>
          <a:bodyPr/>
          <a:lstStyle/>
          <a:p>
            <a:r>
              <a:rPr lang="de-CH" b="1" dirty="0">
                <a:latin typeface="+mj-lt"/>
              </a:rPr>
              <a:t>1.2 Gewässerschutz_PSM, Dünger und Diesel und weitere wassergefährdende Stoffe und Flüssigkeiten</a:t>
            </a:r>
            <a:endParaRPr lang="de-CH"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F6714BC2-3CB2-48D8-AD80-0067DB1DC9FA}"/>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98474" y="5189511"/>
            <a:ext cx="805380" cy="324778"/>
          </a:xfrm>
          <a:prstGeom prst="rect">
            <a:avLst/>
          </a:prstGeom>
        </p:spPr>
      </p:pic>
      <p:sp>
        <p:nvSpPr>
          <p:cNvPr id="6" name="Textfeld 5">
            <a:extLst>
              <a:ext uri="{FF2B5EF4-FFF2-40B4-BE49-F238E27FC236}">
                <a16:creationId xmlns:a16="http://schemas.microsoft.com/office/drawing/2014/main" id="{B3D3AF5E-0CBD-499B-B267-0DB97646C61C}"/>
              </a:ext>
            </a:extLst>
          </p:cNvPr>
          <p:cNvSpPr txBox="1"/>
          <p:nvPr/>
        </p:nvSpPr>
        <p:spPr>
          <a:xfrm>
            <a:off x="1103146" y="5734565"/>
            <a:ext cx="9762444" cy="369332"/>
          </a:xfrm>
          <a:prstGeom prst="rect">
            <a:avLst/>
          </a:prstGeom>
          <a:noFill/>
        </p:spPr>
        <p:txBody>
          <a:bodyPr wrap="square" rtlCol="0">
            <a:spAutoFit/>
          </a:bodyPr>
          <a:lstStyle/>
          <a:p>
            <a:pPr algn="ctr"/>
            <a:r>
              <a:rPr lang="de-CH" dirty="0"/>
              <a:t>Stand: 12. Dezember 2022, Ergänzung vom 2.2.26 zu Punkt 1.2.5, Folie 17 (gelb markiert)</a:t>
            </a:r>
          </a:p>
        </p:txBody>
      </p:sp>
      <p:sp>
        <p:nvSpPr>
          <p:cNvPr id="7" name="Textfeld 6">
            <a:extLst>
              <a:ext uri="{FF2B5EF4-FFF2-40B4-BE49-F238E27FC236}">
                <a16:creationId xmlns:a16="http://schemas.microsoft.com/office/drawing/2014/main" id="{821B0FCD-ED02-4D15-A77E-54C9840F0FA5}"/>
              </a:ext>
            </a:extLst>
          </p:cNvPr>
          <p:cNvSpPr txBox="1"/>
          <p:nvPr/>
        </p:nvSpPr>
        <p:spPr>
          <a:xfrm>
            <a:off x="613995" y="5189511"/>
            <a:ext cx="10054005" cy="369332"/>
          </a:xfrm>
          <a:prstGeom prst="rect">
            <a:avLst/>
          </a:prstGeom>
          <a:noFill/>
        </p:spPr>
        <p:txBody>
          <a:bodyPr wrap="square" rtlCol="0">
            <a:spAutoFit/>
          </a:bodyPr>
          <a:lstStyle/>
          <a:p>
            <a:r>
              <a:rPr lang="de-CH" dirty="0"/>
              <a:t>Spezielle Hinweise für Alpen / Sömmerungsbetriebe sind mit folgendem Symbol gekennzeichnet: </a:t>
            </a:r>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sp>
        <p:nvSpPr>
          <p:cNvPr id="5" name="Textfeld 4"/>
          <p:cNvSpPr txBox="1"/>
          <p:nvPr/>
        </p:nvSpPr>
        <p:spPr>
          <a:xfrm>
            <a:off x="651933" y="5966691"/>
            <a:ext cx="2251509" cy="215444"/>
          </a:xfrm>
          <a:prstGeom prst="rect">
            <a:avLst/>
          </a:prstGeom>
          <a:noFill/>
        </p:spPr>
        <p:txBody>
          <a:bodyPr wrap="square" rtlCol="0">
            <a:spAutoFit/>
          </a:bodyPr>
          <a:lstStyle/>
          <a:p>
            <a:r>
              <a:rPr lang="de-CH" sz="800" dirty="0"/>
              <a:t>Quelle: E. Müller</a:t>
            </a:r>
          </a:p>
        </p:txBody>
      </p:sp>
      <p:sp>
        <p:nvSpPr>
          <p:cNvPr id="6" name="Textfeld 5"/>
          <p:cNvSpPr txBox="1"/>
          <p:nvPr/>
        </p:nvSpPr>
        <p:spPr>
          <a:xfrm>
            <a:off x="5228537" y="994017"/>
            <a:ext cx="4719796" cy="3970318"/>
          </a:xfrm>
          <a:prstGeom prst="rect">
            <a:avLst/>
          </a:prstGeom>
          <a:noFill/>
        </p:spPr>
        <p:txBody>
          <a:bodyPr wrap="square" rtlCol="0">
            <a:spAutoFit/>
          </a:bodyPr>
          <a:lstStyle/>
          <a:p>
            <a:r>
              <a:rPr lang="de-DE" dirty="0"/>
              <a:t>Die Schubladen des Lagerschranks für PSM dienen gleichzeitig als Auffangwanne. Sie sind jeweils genügend gross, um das Volumen des grössten PSM-Gebindes aufzufangen.</a:t>
            </a:r>
          </a:p>
          <a:p>
            <a:endParaRPr lang="de-DE" dirty="0"/>
          </a:p>
          <a:p>
            <a:endParaRPr lang="de-DE" dirty="0"/>
          </a:p>
          <a:p>
            <a:r>
              <a:rPr lang="de-DE" dirty="0"/>
              <a:t>Hinweis:</a:t>
            </a:r>
          </a:p>
          <a:p>
            <a:r>
              <a:rPr lang="de-DE" dirty="0"/>
              <a:t>Ein Lagerraum mit einem Boden ohne Löcher, Risse etc. und einer Schwelle oder ähnlichem, das auslaufende PSM im Lagerraum zurückhält und verhindert, dass sie aus dem Raum gelangen, entspricht einer Auffangwanne und somit in Ordnung. </a:t>
            </a:r>
            <a:endParaRPr lang="de-CH" dirty="0"/>
          </a:p>
        </p:txBody>
      </p:sp>
      <p:pic>
        <p:nvPicPr>
          <p:cNvPr id="8" name="Inhaltsplatzhalter 7" descr="Ein Bild, das Text, Kühlschrank, drinnen, Regal enthält.&#10;&#10;Automatisch generierte Beschreibung">
            <a:extLst>
              <a:ext uri="{FF2B5EF4-FFF2-40B4-BE49-F238E27FC236}">
                <a16:creationId xmlns:a16="http://schemas.microsoft.com/office/drawing/2014/main" id="{D8DCF9F3-2E92-4E53-9B10-C691D6038CD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9935" y="994017"/>
            <a:ext cx="4179197" cy="4941116"/>
          </a:xfrm>
          <a:prstGeom prst="rect">
            <a:avLst/>
          </a:prstGeom>
          <a:noFill/>
          <a:ln>
            <a:noFill/>
          </a:ln>
        </p:spPr>
      </p:pic>
      <p:sp>
        <p:nvSpPr>
          <p:cNvPr id="9" name="Smiley 8">
            <a:extLst>
              <a:ext uri="{FF2B5EF4-FFF2-40B4-BE49-F238E27FC236}">
                <a16:creationId xmlns:a16="http://schemas.microsoft.com/office/drawing/2014/main" id="{32B02054-B07C-468B-9430-B45182426B45}"/>
              </a:ext>
            </a:extLst>
          </p:cNvPr>
          <p:cNvSpPr/>
          <p:nvPr/>
        </p:nvSpPr>
        <p:spPr>
          <a:xfrm>
            <a:off x="3897588" y="486394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39395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10192"/>
            <a:ext cx="3928212" cy="5237616"/>
          </a:xfrm>
        </p:spPr>
      </p:pic>
      <p:sp>
        <p:nvSpPr>
          <p:cNvPr id="9" name="Textfeld 8"/>
          <p:cNvSpPr txBox="1"/>
          <p:nvPr/>
        </p:nvSpPr>
        <p:spPr>
          <a:xfrm>
            <a:off x="5505817" y="810192"/>
            <a:ext cx="5731388"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Boden oder geeignete (ggf. getrennte) Auffangwanne ohne Risse, Löcher etc.</a:t>
            </a:r>
            <a:endParaRPr lang="de-CH" dirty="0"/>
          </a:p>
        </p:txBody>
      </p:sp>
      <p:sp>
        <p:nvSpPr>
          <p:cNvPr id="10" name="Smiley 9"/>
          <p:cNvSpPr/>
          <p:nvPr/>
        </p:nvSpPr>
        <p:spPr>
          <a:xfrm>
            <a:off x="3707580" y="503372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838200" y="6047808"/>
            <a:ext cx="2251509" cy="215444"/>
          </a:xfrm>
          <a:prstGeom prst="rect">
            <a:avLst/>
          </a:prstGeom>
          <a:noFill/>
        </p:spPr>
        <p:txBody>
          <a:bodyPr wrap="square" rtlCol="0">
            <a:spAutoFit/>
          </a:bodyPr>
          <a:lstStyle/>
          <a:p>
            <a:r>
              <a:rPr lang="de-CH" sz="800" dirty="0"/>
              <a:t>Quelle: AWEL, ZH</a:t>
            </a:r>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5817" y="1912597"/>
            <a:ext cx="5513614" cy="4135211"/>
          </a:xfrm>
          <a:prstGeom prst="rect">
            <a:avLst/>
          </a:prstGeom>
        </p:spPr>
      </p:pic>
      <p:sp>
        <p:nvSpPr>
          <p:cNvPr id="13" name="Textfeld 12"/>
          <p:cNvSpPr txBox="1"/>
          <p:nvPr/>
        </p:nvSpPr>
        <p:spPr>
          <a:xfrm>
            <a:off x="5505817" y="6047808"/>
            <a:ext cx="2251509" cy="215444"/>
          </a:xfrm>
          <a:prstGeom prst="rect">
            <a:avLst/>
          </a:prstGeom>
          <a:noFill/>
        </p:spPr>
        <p:txBody>
          <a:bodyPr wrap="square" rtlCol="0">
            <a:spAutoFit/>
          </a:bodyPr>
          <a:lstStyle/>
          <a:p>
            <a:r>
              <a:rPr lang="de-CH" sz="800" dirty="0"/>
              <a:t>Quelle: AWEL, ZH</a:t>
            </a:r>
          </a:p>
        </p:txBody>
      </p:sp>
      <p:sp>
        <p:nvSpPr>
          <p:cNvPr id="14" name="Smiley 13"/>
          <p:cNvSpPr/>
          <p:nvPr/>
        </p:nvSpPr>
        <p:spPr>
          <a:xfrm>
            <a:off x="9979437" y="495900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Pfeil nach unten 14"/>
          <p:cNvSpPr/>
          <p:nvPr/>
        </p:nvSpPr>
        <p:spPr>
          <a:xfrm rot="3200560">
            <a:off x="8594238" y="3016384"/>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Pfeil nach unten 15"/>
          <p:cNvSpPr/>
          <p:nvPr/>
        </p:nvSpPr>
        <p:spPr>
          <a:xfrm rot="18316081">
            <a:off x="1661301" y="3671626"/>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76155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009" y="914032"/>
            <a:ext cx="4165403" cy="5066609"/>
          </a:xfrm>
          <a:prstGeom prst="rect">
            <a:avLst/>
          </a:prstGeom>
        </p:spPr>
      </p:pic>
      <p:sp>
        <p:nvSpPr>
          <p:cNvPr id="8" name="Textfeld 7"/>
          <p:cNvSpPr txBox="1"/>
          <p:nvPr/>
        </p:nvSpPr>
        <p:spPr>
          <a:xfrm>
            <a:off x="979845" y="5980641"/>
            <a:ext cx="2251509" cy="215444"/>
          </a:xfrm>
          <a:prstGeom prst="rect">
            <a:avLst/>
          </a:prstGeom>
          <a:noFill/>
        </p:spPr>
        <p:txBody>
          <a:bodyPr wrap="square" rtlCol="0">
            <a:spAutoFit/>
          </a:bodyPr>
          <a:lstStyle/>
          <a:p>
            <a:r>
              <a:rPr lang="de-CH" sz="800" dirty="0"/>
              <a:t>Quelle: AWEL, ZH</a:t>
            </a:r>
          </a:p>
        </p:txBody>
      </p:sp>
      <p:sp>
        <p:nvSpPr>
          <p:cNvPr id="9" name="Textfeld 8"/>
          <p:cNvSpPr txBox="1"/>
          <p:nvPr/>
        </p:nvSpPr>
        <p:spPr>
          <a:xfrm>
            <a:off x="5840186" y="4905290"/>
            <a:ext cx="5513614"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Lagerung in feuerresistentem, abschliessbarem Schrank für entzündliche Stoffe</a:t>
            </a:r>
            <a:endParaRPr lang="de-CH" dirty="0"/>
          </a:p>
        </p:txBody>
      </p:sp>
      <p:sp>
        <p:nvSpPr>
          <p:cNvPr id="10" name="Smiley 9"/>
          <p:cNvSpPr/>
          <p:nvPr/>
        </p:nvSpPr>
        <p:spPr>
          <a:xfrm>
            <a:off x="4189240" y="490529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7804" r="15644"/>
          <a:stretch/>
        </p:blipFill>
        <p:spPr>
          <a:xfrm rot="5400000">
            <a:off x="6652325" y="290052"/>
            <a:ext cx="3076489" cy="4405828"/>
          </a:xfrm>
          <a:prstGeom prst="rect">
            <a:avLst/>
          </a:prstGeom>
        </p:spPr>
      </p:pic>
      <p:sp>
        <p:nvSpPr>
          <p:cNvPr id="11" name="Smiley 10"/>
          <p:cNvSpPr/>
          <p:nvPr/>
        </p:nvSpPr>
        <p:spPr>
          <a:xfrm>
            <a:off x="9308272" y="299700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2" name="Textfeld 11"/>
          <p:cNvSpPr txBox="1"/>
          <p:nvPr/>
        </p:nvSpPr>
        <p:spPr>
          <a:xfrm>
            <a:off x="5934490" y="4101288"/>
            <a:ext cx="2251509" cy="215444"/>
          </a:xfrm>
          <a:prstGeom prst="rect">
            <a:avLst/>
          </a:prstGeom>
          <a:noFill/>
        </p:spPr>
        <p:txBody>
          <a:bodyPr wrap="square" rtlCol="0">
            <a:spAutoFit/>
          </a:bodyPr>
          <a:lstStyle/>
          <a:p>
            <a:r>
              <a:rPr lang="de-CH" sz="800" dirty="0"/>
              <a:t>Quelle: AGRIDEA</a:t>
            </a:r>
          </a:p>
        </p:txBody>
      </p:sp>
    </p:spTree>
    <p:extLst>
      <p:ext uri="{BB962C8B-B14F-4D97-AF65-F5344CB8AC3E}">
        <p14:creationId xmlns:p14="http://schemas.microsoft.com/office/powerpoint/2010/main" val="10732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Picture 7" descr="Lager schlecht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199" y="988166"/>
            <a:ext cx="5184000" cy="38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785034" y="4886799"/>
            <a:ext cx="2251509" cy="215444"/>
          </a:xfrm>
          <a:prstGeom prst="rect">
            <a:avLst/>
          </a:prstGeom>
          <a:noFill/>
        </p:spPr>
        <p:txBody>
          <a:bodyPr wrap="square" rtlCol="0">
            <a:spAutoFit/>
          </a:bodyPr>
          <a:lstStyle/>
          <a:p>
            <a:r>
              <a:rPr lang="de-CH" sz="800" dirty="0"/>
              <a:t>Quelle: Qualinova</a:t>
            </a:r>
          </a:p>
        </p:txBody>
      </p:sp>
      <p:pic>
        <p:nvPicPr>
          <p:cNvPr id="6" name="Picture 4" descr="Lager schlecht 2"/>
          <p:cNvPicPr/>
          <p:nvPr/>
        </p:nvPicPr>
        <p:blipFill>
          <a:blip r:embed="rId4">
            <a:extLst>
              <a:ext uri="{28A0092B-C50C-407E-A947-70E740481C1C}">
                <a14:useLocalDpi xmlns:a14="http://schemas.microsoft.com/office/drawing/2010/main" val="0"/>
              </a:ext>
            </a:extLst>
          </a:blip>
          <a:srcRect/>
          <a:stretch>
            <a:fillRect/>
          </a:stretch>
        </p:blipFill>
        <p:spPr bwMode="auto">
          <a:xfrm>
            <a:off x="6626640" y="988167"/>
            <a:ext cx="3442270" cy="499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6626640" y="5980386"/>
            <a:ext cx="2251509" cy="215444"/>
          </a:xfrm>
          <a:prstGeom prst="rect">
            <a:avLst/>
          </a:prstGeom>
          <a:noFill/>
        </p:spPr>
        <p:txBody>
          <a:bodyPr wrap="square" rtlCol="0">
            <a:spAutoFit/>
          </a:bodyPr>
          <a:lstStyle/>
          <a:p>
            <a:r>
              <a:rPr lang="de-CH" sz="800" dirty="0"/>
              <a:t>Quelle: Qualinova</a:t>
            </a:r>
          </a:p>
        </p:txBody>
      </p:sp>
      <p:sp>
        <p:nvSpPr>
          <p:cNvPr id="8" name="Textfeld 7"/>
          <p:cNvSpPr txBox="1"/>
          <p:nvPr/>
        </p:nvSpPr>
        <p:spPr>
          <a:xfrm>
            <a:off x="730768" y="5196677"/>
            <a:ext cx="5486221" cy="923330"/>
          </a:xfrm>
          <a:prstGeom prst="rect">
            <a:avLst/>
          </a:prstGeom>
          <a:noFill/>
        </p:spPr>
        <p:txBody>
          <a:bodyPr wrap="square" rtlCol="0">
            <a:spAutoFit/>
          </a:bodyPr>
          <a:lstStyle/>
          <a:p>
            <a:r>
              <a:rPr lang="de-CH" dirty="0"/>
              <a:t>Mangel: </a:t>
            </a:r>
            <a:r>
              <a:rPr lang="de-DE" dirty="0"/>
              <a:t>Lagerung von entzündlichen PSM in nicht feuerresistenten Lagerraum, der Lagerraum ist nicht </a:t>
            </a:r>
            <a:r>
              <a:rPr lang="de-DE" dirty="0" err="1"/>
              <a:t>abschliessbar</a:t>
            </a:r>
            <a:r>
              <a:rPr lang="de-DE" dirty="0"/>
              <a:t>.</a:t>
            </a:r>
            <a:endParaRPr lang="de-CH" dirty="0"/>
          </a:p>
        </p:txBody>
      </p:sp>
      <p:sp>
        <p:nvSpPr>
          <p:cNvPr id="9" name="Smiley 8"/>
          <p:cNvSpPr/>
          <p:nvPr/>
        </p:nvSpPr>
        <p:spPr>
          <a:xfrm>
            <a:off x="9041009" y="499327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Smiley 9"/>
          <p:cNvSpPr/>
          <p:nvPr/>
        </p:nvSpPr>
        <p:spPr>
          <a:xfrm>
            <a:off x="4926163" y="390913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Rectangle 2">
            <a:extLst>
              <a:ext uri="{FF2B5EF4-FFF2-40B4-BE49-F238E27FC236}">
                <a16:creationId xmlns:a16="http://schemas.microsoft.com/office/drawing/2014/main" id="{DDA239D0-9B23-42CC-9F98-1A9EA08BC85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CH" altLang="de-DE" sz="1100" b="0" i="0" u="none" strike="noStrike" cap="none" normalizeH="0" baseline="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Mangel: Lagerung von entzündlichen PSM in nicht feuerresistenten Lagerraum, der Lagerraum ist nicht abschliessbar.</a:t>
            </a:r>
            <a:r>
              <a:rPr kumimoji="0" lang="de-CH" altLang="de-DE" sz="800" b="0" i="0" u="none" strike="noStrike" cap="none" normalizeH="0" baseline="0">
                <a:ln>
                  <a:noFill/>
                </a:ln>
                <a:solidFill>
                  <a:schemeClr val="tx1"/>
                </a:solidFill>
                <a:effectLst/>
              </a:rPr>
              <a:t> </a:t>
            </a:r>
            <a:endParaRPr kumimoji="0" lang="de-CH" altLang="de-D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5522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1.2.1 Lagerung Pflanzenschutzmittel</a:t>
            </a:r>
          </a:p>
        </p:txBody>
      </p:sp>
      <p:pic>
        <p:nvPicPr>
          <p:cNvPr id="4" name="Picture 4" descr="Eschbach BL agriTOP swissgap (5)"/>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998087"/>
            <a:ext cx="5940972" cy="438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838200" y="5385989"/>
            <a:ext cx="2251509" cy="215444"/>
          </a:xfrm>
          <a:prstGeom prst="rect">
            <a:avLst/>
          </a:prstGeom>
          <a:noFill/>
        </p:spPr>
        <p:txBody>
          <a:bodyPr wrap="square" rtlCol="0">
            <a:spAutoFit/>
          </a:bodyPr>
          <a:lstStyle/>
          <a:p>
            <a:r>
              <a:rPr lang="de-CH" sz="800" dirty="0"/>
              <a:t>Quelle: Qualinova</a:t>
            </a:r>
          </a:p>
        </p:txBody>
      </p:sp>
      <p:sp>
        <p:nvSpPr>
          <p:cNvPr id="6" name="Textfeld 5"/>
          <p:cNvSpPr txBox="1"/>
          <p:nvPr/>
        </p:nvSpPr>
        <p:spPr>
          <a:xfrm>
            <a:off x="838200" y="5965035"/>
            <a:ext cx="9613605" cy="369332"/>
          </a:xfrm>
          <a:prstGeom prst="rect">
            <a:avLst/>
          </a:prstGeom>
          <a:noFill/>
        </p:spPr>
        <p:txBody>
          <a:bodyPr wrap="square" rtlCol="0">
            <a:spAutoFit/>
          </a:bodyPr>
          <a:lstStyle/>
          <a:p>
            <a:r>
              <a:rPr lang="de-CH" dirty="0"/>
              <a:t>Mangel: Lagerung entzündlicher Stoffe nicht in feuerresistentem Lagerraum oder –</a:t>
            </a:r>
            <a:r>
              <a:rPr lang="de-CH" dirty="0" err="1"/>
              <a:t>schrank</a:t>
            </a:r>
            <a:r>
              <a:rPr lang="de-CH" dirty="0"/>
              <a:t>.</a:t>
            </a:r>
          </a:p>
        </p:txBody>
      </p:sp>
      <p:sp>
        <p:nvSpPr>
          <p:cNvPr id="7" name="Smiley 6"/>
          <p:cNvSpPr/>
          <p:nvPr/>
        </p:nvSpPr>
        <p:spPr>
          <a:xfrm>
            <a:off x="5743140" y="437716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25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1.2.2 Abstellplatz für Spritz- und Sprühgeräte  </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87888"/>
            <a:ext cx="3552732" cy="5340350"/>
          </a:xfrm>
        </p:spPr>
      </p:pic>
      <p:sp>
        <p:nvSpPr>
          <p:cNvPr id="5" name="Smiley 4"/>
          <p:cNvSpPr/>
          <p:nvPr/>
        </p:nvSpPr>
        <p:spPr>
          <a:xfrm>
            <a:off x="3376151" y="511848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795668" y="6228238"/>
            <a:ext cx="2251509" cy="215444"/>
          </a:xfrm>
          <a:prstGeom prst="rect">
            <a:avLst/>
          </a:prstGeom>
          <a:noFill/>
        </p:spPr>
        <p:txBody>
          <a:bodyPr wrap="square" rtlCol="0">
            <a:spAutoFit/>
          </a:bodyPr>
          <a:lstStyle/>
          <a:p>
            <a:r>
              <a:rPr lang="de-CH" sz="800" dirty="0"/>
              <a:t>Quelle: AGRIDEA</a:t>
            </a:r>
          </a:p>
        </p:txBody>
      </p:sp>
      <p:sp>
        <p:nvSpPr>
          <p:cNvPr id="7" name="Textfeld 6"/>
          <p:cNvSpPr txBox="1"/>
          <p:nvPr/>
        </p:nvSpPr>
        <p:spPr>
          <a:xfrm>
            <a:off x="4718477" y="887888"/>
            <a:ext cx="6404447"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falls Abstellplatz bei Niederschlag verwendet wird (nicht unter Dach oder abgedeckt).</a:t>
            </a:r>
            <a:endParaRPr lang="de-CH" dirty="0"/>
          </a:p>
        </p:txBody>
      </p:sp>
    </p:spTree>
    <p:extLst>
      <p:ext uri="{BB962C8B-B14F-4D97-AF65-F5344CB8AC3E}">
        <p14:creationId xmlns:p14="http://schemas.microsoft.com/office/powerpoint/2010/main" val="150266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1.2.2 Abstellplatz für Spritz- und Sprühgeräte  </a:t>
            </a:r>
          </a:p>
        </p:txBody>
      </p:sp>
      <p:sp>
        <p:nvSpPr>
          <p:cNvPr id="6" name="Textfeld 5"/>
          <p:cNvSpPr txBox="1"/>
          <p:nvPr/>
        </p:nvSpPr>
        <p:spPr>
          <a:xfrm>
            <a:off x="795668" y="5249479"/>
            <a:ext cx="2251509" cy="215444"/>
          </a:xfrm>
          <a:prstGeom prst="rect">
            <a:avLst/>
          </a:prstGeom>
          <a:noFill/>
        </p:spPr>
        <p:txBody>
          <a:bodyPr wrap="square" rtlCol="0">
            <a:spAutoFit/>
          </a:bodyPr>
          <a:lstStyle/>
          <a:p>
            <a:r>
              <a:rPr lang="de-CH" sz="800" dirty="0"/>
              <a:t>Quelle: E. Müller</a:t>
            </a:r>
          </a:p>
        </p:txBody>
      </p:sp>
      <p:sp>
        <p:nvSpPr>
          <p:cNvPr id="7" name="Textfeld 6"/>
          <p:cNvSpPr txBox="1"/>
          <p:nvPr/>
        </p:nvSpPr>
        <p:spPr>
          <a:xfrm>
            <a:off x="6773333" y="887888"/>
            <a:ext cx="4665133" cy="1754326"/>
          </a:xfrm>
          <a:prstGeom prst="rect">
            <a:avLst/>
          </a:prstGeom>
          <a:noFill/>
        </p:spPr>
        <p:txBody>
          <a:bodyPr wrap="square" rtlCol="0">
            <a:spAutoFit/>
          </a:bodyPr>
          <a:lstStyle/>
          <a:p>
            <a:r>
              <a:rPr lang="de-DE" dirty="0">
                <a:latin typeface="Arial" panose="020B0604020202020204" pitchFamily="34" charset="0"/>
                <a:ea typeface="Times New Roman" panose="02020603050405020304" pitchFamily="18" charset="0"/>
              </a:rPr>
              <a:t>Auch Gun und Kanonen sind bei Niederschlag unter Dach zu parkieren oder mit einer Blache abzudecken. Allfällige PSM werden so nicht von den Geräten abgewaschen und versickern oder gelangen nicht in ein Oberflächengewässer.</a:t>
            </a:r>
            <a:endParaRPr lang="de-CH" dirty="0"/>
          </a:p>
        </p:txBody>
      </p:sp>
      <p:pic>
        <p:nvPicPr>
          <p:cNvPr id="10" name="Grafik 9" descr="Ein Bild, das drinnen, schmutzig enthält.&#10;&#10;Automatisch generierte Beschreibung">
            <a:extLst>
              <a:ext uri="{FF2B5EF4-FFF2-40B4-BE49-F238E27FC236}">
                <a16:creationId xmlns:a16="http://schemas.microsoft.com/office/drawing/2014/main" id="{847B9367-8DE7-4A57-A683-B8E2056754E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200" y="887888"/>
            <a:ext cx="5760720" cy="4321175"/>
          </a:xfrm>
          <a:prstGeom prst="rect">
            <a:avLst/>
          </a:prstGeom>
          <a:noFill/>
          <a:ln>
            <a:noFill/>
          </a:ln>
        </p:spPr>
      </p:pic>
      <p:sp>
        <p:nvSpPr>
          <p:cNvPr id="8" name="Smiley 7">
            <a:extLst>
              <a:ext uri="{FF2B5EF4-FFF2-40B4-BE49-F238E27FC236}">
                <a16:creationId xmlns:a16="http://schemas.microsoft.com/office/drawing/2014/main" id="{96768F85-A3F0-4FF6-93D6-1D95A6351D85}"/>
              </a:ext>
            </a:extLst>
          </p:cNvPr>
          <p:cNvSpPr/>
          <p:nvPr/>
        </p:nvSpPr>
        <p:spPr>
          <a:xfrm>
            <a:off x="5450412" y="411494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950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6" name="Textfeld 5"/>
          <p:cNvSpPr txBox="1"/>
          <p:nvPr/>
        </p:nvSpPr>
        <p:spPr>
          <a:xfrm>
            <a:off x="838200" y="4465426"/>
            <a:ext cx="2251509" cy="215444"/>
          </a:xfrm>
          <a:prstGeom prst="rect">
            <a:avLst/>
          </a:prstGeom>
          <a:noFill/>
        </p:spPr>
        <p:txBody>
          <a:bodyPr wrap="square" rtlCol="0">
            <a:spAutoFit/>
          </a:bodyPr>
          <a:lstStyle/>
          <a:p>
            <a:r>
              <a:rPr lang="de-CH" sz="800" dirty="0"/>
              <a:t>Quelle: M. Plath</a:t>
            </a:r>
          </a:p>
        </p:txBody>
      </p:sp>
      <p:sp>
        <p:nvSpPr>
          <p:cNvPr id="9" name="Textfeld 8"/>
          <p:cNvSpPr txBox="1"/>
          <p:nvPr/>
        </p:nvSpPr>
        <p:spPr>
          <a:xfrm>
            <a:off x="7274131" y="894693"/>
            <a:ext cx="3996267" cy="5124480"/>
          </a:xfrm>
          <a:prstGeom prst="rect">
            <a:avLst/>
          </a:prstGeom>
          <a:noFill/>
        </p:spPr>
        <p:txBody>
          <a:bodyPr wrap="square" rtlCol="0">
            <a:spAutoFit/>
          </a:bodyPr>
          <a:lstStyle/>
          <a:p>
            <a:r>
              <a:rPr lang="de-DE" dirty="0">
                <a:latin typeface="Arial" panose="020B0604020202020204" pitchFamily="34" charset="0"/>
                <a:ea typeface="Times New Roman" panose="02020603050405020304" pitchFamily="18" charset="0"/>
              </a:rPr>
              <a:t>Befüll- und Waschplatz hat keine Löcher und Risse, weist einen Überlaufschutz auf (Randbordüre). Das Reinigungswasser wird in ein Spezialsystem geleitet (links im Bild). Sofern die Neigung des Platzes einen vollständigen Abfluss des Reinigungswassers in den Einlaufschacht garantiert, bedarf es keiner erhöhten Randbordüre. </a:t>
            </a:r>
          </a:p>
          <a:p>
            <a:endParaRPr lang="de-DE" dirty="0">
              <a:latin typeface="Arial" panose="020B0604020202020204" pitchFamily="34" charset="0"/>
              <a:ea typeface="Times New Roman" panose="02020603050405020304" pitchFamily="18" charset="0"/>
            </a:endParaRPr>
          </a:p>
          <a:p>
            <a:r>
              <a:rPr lang="de-DE" dirty="0">
                <a:latin typeface="Arial" panose="020B0604020202020204" pitchFamily="34" charset="0"/>
                <a:ea typeface="Times New Roman" panose="02020603050405020304" pitchFamily="18" charset="0"/>
              </a:rPr>
              <a:t>Mobile Plätze müssen witterungsbeständig sein und verfügen über eine Randbordüre von mind. 15 cm.</a:t>
            </a:r>
            <a:br>
              <a:rPr lang="de-DE" dirty="0">
                <a:latin typeface="Arial" panose="020B0604020202020204" pitchFamily="34" charset="0"/>
                <a:ea typeface="Times New Roman" panose="02020603050405020304" pitchFamily="18" charset="0"/>
              </a:rPr>
            </a:br>
            <a:br>
              <a:rPr lang="de-DE" sz="900" dirty="0">
                <a:latin typeface="Arial" panose="020B0604020202020204" pitchFamily="34" charset="0"/>
                <a:ea typeface="Times New Roman" panose="02020603050405020304" pitchFamily="18" charset="0"/>
              </a:rPr>
            </a:br>
            <a:r>
              <a:rPr lang="de-DE" sz="1200" dirty="0">
                <a:latin typeface="Arial" panose="020B0604020202020204" pitchFamily="34" charset="0"/>
                <a:ea typeface="Times New Roman" panose="02020603050405020304" pitchFamily="18" charset="0"/>
              </a:rPr>
              <a:t>Vgl. Interkantonale Empfehlung zu Befüll- und Waschplätzen und zum Umgang mit pflanzenschutzmittelhaltigem Spül- und Reinigungswasser in der Landwirtschaft, Oktober 2020</a:t>
            </a:r>
            <a:endParaRPr lang="de-CH" sz="1200" dirty="0"/>
          </a:p>
        </p:txBody>
      </p:sp>
      <p:pic>
        <p:nvPicPr>
          <p:cNvPr id="12" name="Grafik 11" descr="Ein Bild, das Straße, draußen, ziehend, Anhänger enthält.&#10;&#10;Automatisch generierte Beschreibung">
            <a:extLst>
              <a:ext uri="{FF2B5EF4-FFF2-40B4-BE49-F238E27FC236}">
                <a16:creationId xmlns:a16="http://schemas.microsoft.com/office/drawing/2014/main" id="{07103F75-0A38-4331-8E1B-5EEFE4636A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850" r="18250" b="9646"/>
          <a:stretch/>
        </p:blipFill>
        <p:spPr bwMode="auto">
          <a:xfrm>
            <a:off x="921602" y="894693"/>
            <a:ext cx="6134050" cy="3524907"/>
          </a:xfrm>
          <a:prstGeom prst="rect">
            <a:avLst/>
          </a:prstGeom>
          <a:noFill/>
          <a:ln>
            <a:noFill/>
          </a:ln>
          <a:extLst>
            <a:ext uri="{53640926-AAD7-44D8-BBD7-CCE9431645EC}">
              <a14:shadowObscured xmlns:a14="http://schemas.microsoft.com/office/drawing/2010/main"/>
            </a:ext>
          </a:extLst>
        </p:spPr>
      </p:pic>
      <p:sp>
        <p:nvSpPr>
          <p:cNvPr id="10" name="Smiley 9"/>
          <p:cNvSpPr/>
          <p:nvPr/>
        </p:nvSpPr>
        <p:spPr>
          <a:xfrm>
            <a:off x="5941887" y="324406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18003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l="8205" r="12907"/>
          <a:stretch/>
        </p:blipFill>
        <p:spPr>
          <a:xfrm>
            <a:off x="921568" y="836613"/>
            <a:ext cx="5672667" cy="4044809"/>
          </a:xfrm>
          <a:prstGeom prst="rect">
            <a:avLst/>
          </a:prstGeom>
        </p:spPr>
      </p:pic>
      <p:sp>
        <p:nvSpPr>
          <p:cNvPr id="6" name="Textfeld 5"/>
          <p:cNvSpPr txBox="1"/>
          <p:nvPr/>
        </p:nvSpPr>
        <p:spPr>
          <a:xfrm>
            <a:off x="770467" y="4976890"/>
            <a:ext cx="2251509" cy="215444"/>
          </a:xfrm>
          <a:prstGeom prst="rect">
            <a:avLst/>
          </a:prstGeom>
          <a:noFill/>
        </p:spPr>
        <p:txBody>
          <a:bodyPr wrap="square" rtlCol="0">
            <a:spAutoFit/>
          </a:bodyPr>
          <a:lstStyle/>
          <a:p>
            <a:r>
              <a:rPr lang="de-CH" sz="800" dirty="0"/>
              <a:t>Quelle: AWEL, ZH</a:t>
            </a:r>
          </a:p>
        </p:txBody>
      </p:sp>
      <p:sp>
        <p:nvSpPr>
          <p:cNvPr id="9" name="Textfeld 8"/>
          <p:cNvSpPr txBox="1"/>
          <p:nvPr/>
        </p:nvSpPr>
        <p:spPr>
          <a:xfrm>
            <a:off x="6858000" y="836613"/>
            <a:ext cx="4097986" cy="3970318"/>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Befestigter Platz zum Befüllen und Reinigen der PSM-Geräte. Das </a:t>
            </a:r>
            <a:r>
              <a:rPr lang="de-CH" dirty="0">
                <a:latin typeface="Arial" panose="020B0604020202020204" pitchFamily="34" charset="0"/>
              </a:rPr>
              <a:t>Reinigungswasser wird in ein in Betrieb stehendes Güllelager geleitet.</a:t>
            </a: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endParaRPr lang="de-CH" dirty="0">
              <a:latin typeface="Arial" panose="020B0604020202020204" pitchFamily="34" charset="0"/>
            </a:endParaRPr>
          </a:p>
          <a:p>
            <a:r>
              <a:rPr lang="de-CH" dirty="0">
                <a:latin typeface="Arial" panose="020B0604020202020204" pitchFamily="34" charset="0"/>
              </a:rPr>
              <a:t>Hinweis: </a:t>
            </a:r>
          </a:p>
          <a:p>
            <a:r>
              <a:rPr lang="de-DE" dirty="0">
                <a:latin typeface="Arial" panose="020B0604020202020204" pitchFamily="34" charset="0"/>
              </a:rPr>
              <a:t>Das PSM-Reinigungswasser darf in Hofdüngeranlagen geleitet werden (ohne Güllezufuhr), falls eine gültige Bescheinigung über Dichtheit vorliegt.</a:t>
            </a:r>
          </a:p>
        </p:txBody>
      </p:sp>
      <p:sp>
        <p:nvSpPr>
          <p:cNvPr id="10" name="Smiley 9"/>
          <p:cNvSpPr/>
          <p:nvPr/>
        </p:nvSpPr>
        <p:spPr>
          <a:xfrm>
            <a:off x="5472319" y="382477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705623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pic>
        <p:nvPicPr>
          <p:cNvPr id="4" name="Inhaltsplatzhalt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731" t="15805" b="7686"/>
          <a:stretch/>
        </p:blipFill>
        <p:spPr>
          <a:xfrm>
            <a:off x="838200" y="1109128"/>
            <a:ext cx="6708240" cy="4264256"/>
          </a:xfrm>
        </p:spPr>
      </p:pic>
      <p:sp>
        <p:nvSpPr>
          <p:cNvPr id="7" name="Textfeld 6"/>
          <p:cNvSpPr txBox="1"/>
          <p:nvPr/>
        </p:nvSpPr>
        <p:spPr>
          <a:xfrm>
            <a:off x="838200" y="5454425"/>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7819511" y="1323432"/>
            <a:ext cx="4606946" cy="1200329"/>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Befestigter Platz zum Befüllen und Reinigen der PSM-Geräte mit Entwässerung in ein Hofdüngerlager.</a:t>
            </a:r>
            <a:endParaRPr lang="de-CH" dirty="0">
              <a:latin typeface="Arial" panose="020B0604020202020204" pitchFamily="34" charset="0"/>
            </a:endParaRPr>
          </a:p>
          <a:p>
            <a:endParaRPr lang="de-CH" dirty="0">
              <a:latin typeface="Arial" panose="020B0604020202020204" pitchFamily="34" charset="0"/>
            </a:endParaRPr>
          </a:p>
        </p:txBody>
      </p:sp>
      <p:sp>
        <p:nvSpPr>
          <p:cNvPr id="11" name="Smiley 10"/>
          <p:cNvSpPr/>
          <p:nvPr/>
        </p:nvSpPr>
        <p:spPr>
          <a:xfrm>
            <a:off x="6311757" y="426688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066320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6" name="Textfeld 5"/>
          <p:cNvSpPr txBox="1"/>
          <p:nvPr/>
        </p:nvSpPr>
        <p:spPr>
          <a:xfrm>
            <a:off x="838200" y="5403214"/>
            <a:ext cx="2087447" cy="215444"/>
          </a:xfrm>
          <a:prstGeom prst="rect">
            <a:avLst/>
          </a:prstGeom>
          <a:noFill/>
        </p:spPr>
        <p:txBody>
          <a:bodyPr wrap="square" rtlCol="0">
            <a:spAutoFit/>
          </a:bodyPr>
          <a:lstStyle/>
          <a:p>
            <a:r>
              <a:rPr lang="de-CH" sz="800" dirty="0"/>
              <a:t>Quelle: E. Müller</a:t>
            </a:r>
          </a:p>
        </p:txBody>
      </p:sp>
      <p:sp>
        <p:nvSpPr>
          <p:cNvPr id="9" name="Textfeld 8"/>
          <p:cNvSpPr txBox="1"/>
          <p:nvPr/>
        </p:nvSpPr>
        <p:spPr>
          <a:xfrm>
            <a:off x="838200" y="5631992"/>
            <a:ext cx="4097986" cy="646331"/>
          </a:xfrm>
          <a:prstGeom prst="rect">
            <a:avLst/>
          </a:prstGeom>
          <a:noFill/>
        </p:spPr>
        <p:txBody>
          <a:bodyPr wrap="square" rtlCol="0">
            <a:spAutoFit/>
          </a:bodyPr>
          <a:lstStyle/>
          <a:p>
            <a:r>
              <a:rPr lang="de-DE" dirty="0">
                <a:latin typeface="Arial" panose="020B0604020202020204" pitchFamily="34" charset="0"/>
              </a:rPr>
              <a:t>Mangel: Platz weist Risse und Löcher auf.</a:t>
            </a:r>
          </a:p>
        </p:txBody>
      </p:sp>
      <p:pic>
        <p:nvPicPr>
          <p:cNvPr id="14" name="Grafik 13" descr="Ein Bild, das Boden, draußen enthält.&#10;&#10;Automatisch generierte Beschreibung">
            <a:extLst>
              <a:ext uri="{FF2B5EF4-FFF2-40B4-BE49-F238E27FC236}">
                <a16:creationId xmlns:a16="http://schemas.microsoft.com/office/drawing/2014/main" id="{D878E773-F8DB-42BB-805D-C304B8C351C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529" y="902842"/>
            <a:ext cx="3701479" cy="4446397"/>
          </a:xfrm>
          <a:prstGeom prst="rect">
            <a:avLst/>
          </a:prstGeom>
          <a:noFill/>
          <a:ln>
            <a:noFill/>
          </a:ln>
        </p:spPr>
      </p:pic>
      <p:sp>
        <p:nvSpPr>
          <p:cNvPr id="15" name="Smiley 14">
            <a:extLst>
              <a:ext uri="{FF2B5EF4-FFF2-40B4-BE49-F238E27FC236}">
                <a16:creationId xmlns:a16="http://schemas.microsoft.com/office/drawing/2014/main" id="{C9D16BA0-36FF-4E61-B012-F3BCEA767390}"/>
              </a:ext>
            </a:extLst>
          </p:cNvPr>
          <p:cNvSpPr/>
          <p:nvPr/>
        </p:nvSpPr>
        <p:spPr>
          <a:xfrm>
            <a:off x="3762329"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pic>
        <p:nvPicPr>
          <p:cNvPr id="16" name="Grafik 15">
            <a:extLst>
              <a:ext uri="{FF2B5EF4-FFF2-40B4-BE49-F238E27FC236}">
                <a16:creationId xmlns:a16="http://schemas.microsoft.com/office/drawing/2014/main" id="{6CB3CD8C-43C9-44F2-AEE3-A4CC155FAB31}"/>
              </a:ext>
            </a:extLst>
          </p:cNvPr>
          <p:cNvPicPr/>
          <p:nvPr/>
        </p:nvPicPr>
        <p:blipFill rotWithShape="1">
          <a:blip r:embed="rId3" cstate="print">
            <a:extLst>
              <a:ext uri="{28A0092B-C50C-407E-A947-70E740481C1C}">
                <a14:useLocalDpi xmlns:a14="http://schemas.microsoft.com/office/drawing/2010/main" val="0"/>
              </a:ext>
            </a:extLst>
          </a:blip>
          <a:srcRect l="9836" r="6770"/>
          <a:stretch/>
        </p:blipFill>
        <p:spPr bwMode="auto">
          <a:xfrm rot="5400000">
            <a:off x="5442299" y="1074959"/>
            <a:ext cx="4446398" cy="4102166"/>
          </a:xfrm>
          <a:prstGeom prst="rect">
            <a:avLst/>
          </a:prstGeom>
          <a:noFill/>
          <a:ln>
            <a:noFill/>
          </a:ln>
          <a:extLst>
            <a:ext uri="{53640926-AAD7-44D8-BBD7-CCE9431645EC}">
              <a14:shadowObscured xmlns:a14="http://schemas.microsoft.com/office/drawing/2010/main"/>
            </a:ext>
          </a:extLst>
        </p:spPr>
      </p:pic>
      <p:sp>
        <p:nvSpPr>
          <p:cNvPr id="17" name="Smiley 16">
            <a:extLst>
              <a:ext uri="{FF2B5EF4-FFF2-40B4-BE49-F238E27FC236}">
                <a16:creationId xmlns:a16="http://schemas.microsoft.com/office/drawing/2014/main" id="{EF7D8D3C-971E-42B9-A107-D45465BD4A72}"/>
              </a:ext>
            </a:extLst>
          </p:cNvPr>
          <p:cNvSpPr/>
          <p:nvPr/>
        </p:nvSpPr>
        <p:spPr>
          <a:xfrm>
            <a:off x="8849168"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sp>
        <p:nvSpPr>
          <p:cNvPr id="18" name="Textfeld 17">
            <a:extLst>
              <a:ext uri="{FF2B5EF4-FFF2-40B4-BE49-F238E27FC236}">
                <a16:creationId xmlns:a16="http://schemas.microsoft.com/office/drawing/2014/main" id="{2679A9AF-8F12-42E9-8FBD-862595E9B9AF}"/>
              </a:ext>
            </a:extLst>
          </p:cNvPr>
          <p:cNvSpPr txBox="1"/>
          <p:nvPr/>
        </p:nvSpPr>
        <p:spPr>
          <a:xfrm>
            <a:off x="5526024" y="5733357"/>
            <a:ext cx="5657088" cy="646331"/>
          </a:xfrm>
          <a:prstGeom prst="rect">
            <a:avLst/>
          </a:prstGeom>
          <a:noFill/>
        </p:spPr>
        <p:txBody>
          <a:bodyPr wrap="square" rtlCol="0">
            <a:spAutoFit/>
          </a:bodyPr>
          <a:lstStyle/>
          <a:p>
            <a:r>
              <a:rPr lang="de-DE" dirty="0">
                <a:latin typeface="Arial" panose="020B0604020202020204" pitchFamily="34" charset="0"/>
              </a:rPr>
              <a:t>Mangel: Einwandige oberirdische Sammelbehälter mit Rückhaltewanne müssen überdacht sein.</a:t>
            </a:r>
          </a:p>
        </p:txBody>
      </p:sp>
      <p:sp>
        <p:nvSpPr>
          <p:cNvPr id="19" name="Textfeld 18">
            <a:extLst>
              <a:ext uri="{FF2B5EF4-FFF2-40B4-BE49-F238E27FC236}">
                <a16:creationId xmlns:a16="http://schemas.microsoft.com/office/drawing/2014/main" id="{83C32FC7-05B7-41E8-A568-53234A65B6B3}"/>
              </a:ext>
            </a:extLst>
          </p:cNvPr>
          <p:cNvSpPr txBox="1"/>
          <p:nvPr/>
        </p:nvSpPr>
        <p:spPr>
          <a:xfrm>
            <a:off x="5578051" y="5421754"/>
            <a:ext cx="2087447" cy="215444"/>
          </a:xfrm>
          <a:prstGeom prst="rect">
            <a:avLst/>
          </a:prstGeom>
          <a:noFill/>
        </p:spPr>
        <p:txBody>
          <a:bodyPr wrap="square" rtlCol="0">
            <a:spAutoFit/>
          </a:bodyPr>
          <a:lstStyle/>
          <a:p>
            <a:r>
              <a:rPr lang="de-CH" sz="800" dirty="0"/>
              <a:t>Quelle: M. Plath</a:t>
            </a:r>
          </a:p>
        </p:txBody>
      </p:sp>
    </p:spTree>
    <p:extLst>
      <p:ext uri="{BB962C8B-B14F-4D97-AF65-F5344CB8AC3E}">
        <p14:creationId xmlns:p14="http://schemas.microsoft.com/office/powerpoint/2010/main" val="1754867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1.2.3 Platz für das Befüllen und die Reinigung (auf dem Hof) der Spritz- und Sprühgeräte</a:t>
            </a:r>
          </a:p>
        </p:txBody>
      </p:sp>
      <p:sp>
        <p:nvSpPr>
          <p:cNvPr id="13" name="Textfeld 12">
            <a:extLst>
              <a:ext uri="{FF2B5EF4-FFF2-40B4-BE49-F238E27FC236}">
                <a16:creationId xmlns:a16="http://schemas.microsoft.com/office/drawing/2014/main" id="{41651B04-5FE3-4C78-9180-35F7D5E50DC2}"/>
              </a:ext>
            </a:extLst>
          </p:cNvPr>
          <p:cNvSpPr txBox="1"/>
          <p:nvPr/>
        </p:nvSpPr>
        <p:spPr>
          <a:xfrm>
            <a:off x="838199" y="1018546"/>
            <a:ext cx="9569521" cy="3239669"/>
          </a:xfrm>
          <a:prstGeom prst="rect">
            <a:avLst/>
          </a:prstGeom>
          <a:noFill/>
        </p:spPr>
        <p:txBody>
          <a:bodyPr wrap="square">
            <a:spAutoFit/>
          </a:bodyPr>
          <a:lstStyle/>
          <a:p>
            <a:pPr>
              <a:lnSpc>
                <a:spcPct val="107000"/>
              </a:lnSpc>
              <a:spcAft>
                <a:spcPts val="800"/>
              </a:spcAft>
            </a:pPr>
            <a:r>
              <a:rPr lang="de-CH" sz="1800" b="1" dirty="0">
                <a:effectLst/>
                <a:latin typeface="+mj-lt"/>
                <a:ea typeface="Calibri" panose="020F0502020204030204" pitchFamily="34" charset="0"/>
                <a:cs typeface="Times New Roman" panose="02020603050405020304" pitchFamily="18" charset="0"/>
              </a:rPr>
              <a:t>Empfehlung</a:t>
            </a:r>
            <a:r>
              <a:rPr lang="de-CH" sz="1800" dirty="0">
                <a:effectLst/>
                <a:latin typeface="+mj-lt"/>
                <a:ea typeface="Calibri" panose="020F0502020204030204" pitchFamily="34" charset="0"/>
                <a:cs typeface="Times New Roman" panose="02020603050405020304" pitchFamily="18" charset="0"/>
              </a:rPr>
              <a:t>: </a:t>
            </a:r>
          </a:p>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Der Platz für das Befüllen und Reinigen der Spritz- und Sprühgeräte kann ein bedeutender Eintrittspfad von PSM in die Gewässer sein (Direkteintrag). Es wird </a:t>
            </a:r>
            <a:r>
              <a:rPr lang="de-CH" dirty="0">
                <a:latin typeface="+mj-lt"/>
                <a:ea typeface="Calibri" panose="020F0502020204030204" pitchFamily="34" charset="0"/>
                <a:cs typeface="Times New Roman" panose="02020603050405020304" pitchFamily="18" charset="0"/>
              </a:rPr>
              <a:t>empfohlen, zusätzlich zu den Kontrollpunkten die Einleitung </a:t>
            </a:r>
            <a:r>
              <a:rPr lang="de-CH" sz="1800" dirty="0">
                <a:effectLst/>
                <a:latin typeface="+mj-lt"/>
                <a:ea typeface="Calibri" panose="020F0502020204030204" pitchFamily="34" charset="0"/>
                <a:cs typeface="Times New Roman" panose="02020603050405020304" pitchFamily="18" charset="0"/>
              </a:rPr>
              <a:t>in die Hofdüngeranlage, in den Sammelbehälter oder in das Spezialsystem zu prüfen:  </a:t>
            </a:r>
          </a:p>
          <a:p>
            <a:pPr marL="342900" lvl="0" indent="-342900">
              <a:lnSpc>
                <a:spcPct val="107000"/>
              </a:lnSpc>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Konsultation der aktuellen Entwässerungspläne oder </a:t>
            </a:r>
          </a:p>
          <a:p>
            <a:pPr marL="342900" lvl="0" indent="-342900">
              <a:lnSpc>
                <a:spcPct val="107000"/>
              </a:lnSpc>
              <a:buFont typeface="Arial" panose="020B0604020202020204" pitchFamily="34" charset="0"/>
              <a:buChar char="-"/>
            </a:pPr>
            <a:r>
              <a:rPr lang="de-CH" sz="1800" dirty="0">
                <a:effectLst/>
                <a:latin typeface="+mj-lt"/>
                <a:ea typeface="Calibri" panose="020F0502020204030204" pitchFamily="34" charset="0"/>
                <a:cs typeface="Times New Roman" panose="02020603050405020304" pitchFamily="18" charset="0"/>
              </a:rPr>
              <a:t>wenn kein aktueller Entwässerungsplan vorhanden ist: Wasser </a:t>
            </a:r>
            <a:r>
              <a:rPr lang="de-CH" sz="1100" dirty="0">
                <a:effectLst/>
                <a:latin typeface="+mj-lt"/>
                <a:ea typeface="Calibri" panose="020F0502020204030204" pitchFamily="34" charset="0"/>
                <a:cs typeface="Times New Roman" panose="02020603050405020304" pitchFamily="18" charset="0"/>
              </a:rPr>
              <a:t> </a:t>
            </a:r>
            <a:r>
              <a:rPr lang="de-CH" sz="1800" dirty="0">
                <a:effectLst/>
                <a:latin typeface="+mj-lt"/>
                <a:ea typeface="Calibri" panose="020F0502020204030204" pitchFamily="34" charset="0"/>
                <a:cs typeface="Times New Roman" panose="02020603050405020304" pitchFamily="18" charset="0"/>
              </a:rPr>
              <a:t>wird auf den Platz gegossen und nachgeschaut, ob dieses tatsächlich in die Hofdüngeranlage, Sammelbehälter oder in das Spezialsystem gelangt. Sollte dies nicht der Fall sein, sind weitere Abklärungen notwendig. </a:t>
            </a:r>
          </a:p>
        </p:txBody>
      </p:sp>
    </p:spTree>
    <p:extLst>
      <p:ext uri="{BB962C8B-B14F-4D97-AF65-F5344CB8AC3E}">
        <p14:creationId xmlns:p14="http://schemas.microsoft.com/office/powerpoint/2010/main" val="2289042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7758" y="1017026"/>
            <a:ext cx="3156513" cy="4294636"/>
          </a:xfr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2182" y="1028570"/>
            <a:ext cx="5732060" cy="3821373"/>
          </a:xfrm>
          <a:prstGeom prst="rect">
            <a:avLst/>
          </a:prstGeom>
        </p:spPr>
      </p:pic>
      <p:sp>
        <p:nvSpPr>
          <p:cNvPr id="7" name="Textfeld 6"/>
          <p:cNvSpPr txBox="1"/>
          <p:nvPr/>
        </p:nvSpPr>
        <p:spPr>
          <a:xfrm>
            <a:off x="838200" y="5337462"/>
            <a:ext cx="2251509" cy="215444"/>
          </a:xfrm>
          <a:prstGeom prst="rect">
            <a:avLst/>
          </a:prstGeom>
          <a:noFill/>
        </p:spPr>
        <p:txBody>
          <a:bodyPr wrap="square" rtlCol="0">
            <a:spAutoFit/>
          </a:bodyPr>
          <a:lstStyle/>
          <a:p>
            <a:r>
              <a:rPr lang="de-CH" sz="800" dirty="0"/>
              <a:t>Quelle: AGRIDEA</a:t>
            </a:r>
          </a:p>
        </p:txBody>
      </p:sp>
      <p:sp>
        <p:nvSpPr>
          <p:cNvPr id="8" name="Textfeld 7"/>
          <p:cNvSpPr txBox="1"/>
          <p:nvPr/>
        </p:nvSpPr>
        <p:spPr>
          <a:xfrm>
            <a:off x="5501199" y="4897391"/>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764902" y="5634826"/>
            <a:ext cx="5513614" cy="923330"/>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Es ist in diesem Fall zu prüfen, ob </a:t>
            </a:r>
            <a:br>
              <a:rPr lang="de-CH" dirty="0">
                <a:latin typeface="Arial" panose="020B0604020202020204" pitchFamily="34" charset="0"/>
                <a:ea typeface="Times New Roman" panose="02020603050405020304" pitchFamily="18" charset="0"/>
              </a:rPr>
            </a:br>
            <a:r>
              <a:rPr lang="de-CH" dirty="0">
                <a:latin typeface="Arial" panose="020B0604020202020204" pitchFamily="34" charset="0"/>
                <a:ea typeface="Times New Roman" panose="02020603050405020304" pitchFamily="18" charset="0"/>
              </a:rPr>
              <a:t>die Auffangwanne gross genug ist, um </a:t>
            </a:r>
            <a:br>
              <a:rPr lang="de-CH" dirty="0">
                <a:latin typeface="Arial" panose="020B0604020202020204" pitchFamily="34" charset="0"/>
                <a:ea typeface="Times New Roman" panose="02020603050405020304" pitchFamily="18" charset="0"/>
              </a:rPr>
            </a:br>
            <a:r>
              <a:rPr lang="de-CH" dirty="0">
                <a:latin typeface="Arial" panose="020B0604020202020204" pitchFamily="34" charset="0"/>
                <a:ea typeface="Times New Roman" panose="02020603050405020304" pitchFamily="18" charset="0"/>
              </a:rPr>
              <a:t>den Inhalt des grössten Gebindes aufzunehmen.</a:t>
            </a:r>
            <a:endParaRPr lang="de-CH" dirty="0"/>
          </a:p>
        </p:txBody>
      </p:sp>
      <p:sp>
        <p:nvSpPr>
          <p:cNvPr id="10" name="Smiley 9"/>
          <p:cNvSpPr/>
          <p:nvPr/>
        </p:nvSpPr>
        <p:spPr>
          <a:xfrm>
            <a:off x="10292759" y="378480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5501199" y="5112835"/>
            <a:ext cx="5513614" cy="646331"/>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Mangel: Keine Auffangwanne vorhanden und keine bauliche Massnahme verhindert Abfluss.</a:t>
            </a:r>
            <a:endParaRPr lang="de-CH" dirty="0"/>
          </a:p>
        </p:txBody>
      </p:sp>
      <p:sp>
        <p:nvSpPr>
          <p:cNvPr id="12" name="Smiley 11">
            <a:extLst>
              <a:ext uri="{FF2B5EF4-FFF2-40B4-BE49-F238E27FC236}">
                <a16:creationId xmlns:a16="http://schemas.microsoft.com/office/drawing/2014/main" id="{5B9FB92B-233D-40B6-B89A-F0FD01220B49}"/>
              </a:ext>
            </a:extLst>
          </p:cNvPr>
          <p:cNvSpPr/>
          <p:nvPr/>
        </p:nvSpPr>
        <p:spPr>
          <a:xfrm>
            <a:off x="3089709" y="4294528"/>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2493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sp>
        <p:nvSpPr>
          <p:cNvPr id="7" name="Textfeld 6"/>
          <p:cNvSpPr txBox="1"/>
          <p:nvPr/>
        </p:nvSpPr>
        <p:spPr>
          <a:xfrm>
            <a:off x="885711" y="5817020"/>
            <a:ext cx="2251509" cy="215444"/>
          </a:xfrm>
          <a:prstGeom prst="rect">
            <a:avLst/>
          </a:prstGeom>
          <a:noFill/>
        </p:spPr>
        <p:txBody>
          <a:bodyPr wrap="square" rtlCol="0">
            <a:spAutoFit/>
          </a:bodyPr>
          <a:lstStyle/>
          <a:p>
            <a:r>
              <a:rPr lang="de-CH" sz="800" dirty="0"/>
              <a:t>Quelle: AGRIDEA</a:t>
            </a:r>
          </a:p>
        </p:txBody>
      </p:sp>
      <p:sp>
        <p:nvSpPr>
          <p:cNvPr id="8" name="Textfeld 7"/>
          <p:cNvSpPr txBox="1"/>
          <p:nvPr/>
        </p:nvSpPr>
        <p:spPr>
          <a:xfrm>
            <a:off x="5621740" y="5256933"/>
            <a:ext cx="2251509" cy="215444"/>
          </a:xfrm>
          <a:prstGeom prst="rect">
            <a:avLst/>
          </a:prstGeom>
          <a:noFill/>
        </p:spPr>
        <p:txBody>
          <a:bodyPr wrap="square" rtlCol="0">
            <a:spAutoFit/>
          </a:bodyPr>
          <a:lstStyle/>
          <a:p>
            <a:r>
              <a:rPr lang="de-CH" sz="800" dirty="0"/>
              <a:t>Quelle: AGRIDEA</a:t>
            </a:r>
          </a:p>
        </p:txBody>
      </p:sp>
      <p:sp>
        <p:nvSpPr>
          <p:cNvPr id="9" name="Textfeld 8"/>
          <p:cNvSpPr txBox="1"/>
          <p:nvPr/>
        </p:nvSpPr>
        <p:spPr>
          <a:xfrm>
            <a:off x="5621740" y="5555410"/>
            <a:ext cx="5513614" cy="369332"/>
          </a:xfrm>
          <a:prstGeom prst="rect">
            <a:avLst/>
          </a:prstGeom>
          <a:noFill/>
        </p:spPr>
        <p:txBody>
          <a:bodyPr wrap="square" rtlCol="0">
            <a:spAutoFit/>
          </a:bodyPr>
          <a:lstStyle/>
          <a:p>
            <a:r>
              <a:rPr lang="de-CH" dirty="0">
                <a:latin typeface="Arial" panose="020B0604020202020204" pitchFamily="34" charset="0"/>
                <a:ea typeface="Times New Roman" panose="02020603050405020304" pitchFamily="18" charset="0"/>
              </a:rPr>
              <a:t>Absorbierendes Material vorhanden.</a:t>
            </a:r>
            <a:endParaRPr lang="de-CH" dirty="0"/>
          </a:p>
        </p:txBody>
      </p:sp>
      <p:pic>
        <p:nvPicPr>
          <p:cNvPr id="12" name="Grafik 11"/>
          <p:cNvPicPr>
            <a:picLocks noChangeAspect="1"/>
          </p:cNvPicPr>
          <p:nvPr/>
        </p:nvPicPr>
        <p:blipFill rotWithShape="1">
          <a:blip r:embed="rId2" cstate="print">
            <a:extLst>
              <a:ext uri="{28A0092B-C50C-407E-A947-70E740481C1C}">
                <a14:useLocalDpi xmlns:a14="http://schemas.microsoft.com/office/drawing/2010/main" val="0"/>
              </a:ext>
            </a:extLst>
          </a:blip>
          <a:srcRect t="3148"/>
          <a:stretch/>
        </p:blipFill>
        <p:spPr>
          <a:xfrm>
            <a:off x="885711" y="913920"/>
            <a:ext cx="3374956" cy="4903100"/>
          </a:xfrm>
          <a:prstGeom prst="rect">
            <a:avLst/>
          </a:prstGeom>
        </p:spPr>
      </p:pic>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4634" t="17587" r="34024"/>
          <a:stretch/>
        </p:blipFill>
        <p:spPr>
          <a:xfrm>
            <a:off x="5693659" y="913920"/>
            <a:ext cx="4708684" cy="4217381"/>
          </a:xfrm>
          <a:prstGeom prst="rect">
            <a:avLst/>
          </a:prstGeom>
        </p:spPr>
      </p:pic>
      <p:sp>
        <p:nvSpPr>
          <p:cNvPr id="6" name="Smiley 5"/>
          <p:cNvSpPr/>
          <p:nvPr/>
        </p:nvSpPr>
        <p:spPr>
          <a:xfrm>
            <a:off x="3267398" y="482493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Smiley 13"/>
          <p:cNvSpPr/>
          <p:nvPr/>
        </p:nvSpPr>
        <p:spPr>
          <a:xfrm>
            <a:off x="9538343" y="421789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263879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CH" sz="1800" dirty="0"/>
              <a:t>1.2.4 Lagerung von Treibstoffen und Fetten, Motorenöl, Hydrauliköl, Diesel, Heizöl </a:t>
            </a:r>
            <a:br>
              <a:rPr lang="de-CH" sz="1800" dirty="0"/>
            </a:br>
            <a:r>
              <a:rPr lang="de-CH" sz="1800" dirty="0"/>
              <a:t>         (bei Mengen des Einzelgebindes &gt; 20 l)</a:t>
            </a:r>
          </a:p>
        </p:txBody>
      </p:sp>
      <p:sp>
        <p:nvSpPr>
          <p:cNvPr id="8" name="Textfeld 7"/>
          <p:cNvSpPr txBox="1"/>
          <p:nvPr/>
        </p:nvSpPr>
        <p:spPr>
          <a:xfrm>
            <a:off x="838200" y="5100728"/>
            <a:ext cx="2251509" cy="215444"/>
          </a:xfrm>
          <a:prstGeom prst="rect">
            <a:avLst/>
          </a:prstGeom>
          <a:noFill/>
        </p:spPr>
        <p:txBody>
          <a:bodyPr wrap="square" rtlCol="0">
            <a:spAutoFit/>
          </a:bodyPr>
          <a:lstStyle/>
          <a:p>
            <a:r>
              <a:rPr lang="de-CH" sz="800" dirty="0"/>
              <a:t>Quelle: E. Müller</a:t>
            </a:r>
          </a:p>
        </p:txBody>
      </p:sp>
      <p:pic>
        <p:nvPicPr>
          <p:cNvPr id="10" name="Grafik 9" descr="Ein Bild, das drinnen, Boden, Gebäude, Möbel enthält.&#10;&#10;Automatisch generierte Beschreibung">
            <a:extLst>
              <a:ext uri="{FF2B5EF4-FFF2-40B4-BE49-F238E27FC236}">
                <a16:creationId xmlns:a16="http://schemas.microsoft.com/office/drawing/2014/main" id="{7406EDC6-A220-406C-8721-ED3D11C9FCE6}"/>
              </a:ext>
            </a:extLst>
          </p:cNvPr>
          <p:cNvPicPr>
            <a:picLocks noChangeAspect="1"/>
          </p:cNvPicPr>
          <p:nvPr/>
        </p:nvPicPr>
        <p:blipFill rotWithShape="1">
          <a:blip r:embed="rId2">
            <a:extLst>
              <a:ext uri="{28A0092B-C50C-407E-A947-70E740481C1C}">
                <a14:useLocalDpi xmlns:a14="http://schemas.microsoft.com/office/drawing/2010/main" val="0"/>
              </a:ext>
            </a:extLst>
          </a:blip>
          <a:srcRect l="11376" t="16523" r="53145" b="21868"/>
          <a:stretch/>
        </p:blipFill>
        <p:spPr bwMode="auto">
          <a:xfrm>
            <a:off x="885711" y="1010856"/>
            <a:ext cx="3128505" cy="4073767"/>
          </a:xfrm>
          <a:prstGeom prst="rect">
            <a:avLst/>
          </a:prstGeom>
          <a:noFill/>
          <a:ln>
            <a:noFill/>
          </a:ln>
          <a:extLst>
            <a:ext uri="{53640926-AAD7-44D8-BBD7-CCE9431645EC}">
              <a14:shadowObscured xmlns:a14="http://schemas.microsoft.com/office/drawing/2010/main"/>
            </a:ext>
          </a:extLst>
        </p:spPr>
      </p:pic>
      <p:sp>
        <p:nvSpPr>
          <p:cNvPr id="6" name="Smiley 5"/>
          <p:cNvSpPr/>
          <p:nvPr/>
        </p:nvSpPr>
        <p:spPr>
          <a:xfrm>
            <a:off x="3030844" y="4008146"/>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Textfeld 14">
            <a:extLst>
              <a:ext uri="{FF2B5EF4-FFF2-40B4-BE49-F238E27FC236}">
                <a16:creationId xmlns:a16="http://schemas.microsoft.com/office/drawing/2014/main" id="{BFA7EB81-7F34-4080-AB12-4EBC7EE3F104}"/>
              </a:ext>
            </a:extLst>
          </p:cNvPr>
          <p:cNvSpPr txBox="1"/>
          <p:nvPr/>
        </p:nvSpPr>
        <p:spPr>
          <a:xfrm>
            <a:off x="4217670" y="1143493"/>
            <a:ext cx="6094476" cy="968278"/>
          </a:xfrm>
          <a:prstGeom prst="rect">
            <a:avLst/>
          </a:prstGeom>
          <a:noFill/>
        </p:spPr>
        <p:txBody>
          <a:bodyPr wrap="square">
            <a:spAutoFit/>
          </a:bodyPr>
          <a:lstStyle/>
          <a:p>
            <a:pPr>
              <a:lnSpc>
                <a:spcPct val="107000"/>
              </a:lnSpc>
              <a:spcAft>
                <a:spcPts val="800"/>
              </a:spcAft>
            </a:pPr>
            <a:r>
              <a:rPr lang="de-CH" sz="1800" dirty="0">
                <a:effectLst/>
                <a:latin typeface="+mj-lt"/>
                <a:ea typeface="Calibri" panose="020F0502020204030204" pitchFamily="34" charset="0"/>
                <a:cs typeface="Times New Roman" panose="02020603050405020304" pitchFamily="18" charset="0"/>
              </a:rPr>
              <a:t>Der Abfluss von Treibstoffen wird verhindert. Die Auffangwanne kann bei einem Leck 100 % des Gebindeinhaltes zurückhalten.  </a:t>
            </a:r>
          </a:p>
        </p:txBody>
      </p:sp>
    </p:spTree>
    <p:extLst>
      <p:ext uri="{BB962C8B-B14F-4D97-AF65-F5344CB8AC3E}">
        <p14:creationId xmlns:p14="http://schemas.microsoft.com/office/powerpoint/2010/main" val="2977295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r>
              <a:rPr lang="de-CH" sz="1800" baseline="30000" dirty="0"/>
              <a:t>1</a:t>
            </a:r>
            <a:r>
              <a:rPr lang="de-CH" sz="1800" dirty="0"/>
              <a:t>)</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984656"/>
            <a:ext cx="7090487" cy="3988399"/>
          </a:xfrm>
        </p:spPr>
      </p:pic>
      <p:sp>
        <p:nvSpPr>
          <p:cNvPr id="5" name="Textfeld 4"/>
          <p:cNvSpPr txBox="1"/>
          <p:nvPr/>
        </p:nvSpPr>
        <p:spPr>
          <a:xfrm>
            <a:off x="746760" y="5216566"/>
            <a:ext cx="10427208" cy="1200329"/>
          </a:xfrm>
          <a:prstGeom prst="rect">
            <a:avLst/>
          </a:prstGeom>
          <a:noFill/>
        </p:spPr>
        <p:txBody>
          <a:bodyPr wrap="square" rtlCol="0">
            <a:spAutoFit/>
          </a:bodyPr>
          <a:lstStyle/>
          <a:p>
            <a:r>
              <a:rPr lang="de-CH" dirty="0"/>
              <a:t>Mangel: Platz hat Löcher und Risse.</a:t>
            </a:r>
          </a:p>
          <a:p>
            <a:endParaRPr lang="de-CH" dirty="0"/>
          </a:p>
          <a:p>
            <a:r>
              <a:rPr lang="de-DE" baseline="30000" dirty="0"/>
              <a:t>1</a:t>
            </a:r>
            <a:r>
              <a:rPr lang="de-DE" dirty="0"/>
              <a:t>Bemerkung: Nicht stationäre Anlagen werden im Rahmen der Kontrollen nach VKKL nicht kontrolliert. Der Kanton entscheidet, ob eine Kontrolle angebracht ist. </a:t>
            </a:r>
            <a:endParaRPr lang="de-CH" dirty="0"/>
          </a:p>
        </p:txBody>
      </p:sp>
      <p:sp>
        <p:nvSpPr>
          <p:cNvPr id="6" name="Textfeld 5"/>
          <p:cNvSpPr txBox="1"/>
          <p:nvPr/>
        </p:nvSpPr>
        <p:spPr>
          <a:xfrm>
            <a:off x="746760" y="4987088"/>
            <a:ext cx="2251509" cy="215444"/>
          </a:xfrm>
          <a:prstGeom prst="rect">
            <a:avLst/>
          </a:prstGeom>
          <a:noFill/>
        </p:spPr>
        <p:txBody>
          <a:bodyPr wrap="square" rtlCol="0">
            <a:spAutoFit/>
          </a:bodyPr>
          <a:lstStyle/>
          <a:p>
            <a:r>
              <a:rPr lang="de-CH" sz="800" dirty="0"/>
              <a:t>Quelle: AfU, SG</a:t>
            </a:r>
          </a:p>
        </p:txBody>
      </p:sp>
      <p:sp>
        <p:nvSpPr>
          <p:cNvPr id="7" name="Smiley 6"/>
          <p:cNvSpPr/>
          <p:nvPr/>
        </p:nvSpPr>
        <p:spPr>
          <a:xfrm>
            <a:off x="6663048" y="377966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 name="Textfeld 2">
            <a:extLst>
              <a:ext uri="{FF2B5EF4-FFF2-40B4-BE49-F238E27FC236}">
                <a16:creationId xmlns:a16="http://schemas.microsoft.com/office/drawing/2014/main" id="{ABEFBDDF-58C2-4E01-53DC-EDE1A1D4C9D2}"/>
              </a:ext>
            </a:extLst>
          </p:cNvPr>
          <p:cNvSpPr txBox="1"/>
          <p:nvPr/>
        </p:nvSpPr>
        <p:spPr>
          <a:xfrm>
            <a:off x="8403077" y="984656"/>
            <a:ext cx="3432242" cy="2308324"/>
          </a:xfrm>
          <a:prstGeom prst="rect">
            <a:avLst/>
          </a:prstGeom>
          <a:noFill/>
        </p:spPr>
        <p:txBody>
          <a:bodyPr wrap="square" rtlCol="0">
            <a:spAutoFit/>
          </a:bodyPr>
          <a:lstStyle/>
          <a:p>
            <a:r>
              <a:rPr lang="de-CH" dirty="0">
                <a:highlight>
                  <a:srgbClr val="FFFF00"/>
                </a:highlight>
              </a:rPr>
              <a:t>Hinweis: </a:t>
            </a:r>
          </a:p>
          <a:p>
            <a:r>
              <a:rPr lang="de-CH" dirty="0">
                <a:highlight>
                  <a:srgbClr val="FFFF00"/>
                </a:highlight>
              </a:rPr>
              <a:t>Gemäss </a:t>
            </a:r>
            <a:r>
              <a:rPr lang="de-CH" u="sng" dirty="0">
                <a:highlight>
                  <a:srgbClr val="FFFF00"/>
                </a:highlight>
                <a:hlinkClick r:id="rId3"/>
              </a:rPr>
              <a:t>Richtlinie der KVU</a:t>
            </a:r>
            <a:r>
              <a:rPr lang="de-CH" dirty="0">
                <a:highlight>
                  <a:srgbClr val="FFFF00"/>
                </a:highlight>
              </a:rPr>
              <a:t> (Ziffer 2.1.2 c) wird die Grösse der flüssigkeitsabweisenden Fläche von stationären </a:t>
            </a:r>
            <a:r>
              <a:rPr lang="de-CH" dirty="0" err="1">
                <a:highlight>
                  <a:srgbClr val="FFFF00"/>
                </a:highlight>
              </a:rPr>
              <a:t>Betankplätzen</a:t>
            </a:r>
            <a:r>
              <a:rPr lang="de-CH" dirty="0">
                <a:highlight>
                  <a:srgbClr val="FFFF00"/>
                </a:highlight>
              </a:rPr>
              <a:t> so dimensioniert: Schlauchlänge im Radius plus mindestens 1 m.</a:t>
            </a:r>
            <a:r>
              <a:rPr lang="de-CH" dirty="0"/>
              <a:t> </a:t>
            </a:r>
          </a:p>
        </p:txBody>
      </p:sp>
    </p:spTree>
    <p:extLst>
      <p:ext uri="{BB962C8B-B14F-4D97-AF65-F5344CB8AC3E}">
        <p14:creationId xmlns:p14="http://schemas.microsoft.com/office/powerpoint/2010/main" val="417598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p>
        </p:txBody>
      </p:sp>
      <p:sp>
        <p:nvSpPr>
          <p:cNvPr id="5" name="Textfeld 4"/>
          <p:cNvSpPr txBox="1"/>
          <p:nvPr/>
        </p:nvSpPr>
        <p:spPr>
          <a:xfrm>
            <a:off x="838200" y="4186092"/>
            <a:ext cx="10246112" cy="2031325"/>
          </a:xfrm>
          <a:prstGeom prst="rect">
            <a:avLst/>
          </a:prstGeom>
          <a:noFill/>
        </p:spPr>
        <p:txBody>
          <a:bodyPr wrap="square" rtlCol="0">
            <a:spAutoFit/>
          </a:bodyPr>
          <a:lstStyle/>
          <a:p>
            <a:r>
              <a:rPr lang="de-DE" dirty="0"/>
              <a:t>Dieser Betankungsplatz mit stationärer Pumpe hat keine Löcher und Risse. </a:t>
            </a:r>
          </a:p>
          <a:p>
            <a:endParaRPr lang="de-DE" dirty="0"/>
          </a:p>
          <a:p>
            <a:r>
              <a:rPr lang="de-DE" dirty="0"/>
              <a:t>Der Platz ist nicht überdacht. Die Entwässerung erfolgt deshalb über einen Ölabscheider in die Schmutzwasserkanalisation. </a:t>
            </a:r>
          </a:p>
          <a:p>
            <a:endParaRPr lang="de-DE" dirty="0"/>
          </a:p>
          <a:p>
            <a:r>
              <a:rPr lang="de-DE" dirty="0"/>
              <a:t>Weitere Möglichkeiten bei nicht überdachten Plätzen: Entwässerung in ein Hofdüngerlager oder einen Sammelschacht. </a:t>
            </a:r>
            <a:endParaRPr lang="de-CH" dirty="0"/>
          </a:p>
        </p:txBody>
      </p:sp>
      <p:sp>
        <p:nvSpPr>
          <p:cNvPr id="6" name="Textfeld 5"/>
          <p:cNvSpPr txBox="1"/>
          <p:nvPr/>
        </p:nvSpPr>
        <p:spPr>
          <a:xfrm>
            <a:off x="838200" y="3788495"/>
            <a:ext cx="2251509" cy="215444"/>
          </a:xfrm>
          <a:prstGeom prst="rect">
            <a:avLst/>
          </a:prstGeom>
          <a:noFill/>
        </p:spPr>
        <p:txBody>
          <a:bodyPr wrap="square" rtlCol="0">
            <a:spAutoFit/>
          </a:bodyPr>
          <a:lstStyle/>
          <a:p>
            <a:r>
              <a:rPr lang="de-CH" sz="800" dirty="0"/>
              <a:t>Quelle: AGRIDEA</a:t>
            </a:r>
          </a:p>
        </p:txBody>
      </p:sp>
      <p:pic>
        <p:nvPicPr>
          <p:cNvPr id="9" name="Grafik 8" descr="Ein Bild, das draußen, Baum, Straße, leer enthält.&#10;&#10;Automatisch generierte Beschreibung">
            <a:extLst>
              <a:ext uri="{FF2B5EF4-FFF2-40B4-BE49-F238E27FC236}">
                <a16:creationId xmlns:a16="http://schemas.microsoft.com/office/drawing/2014/main" id="{F8246DE7-2A7C-4968-830E-F2518711A7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92" t="16601" r="10359" b="11236"/>
          <a:stretch/>
        </p:blipFill>
        <p:spPr bwMode="auto">
          <a:xfrm>
            <a:off x="923543" y="848867"/>
            <a:ext cx="6623643" cy="2906337"/>
          </a:xfrm>
          <a:prstGeom prst="rect">
            <a:avLst/>
          </a:prstGeom>
          <a:noFill/>
          <a:ln>
            <a:noFill/>
          </a:ln>
          <a:extLst>
            <a:ext uri="{53640926-AAD7-44D8-BBD7-CCE9431645EC}">
              <a14:shadowObscured xmlns:a14="http://schemas.microsoft.com/office/drawing/2010/main"/>
            </a:ext>
          </a:extLst>
        </p:spPr>
      </p:pic>
      <p:sp>
        <p:nvSpPr>
          <p:cNvPr id="10" name="Smiley 9">
            <a:extLst>
              <a:ext uri="{FF2B5EF4-FFF2-40B4-BE49-F238E27FC236}">
                <a16:creationId xmlns:a16="http://schemas.microsoft.com/office/drawing/2014/main" id="{A46DDBD9-AFDE-4EBF-A82B-6791D09A940A}"/>
              </a:ext>
            </a:extLst>
          </p:cNvPr>
          <p:cNvSpPr/>
          <p:nvPr/>
        </p:nvSpPr>
        <p:spPr>
          <a:xfrm>
            <a:off x="6500118" y="267464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84970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sz="1800" dirty="0"/>
              <a:t>1.2.5 Betankungsplatz (stationäre Pumpen)</a:t>
            </a:r>
          </a:p>
        </p:txBody>
      </p:sp>
      <p:sp>
        <p:nvSpPr>
          <p:cNvPr id="5" name="Textfeld 4"/>
          <p:cNvSpPr txBox="1"/>
          <p:nvPr/>
        </p:nvSpPr>
        <p:spPr>
          <a:xfrm>
            <a:off x="838199" y="5602856"/>
            <a:ext cx="4575561" cy="646331"/>
          </a:xfrm>
          <a:prstGeom prst="rect">
            <a:avLst/>
          </a:prstGeom>
          <a:noFill/>
        </p:spPr>
        <p:txBody>
          <a:bodyPr wrap="square" rtlCol="0">
            <a:spAutoFit/>
          </a:bodyPr>
          <a:lstStyle/>
          <a:p>
            <a:r>
              <a:rPr lang="de-DE" dirty="0"/>
              <a:t>Mangel: Öl usw. gelangt auf den Boden und versickert. </a:t>
            </a:r>
            <a:endParaRPr lang="de-CH" dirty="0"/>
          </a:p>
        </p:txBody>
      </p:sp>
      <p:sp>
        <p:nvSpPr>
          <p:cNvPr id="6" name="Textfeld 5"/>
          <p:cNvSpPr txBox="1"/>
          <p:nvPr/>
        </p:nvSpPr>
        <p:spPr>
          <a:xfrm>
            <a:off x="864432" y="5249186"/>
            <a:ext cx="2251509" cy="215444"/>
          </a:xfrm>
          <a:prstGeom prst="rect">
            <a:avLst/>
          </a:prstGeom>
          <a:noFill/>
        </p:spPr>
        <p:txBody>
          <a:bodyPr wrap="square" rtlCol="0">
            <a:spAutoFit/>
          </a:bodyPr>
          <a:lstStyle/>
          <a:p>
            <a:r>
              <a:rPr lang="de-CH" sz="800" dirty="0"/>
              <a:t>Quelle: E. Müller</a:t>
            </a:r>
          </a:p>
        </p:txBody>
      </p:sp>
      <p:pic>
        <p:nvPicPr>
          <p:cNvPr id="7" name="Grafik 6" descr="Ein Bild, das Gras, draußen, Himmel, Gebäude enthält.&#10;&#10;Automatisch generierte Beschreibung">
            <a:extLst>
              <a:ext uri="{FF2B5EF4-FFF2-40B4-BE49-F238E27FC236}">
                <a16:creationId xmlns:a16="http://schemas.microsoft.com/office/drawing/2014/main" id="{1BA13D08-53BF-411A-BED9-A3F2470B1758}"/>
              </a:ext>
            </a:extLst>
          </p:cNvPr>
          <p:cNvPicPr>
            <a:picLocks noChangeAspect="1"/>
          </p:cNvPicPr>
          <p:nvPr/>
        </p:nvPicPr>
        <p:blipFill rotWithShape="1">
          <a:blip r:embed="rId2">
            <a:extLst>
              <a:ext uri="{28A0092B-C50C-407E-A947-70E740481C1C}">
                <a14:useLocalDpi xmlns:a14="http://schemas.microsoft.com/office/drawing/2010/main" val="0"/>
              </a:ext>
            </a:extLst>
          </a:blip>
          <a:srcRect l="23940" t="30788" r="22664"/>
          <a:stretch/>
        </p:blipFill>
        <p:spPr bwMode="auto">
          <a:xfrm>
            <a:off x="917597" y="848867"/>
            <a:ext cx="4496164" cy="4369904"/>
          </a:xfrm>
          <a:prstGeom prst="rect">
            <a:avLst/>
          </a:prstGeom>
          <a:noFill/>
          <a:ln>
            <a:noFill/>
          </a:ln>
          <a:extLst>
            <a:ext uri="{53640926-AAD7-44D8-BBD7-CCE9431645EC}">
              <a14:shadowObscured xmlns:a14="http://schemas.microsoft.com/office/drawing/2010/main"/>
            </a:ext>
          </a:extLst>
        </p:spPr>
      </p:pic>
      <p:sp>
        <p:nvSpPr>
          <p:cNvPr id="8" name="Smiley 7">
            <a:extLst>
              <a:ext uri="{FF2B5EF4-FFF2-40B4-BE49-F238E27FC236}">
                <a16:creationId xmlns:a16="http://schemas.microsoft.com/office/drawing/2014/main" id="{F5EED6B6-4490-440C-BFB4-104F5106BC43}"/>
              </a:ext>
            </a:extLst>
          </p:cNvPr>
          <p:cNvSpPr/>
          <p:nvPr/>
        </p:nvSpPr>
        <p:spPr>
          <a:xfrm>
            <a:off x="4387817" y="411481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962709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9B852FE-90F0-4833-8E0A-42E2B65DA8E6}"/>
              </a:ext>
            </a:extLst>
          </p:cNvPr>
          <p:cNvSpPr/>
          <p:nvPr/>
        </p:nvSpPr>
        <p:spPr>
          <a:xfrm>
            <a:off x="1175366" y="1220409"/>
            <a:ext cx="8977224" cy="2585323"/>
          </a:xfrm>
          <a:prstGeom prst="rect">
            <a:avLst/>
          </a:prstGeom>
        </p:spPr>
        <p:txBody>
          <a:bodyPr wrap="square">
            <a:spAutoFit/>
          </a:bodyPr>
          <a:lstStyle/>
          <a:p>
            <a:r>
              <a:rPr lang="de-CH" b="1" dirty="0"/>
              <a:t>Impressum</a:t>
            </a:r>
          </a:p>
          <a:p>
            <a:endParaRPr lang="de-CH" b="1" dirty="0"/>
          </a:p>
          <a:p>
            <a:pPr marL="1439863" indent="-1439863"/>
            <a:r>
              <a:rPr lang="de-CH" dirty="0"/>
              <a:t>Dieses Handbuch wurde in Zusammenarbeit mit dem BAFU erstellt. </a:t>
            </a:r>
          </a:p>
          <a:p>
            <a:pPr marL="1439863" indent="-1439863"/>
            <a:endParaRPr lang="de-CH" dirty="0"/>
          </a:p>
          <a:p>
            <a:pPr marL="1439863" indent="-1439863"/>
            <a:r>
              <a:rPr lang="de-CH" dirty="0"/>
              <a:t>Das BAFU hat die Erarbeitung des Handbuchs finanziell unterstützt.</a:t>
            </a:r>
          </a:p>
          <a:p>
            <a:endParaRPr lang="de-CH" dirty="0"/>
          </a:p>
          <a:p>
            <a:endParaRPr lang="de-CH" dirty="0"/>
          </a:p>
          <a:p>
            <a:endParaRPr lang="de-CH" dirty="0"/>
          </a:p>
          <a:p>
            <a:r>
              <a:rPr lang="de-CH" dirty="0"/>
              <a:t>© AGRIDEA und KVU, November 2018, ergänzt Dezember 2022 durch KVU</a:t>
            </a:r>
          </a:p>
        </p:txBody>
      </p:sp>
    </p:spTree>
    <p:extLst>
      <p:ext uri="{BB962C8B-B14F-4D97-AF65-F5344CB8AC3E}">
        <p14:creationId xmlns:p14="http://schemas.microsoft.com/office/powerpoint/2010/main" val="2085351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1018</Words>
  <Application>Microsoft Office PowerPoint</Application>
  <PresentationFormat>Breitbild</PresentationFormat>
  <Paragraphs>101</Paragraphs>
  <Slides>20</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Arial</vt:lpstr>
      <vt:lpstr>Calibri</vt:lpstr>
      <vt:lpstr>Tahoma</vt:lpstr>
      <vt:lpstr>Office Theme</vt:lpstr>
      <vt:lpstr>Handbuch der KVU  zu den Kontrollen im Gewässerschutz</vt:lpstr>
      <vt:lpstr>1.2.1 Lagerung Pflanzenschutzmittel</vt:lpstr>
      <vt:lpstr>1.2.1 Lagerung Pflanzenschutzmittel</vt:lpstr>
      <vt:lpstr>1.2.1 Lagerung Pflanzenschutzmittel</vt:lpstr>
      <vt:lpstr>1.2.1 Lagerung Pflanzenschutzmittel</vt:lpstr>
      <vt:lpstr>1.2.1 Lagerung Pflanzenschutzmittel</vt:lpstr>
      <vt:lpstr>1.2.2 Abstellplatz für Spritz- und Sprühgeräte  </vt:lpstr>
      <vt:lpstr>1.2.2 Abstellplatz für Spritz- und Sprühgeräte  </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1.2.3 Platz für das Befüllen und die Reinigung (auf dem Hof) der Spritz- und Sprühgeräte</vt:lpstr>
      <vt:lpstr>1.2.4 Lagerung von Treibstoffen und Fetten, Motorenöl, Hydrauliköl, Diesel, Heizöl           (bei Mengen des Einzelgebindes &gt; 20 l)</vt:lpstr>
      <vt:lpstr>1.2.4 Lagerung von Treibstoffen und Fetten, Motorenöl, Hydrauliköl, Diesel, Heizöl           (bei Mengen des Einzelgebindes &gt; 20 l)</vt:lpstr>
      <vt:lpstr>1.2.4 Lagerung von Treibstoffen und Fetten, Motorenöl, Hydrauliköl, Diesel, Heizöl           (bei Mengen des Einzelgebindes &gt; 20 l)</vt:lpstr>
      <vt:lpstr>1.2.5 Betankungsplatz (stationäre Pumpen1)</vt:lpstr>
      <vt:lpstr>1.2.5 Betankungsplatz (stationäre Pumpen)</vt:lpstr>
      <vt:lpstr>1.2.5 Betankungsplatz (stationäre Pumpen)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lastModifiedBy>Michel Fischler</cp:lastModifiedBy>
  <cp:revision>148</cp:revision>
  <cp:lastPrinted>2018-06-11T09:34:28Z</cp:lastPrinted>
  <dcterms:created xsi:type="dcterms:W3CDTF">2018-06-04T10:39:03Z</dcterms:created>
  <dcterms:modified xsi:type="dcterms:W3CDTF">2026-02-02T15:18:13Z</dcterms:modified>
</cp:coreProperties>
</file>