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20"/>
  </p:notesMasterIdLst>
  <p:handoutMasterIdLst>
    <p:handoutMasterId r:id="rId21"/>
  </p:handoutMasterIdLst>
  <p:sldIdLst>
    <p:sldId id="256" r:id="rId5"/>
    <p:sldId id="325" r:id="rId6"/>
    <p:sldId id="358" r:id="rId7"/>
    <p:sldId id="261" r:id="rId8"/>
    <p:sldId id="301" r:id="rId9"/>
    <p:sldId id="324" r:id="rId10"/>
    <p:sldId id="303" r:id="rId11"/>
    <p:sldId id="304" r:id="rId12"/>
    <p:sldId id="305" r:id="rId13"/>
    <p:sldId id="306" r:id="rId14"/>
    <p:sldId id="326" r:id="rId15"/>
    <p:sldId id="329" r:id="rId16"/>
    <p:sldId id="321" r:id="rId17"/>
    <p:sldId id="330" r:id="rId18"/>
    <p:sldId id="336" r:id="rId19"/>
  </p:sldIdLst>
  <p:sldSz cx="9144000" cy="5143500" type="screen16x9"/>
  <p:notesSz cx="6797675" cy="9928225"/>
  <p:defaultTextStyle>
    <a:defPPr>
      <a:defRPr lang="de-CH"/>
    </a:defPPr>
    <a:lvl1pPr algn="l" rtl="0" eaLnBrk="0" fontAlgn="base" hangingPunct="0">
      <a:spcBef>
        <a:spcPct val="0"/>
      </a:spcBef>
      <a:spcAft>
        <a:spcPct val="0"/>
      </a:spcAft>
      <a:defRPr sz="1800" kern="1200">
        <a:solidFill>
          <a:schemeClr val="tx1"/>
        </a:solidFill>
        <a:latin typeface="Times" pitchFamily="18" charset="0"/>
        <a:ea typeface="+mn-ea"/>
        <a:cs typeface="+mn-cs"/>
      </a:defRPr>
    </a:lvl1pPr>
    <a:lvl2pPr marL="342866" algn="l" rtl="0" eaLnBrk="0" fontAlgn="base" hangingPunct="0">
      <a:spcBef>
        <a:spcPct val="0"/>
      </a:spcBef>
      <a:spcAft>
        <a:spcPct val="0"/>
      </a:spcAft>
      <a:defRPr sz="1800" kern="1200">
        <a:solidFill>
          <a:schemeClr val="tx1"/>
        </a:solidFill>
        <a:latin typeface="Times" pitchFamily="18" charset="0"/>
        <a:ea typeface="+mn-ea"/>
        <a:cs typeface="+mn-cs"/>
      </a:defRPr>
    </a:lvl2pPr>
    <a:lvl3pPr marL="685732" algn="l" rtl="0" eaLnBrk="0" fontAlgn="base" hangingPunct="0">
      <a:spcBef>
        <a:spcPct val="0"/>
      </a:spcBef>
      <a:spcAft>
        <a:spcPct val="0"/>
      </a:spcAft>
      <a:defRPr sz="1800" kern="1200">
        <a:solidFill>
          <a:schemeClr val="tx1"/>
        </a:solidFill>
        <a:latin typeface="Times" pitchFamily="18" charset="0"/>
        <a:ea typeface="+mn-ea"/>
        <a:cs typeface="+mn-cs"/>
      </a:defRPr>
    </a:lvl3pPr>
    <a:lvl4pPr marL="1028598" algn="l" rtl="0" eaLnBrk="0" fontAlgn="base" hangingPunct="0">
      <a:spcBef>
        <a:spcPct val="0"/>
      </a:spcBef>
      <a:spcAft>
        <a:spcPct val="0"/>
      </a:spcAft>
      <a:defRPr sz="1800" kern="1200">
        <a:solidFill>
          <a:schemeClr val="tx1"/>
        </a:solidFill>
        <a:latin typeface="Times" pitchFamily="18" charset="0"/>
        <a:ea typeface="+mn-ea"/>
        <a:cs typeface="+mn-cs"/>
      </a:defRPr>
    </a:lvl4pPr>
    <a:lvl5pPr marL="1371464" algn="l" rtl="0" eaLnBrk="0" fontAlgn="base" hangingPunct="0">
      <a:spcBef>
        <a:spcPct val="0"/>
      </a:spcBef>
      <a:spcAft>
        <a:spcPct val="0"/>
      </a:spcAft>
      <a:defRPr sz="1800" kern="1200">
        <a:solidFill>
          <a:schemeClr val="tx1"/>
        </a:solidFill>
        <a:latin typeface="Times" pitchFamily="18" charset="0"/>
        <a:ea typeface="+mn-ea"/>
        <a:cs typeface="+mn-cs"/>
      </a:defRPr>
    </a:lvl5pPr>
    <a:lvl6pPr marL="1714331" algn="l" defTabSz="685732" rtl="0" eaLnBrk="1" latinLnBrk="0" hangingPunct="1">
      <a:defRPr sz="1800" kern="1200">
        <a:solidFill>
          <a:schemeClr val="tx1"/>
        </a:solidFill>
        <a:latin typeface="Times" pitchFamily="18" charset="0"/>
        <a:ea typeface="+mn-ea"/>
        <a:cs typeface="+mn-cs"/>
      </a:defRPr>
    </a:lvl6pPr>
    <a:lvl7pPr marL="2057195" algn="l" defTabSz="685732" rtl="0" eaLnBrk="1" latinLnBrk="0" hangingPunct="1">
      <a:defRPr sz="1800" kern="1200">
        <a:solidFill>
          <a:schemeClr val="tx1"/>
        </a:solidFill>
        <a:latin typeface="Times" pitchFamily="18" charset="0"/>
        <a:ea typeface="+mn-ea"/>
        <a:cs typeface="+mn-cs"/>
      </a:defRPr>
    </a:lvl7pPr>
    <a:lvl8pPr marL="2400060" algn="l" defTabSz="685732" rtl="0" eaLnBrk="1" latinLnBrk="0" hangingPunct="1">
      <a:defRPr sz="1800" kern="1200">
        <a:solidFill>
          <a:schemeClr val="tx1"/>
        </a:solidFill>
        <a:latin typeface="Times" pitchFamily="18" charset="0"/>
        <a:ea typeface="+mn-ea"/>
        <a:cs typeface="+mn-cs"/>
      </a:defRPr>
    </a:lvl8pPr>
    <a:lvl9pPr marL="2742926" algn="l" defTabSz="685732" rtl="0" eaLnBrk="1" latinLnBrk="0" hangingPunct="1">
      <a:defRPr sz="18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701" userDrawn="1">
          <p15:clr>
            <a:srgbClr val="A4A3A4"/>
          </p15:clr>
        </p15:guide>
        <p15:guide id="2" orient="horz" pos="191" userDrawn="1">
          <p15:clr>
            <a:srgbClr val="A4A3A4"/>
          </p15:clr>
        </p15:guide>
        <p15:guide id="3" orient="horz" pos="327" userDrawn="1">
          <p15:clr>
            <a:srgbClr val="A4A3A4"/>
          </p15:clr>
        </p15:guide>
        <p15:guide id="4" orient="horz" pos="293" userDrawn="1">
          <p15:clr>
            <a:srgbClr val="A4A3A4"/>
          </p15:clr>
        </p15:guide>
        <p15:guide id="8" pos="5556"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warz Franziska Vivica BAFU" initials="SFVB" lastIdx="2" clrIdx="0">
    <p:extLst>
      <p:ext uri="{19B8F6BF-5375-455C-9EA6-DF929625EA0E}">
        <p15:presenceInfo xmlns:p15="http://schemas.microsoft.com/office/powerpoint/2012/main" userId="S-1-5-21-3993060671-4215906946-993041443-173504" providerId="AD"/>
      </p:ext>
    </p:extLst>
  </p:cmAuthor>
  <p:cmAuthor id="2" name="Planchamp Chantal BAFU" initials="PCB" lastIdx="6" clrIdx="1">
    <p:extLst>
      <p:ext uri="{19B8F6BF-5375-455C-9EA6-DF929625EA0E}">
        <p15:presenceInfo xmlns:p15="http://schemas.microsoft.com/office/powerpoint/2012/main" userId="S-1-5-21-3993060671-4215906946-993041443-231380" providerId="AD"/>
      </p:ext>
    </p:extLst>
  </p:cmAuthor>
  <p:cmAuthor id="3" name="Hitzfeld Bettina BAFU" initials="HBI" lastIdx="1" clrIdx="2">
    <p:extLst>
      <p:ext uri="{19B8F6BF-5375-455C-9EA6-DF929625EA0E}">
        <p15:presenceInfo xmlns:p15="http://schemas.microsoft.com/office/powerpoint/2012/main" userId="Hitzfeld Bettina BAF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C9CD"/>
    <a:srgbClr val="FFC000"/>
    <a:srgbClr val="E8F8EC"/>
    <a:srgbClr val="DFF5E5"/>
    <a:srgbClr val="C9EFD3"/>
    <a:srgbClr val="000000"/>
    <a:srgbClr val="ED181E"/>
    <a:srgbClr val="F0F5FD"/>
    <a:srgbClr val="E8F0F8"/>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52" autoAdjust="0"/>
  </p:normalViewPr>
  <p:slideViewPr>
    <p:cSldViewPr snapToGrid="0" showGuides="1">
      <p:cViewPr>
        <p:scale>
          <a:sx n="150" d="100"/>
          <a:sy n="150" d="100"/>
        </p:scale>
        <p:origin x="396" y="198"/>
      </p:cViewPr>
      <p:guideLst>
        <p:guide orient="horz" pos="701"/>
        <p:guide orient="horz" pos="191"/>
        <p:guide orient="horz" pos="327"/>
        <p:guide orient="horz" pos="293"/>
        <p:guide pos="5556"/>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howGuides="1">
      <p:cViewPr varScale="1">
        <p:scale>
          <a:sx n="91" d="100"/>
          <a:sy n="91" d="100"/>
        </p:scale>
        <p:origin x="3710" y="72"/>
      </p:cViewPr>
      <p:guideLst>
        <p:guide orient="horz" pos="3127"/>
        <p:guide pos="2141"/>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1" y="0"/>
            <a:ext cx="2946189" cy="496412"/>
          </a:xfrm>
          <a:prstGeom prst="rect">
            <a:avLst/>
          </a:prstGeom>
          <a:noFill/>
          <a:ln w="9525">
            <a:noFill/>
            <a:miter lim="800000"/>
            <a:headEnd/>
            <a:tailEnd/>
          </a:ln>
          <a:effectLst/>
        </p:spPr>
        <p:txBody>
          <a:bodyPr vert="horz" wrap="square" lIns="91573" tIns="45786" rIns="91573" bIns="45786" numCol="1" anchor="t" anchorCtr="0" compatLnSpc="1">
            <a:prstTxWarp prst="textNoShape">
              <a:avLst/>
            </a:prstTxWarp>
          </a:bodyPr>
          <a:lstStyle>
            <a:lvl1pPr>
              <a:defRPr sz="1200"/>
            </a:lvl1pPr>
          </a:lstStyle>
          <a:p>
            <a:endParaRPr lang="en-GB" dirty="0">
              <a:latin typeface="Arial" panose="020B0604020202020204" pitchFamily="34" charset="0"/>
              <a:cs typeface="Arial" panose="020B0604020202020204" pitchFamily="34" charset="0"/>
            </a:endParaRPr>
          </a:p>
        </p:txBody>
      </p:sp>
      <p:sp>
        <p:nvSpPr>
          <p:cNvPr id="20483" name="Rectangle 3"/>
          <p:cNvSpPr>
            <a:spLocks noGrp="1" noChangeArrowheads="1"/>
          </p:cNvSpPr>
          <p:nvPr>
            <p:ph type="dt" sz="quarter" idx="1"/>
          </p:nvPr>
        </p:nvSpPr>
        <p:spPr bwMode="auto">
          <a:xfrm>
            <a:off x="3851487" y="0"/>
            <a:ext cx="2946188" cy="496412"/>
          </a:xfrm>
          <a:prstGeom prst="rect">
            <a:avLst/>
          </a:prstGeom>
          <a:noFill/>
          <a:ln w="9525">
            <a:noFill/>
            <a:miter lim="800000"/>
            <a:headEnd/>
            <a:tailEnd/>
          </a:ln>
          <a:effectLst/>
        </p:spPr>
        <p:txBody>
          <a:bodyPr vert="horz" wrap="square" lIns="91573" tIns="45786" rIns="91573" bIns="45786" numCol="1" anchor="t" anchorCtr="0" compatLnSpc="1">
            <a:prstTxWarp prst="textNoShape">
              <a:avLst/>
            </a:prstTxWarp>
          </a:bodyPr>
          <a:lstStyle>
            <a:lvl1pPr algn="r">
              <a:defRPr sz="1200"/>
            </a:lvl1pPr>
          </a:lstStyle>
          <a:p>
            <a:endParaRPr lang="en-GB">
              <a:latin typeface="Arial" panose="020B0604020202020204" pitchFamily="34" charset="0"/>
              <a:cs typeface="Arial" panose="020B0604020202020204" pitchFamily="34" charset="0"/>
            </a:endParaRPr>
          </a:p>
        </p:txBody>
      </p:sp>
      <p:sp>
        <p:nvSpPr>
          <p:cNvPr id="20484" name="Rectangle 4"/>
          <p:cNvSpPr>
            <a:spLocks noGrp="1" noChangeArrowheads="1"/>
          </p:cNvSpPr>
          <p:nvPr>
            <p:ph type="ftr" sz="quarter" idx="2"/>
          </p:nvPr>
        </p:nvSpPr>
        <p:spPr bwMode="auto">
          <a:xfrm>
            <a:off x="1" y="9431814"/>
            <a:ext cx="2946189" cy="496412"/>
          </a:xfrm>
          <a:prstGeom prst="rect">
            <a:avLst/>
          </a:prstGeom>
          <a:noFill/>
          <a:ln w="9525">
            <a:noFill/>
            <a:miter lim="800000"/>
            <a:headEnd/>
            <a:tailEnd/>
          </a:ln>
          <a:effectLst/>
        </p:spPr>
        <p:txBody>
          <a:bodyPr vert="horz" wrap="square" lIns="91573" tIns="45786" rIns="91573" bIns="45786" numCol="1" anchor="b" anchorCtr="0" compatLnSpc="1">
            <a:prstTxWarp prst="textNoShape">
              <a:avLst/>
            </a:prstTxWarp>
          </a:bodyPr>
          <a:lstStyle>
            <a:lvl1pPr>
              <a:defRPr sz="1200"/>
            </a:lvl1pPr>
          </a:lstStyle>
          <a:p>
            <a:endParaRPr lang="en-GB">
              <a:latin typeface="Arial" panose="020B0604020202020204" pitchFamily="34" charset="0"/>
              <a:cs typeface="Arial" panose="020B0604020202020204" pitchFamily="34" charset="0"/>
            </a:endParaRPr>
          </a:p>
        </p:txBody>
      </p:sp>
      <p:sp>
        <p:nvSpPr>
          <p:cNvPr id="20485" name="Rectangle 5"/>
          <p:cNvSpPr>
            <a:spLocks noGrp="1" noChangeArrowheads="1"/>
          </p:cNvSpPr>
          <p:nvPr>
            <p:ph type="sldNum" sz="quarter" idx="3"/>
          </p:nvPr>
        </p:nvSpPr>
        <p:spPr bwMode="auto">
          <a:xfrm>
            <a:off x="3851487" y="9431814"/>
            <a:ext cx="2946188" cy="496412"/>
          </a:xfrm>
          <a:prstGeom prst="rect">
            <a:avLst/>
          </a:prstGeom>
          <a:noFill/>
          <a:ln w="9525">
            <a:noFill/>
            <a:miter lim="800000"/>
            <a:headEnd/>
            <a:tailEnd/>
          </a:ln>
          <a:effectLst/>
        </p:spPr>
        <p:txBody>
          <a:bodyPr vert="horz" wrap="square" lIns="91573" tIns="45786" rIns="91573" bIns="45786" numCol="1" anchor="b" anchorCtr="0" compatLnSpc="1">
            <a:prstTxWarp prst="textNoShape">
              <a:avLst/>
            </a:prstTxWarp>
          </a:bodyPr>
          <a:lstStyle>
            <a:lvl1pPr algn="r">
              <a:defRPr sz="1200"/>
            </a:lvl1pPr>
          </a:lstStyle>
          <a:p>
            <a:fld id="{4F6F22B0-5AB4-4534-A196-09D5FD40838C}" type="slidenum">
              <a:rPr lang="en-GB">
                <a:latin typeface="Arial" panose="020B0604020202020204" pitchFamily="34" charset="0"/>
                <a:cs typeface="Arial" panose="020B0604020202020204" pitchFamily="34" charset="0"/>
              </a:rPr>
              <a:pPr/>
              <a:t>‹Nr.›</a:t>
            </a:fld>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037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1" y="0"/>
            <a:ext cx="2946189" cy="496412"/>
          </a:xfrm>
          <a:prstGeom prst="rect">
            <a:avLst/>
          </a:prstGeom>
          <a:noFill/>
          <a:ln w="9525">
            <a:noFill/>
            <a:miter lim="800000"/>
            <a:headEnd/>
            <a:tailEnd/>
          </a:ln>
          <a:effectLst/>
        </p:spPr>
        <p:txBody>
          <a:bodyPr vert="horz" wrap="square" lIns="91573" tIns="45786" rIns="91573" bIns="45786" numCol="1" anchor="t" anchorCtr="0" compatLnSpc="1">
            <a:prstTxWarp prst="textNoShape">
              <a:avLst/>
            </a:prstTxWarp>
          </a:bodyPr>
          <a:lstStyle>
            <a:lvl1pPr>
              <a:defRPr sz="1200">
                <a:latin typeface="Arial" panose="020B0604020202020204" pitchFamily="34" charset="0"/>
                <a:cs typeface="Arial" panose="020B0604020202020204" pitchFamily="34" charset="0"/>
              </a:defRPr>
            </a:lvl1pPr>
          </a:lstStyle>
          <a:p>
            <a:endParaRPr lang="de-CH" dirty="0"/>
          </a:p>
        </p:txBody>
      </p:sp>
      <p:sp>
        <p:nvSpPr>
          <p:cNvPr id="8195" name="Rectangle 3"/>
          <p:cNvSpPr>
            <a:spLocks noGrp="1" noChangeArrowheads="1"/>
          </p:cNvSpPr>
          <p:nvPr>
            <p:ph type="dt" idx="1"/>
          </p:nvPr>
        </p:nvSpPr>
        <p:spPr bwMode="auto">
          <a:xfrm>
            <a:off x="3851487" y="0"/>
            <a:ext cx="2946188" cy="496412"/>
          </a:xfrm>
          <a:prstGeom prst="rect">
            <a:avLst/>
          </a:prstGeom>
          <a:noFill/>
          <a:ln w="9525">
            <a:noFill/>
            <a:miter lim="800000"/>
            <a:headEnd/>
            <a:tailEnd/>
          </a:ln>
          <a:effectLst/>
        </p:spPr>
        <p:txBody>
          <a:bodyPr vert="horz" wrap="square" lIns="91573" tIns="45786" rIns="91573" bIns="45786" numCol="1" anchor="t"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endParaRPr lang="de-CH"/>
          </a:p>
        </p:txBody>
      </p:sp>
      <p:sp>
        <p:nvSpPr>
          <p:cNvPr id="8196" name="Rectangle 4"/>
          <p:cNvSpPr>
            <a:spLocks noGrp="1" noRot="1" noChangeAspect="1" noChangeArrowheads="1" noTextEdit="1"/>
          </p:cNvSpPr>
          <p:nvPr>
            <p:ph type="sldImg" idx="2"/>
          </p:nvPr>
        </p:nvSpPr>
        <p:spPr bwMode="auto">
          <a:xfrm>
            <a:off x="90488" y="746125"/>
            <a:ext cx="6616700" cy="37211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848010" y="4715908"/>
            <a:ext cx="5630779" cy="4467702"/>
          </a:xfrm>
          <a:prstGeom prst="rect">
            <a:avLst/>
          </a:prstGeom>
          <a:noFill/>
          <a:ln w="9525">
            <a:noFill/>
            <a:miter lim="800000"/>
            <a:headEnd/>
            <a:tailEnd/>
          </a:ln>
          <a:effectLst/>
        </p:spPr>
        <p:txBody>
          <a:bodyPr vert="horz" wrap="square" lIns="91573" tIns="45786" rIns="91573" bIns="45786"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8198" name="Rectangle 6"/>
          <p:cNvSpPr>
            <a:spLocks noGrp="1" noChangeArrowheads="1"/>
          </p:cNvSpPr>
          <p:nvPr>
            <p:ph type="ftr" sz="quarter" idx="4"/>
          </p:nvPr>
        </p:nvSpPr>
        <p:spPr bwMode="auto">
          <a:xfrm>
            <a:off x="1" y="9431814"/>
            <a:ext cx="2946189" cy="496412"/>
          </a:xfrm>
          <a:prstGeom prst="rect">
            <a:avLst/>
          </a:prstGeom>
          <a:noFill/>
          <a:ln w="9525">
            <a:noFill/>
            <a:miter lim="800000"/>
            <a:headEnd/>
            <a:tailEnd/>
          </a:ln>
          <a:effectLst/>
        </p:spPr>
        <p:txBody>
          <a:bodyPr vert="horz" wrap="square" lIns="91573" tIns="45786" rIns="91573" bIns="45786" numCol="1" anchor="b" anchorCtr="0" compatLnSpc="1">
            <a:prstTxWarp prst="textNoShape">
              <a:avLst/>
            </a:prstTxWarp>
          </a:bodyPr>
          <a:lstStyle>
            <a:lvl1pPr>
              <a:defRPr sz="1200">
                <a:latin typeface="Arial" panose="020B0604020202020204" pitchFamily="34" charset="0"/>
                <a:cs typeface="Arial" panose="020B0604020202020204" pitchFamily="34" charset="0"/>
              </a:defRPr>
            </a:lvl1pPr>
          </a:lstStyle>
          <a:p>
            <a:endParaRPr lang="de-CH"/>
          </a:p>
        </p:txBody>
      </p:sp>
      <p:sp>
        <p:nvSpPr>
          <p:cNvPr id="8199" name="Rectangle 7"/>
          <p:cNvSpPr>
            <a:spLocks noGrp="1" noChangeArrowheads="1"/>
          </p:cNvSpPr>
          <p:nvPr>
            <p:ph type="sldNum" sz="quarter" idx="5"/>
          </p:nvPr>
        </p:nvSpPr>
        <p:spPr bwMode="auto">
          <a:xfrm>
            <a:off x="3851487" y="9431814"/>
            <a:ext cx="2946188" cy="496412"/>
          </a:xfrm>
          <a:prstGeom prst="rect">
            <a:avLst/>
          </a:prstGeom>
          <a:noFill/>
          <a:ln w="9525">
            <a:noFill/>
            <a:miter lim="800000"/>
            <a:headEnd/>
            <a:tailEnd/>
          </a:ln>
          <a:effectLst/>
        </p:spPr>
        <p:txBody>
          <a:bodyPr vert="horz" wrap="square" lIns="91573" tIns="45786" rIns="91573" bIns="45786" numCol="1" anchor="b"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fld id="{FF9673C1-B10B-4A71-96FC-7B6CB81AABD2}" type="slidenum">
              <a:rPr lang="de-CH" smtClean="0"/>
              <a:pPr/>
              <a:t>‹Nr.›</a:t>
            </a:fld>
            <a:endParaRPr lang="de-CH"/>
          </a:p>
        </p:txBody>
      </p:sp>
    </p:spTree>
    <p:extLst>
      <p:ext uri="{BB962C8B-B14F-4D97-AF65-F5344CB8AC3E}">
        <p14:creationId xmlns:p14="http://schemas.microsoft.com/office/powerpoint/2010/main" val="284819110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50" kern="1200">
        <a:solidFill>
          <a:schemeClr val="tx1"/>
        </a:solidFill>
        <a:latin typeface="Arial" panose="020B0604020202020204" pitchFamily="34" charset="0"/>
        <a:ea typeface="+mn-ea"/>
        <a:cs typeface="Arial" panose="020B0604020202020204" pitchFamily="34" charset="0"/>
      </a:defRPr>
    </a:lvl1pPr>
    <a:lvl2pPr marL="342866" algn="l" rtl="0" fontAlgn="base">
      <a:spcBef>
        <a:spcPct val="30000"/>
      </a:spcBef>
      <a:spcAft>
        <a:spcPct val="0"/>
      </a:spcAft>
      <a:defRPr sz="1050" kern="1200">
        <a:solidFill>
          <a:schemeClr val="tx1"/>
        </a:solidFill>
        <a:latin typeface="Arial" panose="020B0604020202020204" pitchFamily="34" charset="0"/>
        <a:ea typeface="+mn-ea"/>
        <a:cs typeface="Arial" panose="020B0604020202020204" pitchFamily="34" charset="0"/>
      </a:defRPr>
    </a:lvl2pPr>
    <a:lvl3pPr marL="685732" algn="l" rtl="0" fontAlgn="base">
      <a:spcBef>
        <a:spcPct val="30000"/>
      </a:spcBef>
      <a:spcAft>
        <a:spcPct val="0"/>
      </a:spcAft>
      <a:defRPr sz="1050" kern="1200">
        <a:solidFill>
          <a:schemeClr val="tx1"/>
        </a:solidFill>
        <a:latin typeface="Arial" panose="020B0604020202020204" pitchFamily="34" charset="0"/>
        <a:ea typeface="+mn-ea"/>
        <a:cs typeface="Arial" panose="020B0604020202020204" pitchFamily="34" charset="0"/>
      </a:defRPr>
    </a:lvl3pPr>
    <a:lvl4pPr marL="1028598" algn="l" rtl="0" fontAlgn="base">
      <a:spcBef>
        <a:spcPct val="30000"/>
      </a:spcBef>
      <a:spcAft>
        <a:spcPct val="0"/>
      </a:spcAft>
      <a:defRPr sz="1050" kern="1200">
        <a:solidFill>
          <a:schemeClr val="tx1"/>
        </a:solidFill>
        <a:latin typeface="Arial" panose="020B0604020202020204" pitchFamily="34" charset="0"/>
        <a:ea typeface="+mn-ea"/>
        <a:cs typeface="Arial" panose="020B0604020202020204" pitchFamily="34" charset="0"/>
      </a:defRPr>
    </a:lvl4pPr>
    <a:lvl5pPr marL="1371464" algn="l" rtl="0" fontAlgn="base">
      <a:spcBef>
        <a:spcPct val="30000"/>
      </a:spcBef>
      <a:spcAft>
        <a:spcPct val="0"/>
      </a:spcAft>
      <a:defRPr sz="1050" kern="1200">
        <a:solidFill>
          <a:schemeClr val="tx1"/>
        </a:solidFill>
        <a:latin typeface="Arial" panose="020B0604020202020204" pitchFamily="34" charset="0"/>
        <a:ea typeface="+mn-ea"/>
        <a:cs typeface="Arial" panose="020B0604020202020204" pitchFamily="34" charset="0"/>
      </a:defRPr>
    </a:lvl5pPr>
    <a:lvl6pPr marL="1714331" algn="l" defTabSz="685732" rtl="0" eaLnBrk="1" latinLnBrk="0" hangingPunct="1">
      <a:defRPr sz="900" kern="1200">
        <a:solidFill>
          <a:schemeClr val="tx1"/>
        </a:solidFill>
        <a:latin typeface="+mn-lt"/>
        <a:ea typeface="+mn-ea"/>
        <a:cs typeface="+mn-cs"/>
      </a:defRPr>
    </a:lvl6pPr>
    <a:lvl7pPr marL="2057195" algn="l" defTabSz="685732" rtl="0" eaLnBrk="1" latinLnBrk="0" hangingPunct="1">
      <a:defRPr sz="900" kern="1200">
        <a:solidFill>
          <a:schemeClr val="tx1"/>
        </a:solidFill>
        <a:latin typeface="+mn-lt"/>
        <a:ea typeface="+mn-ea"/>
        <a:cs typeface="+mn-cs"/>
      </a:defRPr>
    </a:lvl7pPr>
    <a:lvl8pPr marL="2400060" algn="l" defTabSz="685732" rtl="0" eaLnBrk="1" latinLnBrk="0" hangingPunct="1">
      <a:defRPr sz="900" kern="1200">
        <a:solidFill>
          <a:schemeClr val="tx1"/>
        </a:solidFill>
        <a:latin typeface="+mn-lt"/>
        <a:ea typeface="+mn-ea"/>
        <a:cs typeface="+mn-cs"/>
      </a:defRPr>
    </a:lvl8pPr>
    <a:lvl9pPr marL="2742926" algn="l" defTabSz="685732"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eite">
    <p:spTree>
      <p:nvGrpSpPr>
        <p:cNvPr id="1" name=""/>
        <p:cNvGrpSpPr/>
        <p:nvPr/>
      </p:nvGrpSpPr>
      <p:grpSpPr>
        <a:xfrm>
          <a:off x="0" y="0"/>
          <a:ext cx="0" cy="0"/>
          <a:chOff x="0" y="0"/>
          <a:chExt cx="0" cy="0"/>
        </a:xfrm>
      </p:grpSpPr>
      <p:pic>
        <p:nvPicPr>
          <p:cNvPr id="7" name="Grafik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799" t="4211" r="4866" b="11776"/>
          <a:stretch/>
        </p:blipFill>
        <p:spPr>
          <a:xfrm>
            <a:off x="1022288" y="261833"/>
            <a:ext cx="1497807" cy="382191"/>
          </a:xfrm>
          <a:prstGeom prst="rect">
            <a:avLst/>
          </a:prstGeom>
        </p:spPr>
      </p:pic>
      <p:sp>
        <p:nvSpPr>
          <p:cNvPr id="23554" name="Rectangle 2"/>
          <p:cNvSpPr>
            <a:spLocks noGrp="1" noChangeArrowheads="1"/>
          </p:cNvSpPr>
          <p:nvPr>
            <p:ph type="ctrTitle" hasCustomPrompt="1"/>
          </p:nvPr>
        </p:nvSpPr>
        <p:spPr>
          <a:xfrm>
            <a:off x="1295402" y="1736202"/>
            <a:ext cx="7164387" cy="1935866"/>
          </a:xfrm>
        </p:spPr>
        <p:txBody>
          <a:bodyPr tIns="0"/>
          <a:lstStyle>
            <a:lvl1pPr>
              <a:lnSpc>
                <a:spcPts val="6000"/>
              </a:lnSpc>
              <a:defRPr sz="5200"/>
            </a:lvl1pPr>
          </a:lstStyle>
          <a:p>
            <a:r>
              <a:rPr lang="de-CH" noProof="0"/>
              <a:t>[Titel der Präsentation]</a:t>
            </a:r>
          </a:p>
        </p:txBody>
      </p:sp>
      <p:sp>
        <p:nvSpPr>
          <p:cNvPr id="3" name="Textplatzhalter 2"/>
          <p:cNvSpPr>
            <a:spLocks noGrp="1"/>
          </p:cNvSpPr>
          <p:nvPr>
            <p:ph type="body" sz="quarter" idx="10"/>
          </p:nvPr>
        </p:nvSpPr>
        <p:spPr>
          <a:xfrm>
            <a:off x="1295403" y="3888919"/>
            <a:ext cx="7164388" cy="876518"/>
          </a:xfrm>
        </p:spPr>
        <p:txBody>
          <a:bodyPr tIns="0"/>
          <a:lstStyle>
            <a:lvl1pPr marL="0" indent="0" algn="l">
              <a:lnSpc>
                <a:spcPts val="4200"/>
              </a:lnSpc>
              <a:spcAft>
                <a:spcPts val="0"/>
              </a:spcAft>
              <a:buNone/>
              <a:defRPr sz="3200"/>
            </a:lvl1pPr>
          </a:lstStyle>
          <a:p>
            <a:pPr lvl="0"/>
            <a:endParaRPr lang="de-CH" dirty="0"/>
          </a:p>
        </p:txBody>
      </p:sp>
      <p:sp>
        <p:nvSpPr>
          <p:cNvPr id="8" name="Text Box 32"/>
          <p:cNvSpPr txBox="1">
            <a:spLocks noChangeArrowheads="1"/>
          </p:cNvSpPr>
          <p:nvPr userDrawn="1"/>
        </p:nvSpPr>
        <p:spPr bwMode="auto">
          <a:xfrm>
            <a:off x="3429000" y="261835"/>
            <a:ext cx="5043668" cy="504818"/>
          </a:xfrm>
          <a:prstGeom prst="rect">
            <a:avLst/>
          </a:prstGeom>
          <a:noFill/>
          <a:ln w="9525">
            <a:noFill/>
            <a:miter lim="800000"/>
            <a:headEnd/>
            <a:tailEnd/>
          </a:ln>
          <a:effectLst/>
        </p:spPr>
        <p:txBody>
          <a:bodyPr wrap="square" lIns="0" tIns="0" rIns="0" bIns="0">
            <a:spAutoFit/>
          </a:bodyPr>
          <a:lstStyle/>
          <a:p>
            <a:pPr>
              <a:lnSpc>
                <a:spcPts val="750"/>
              </a:lnSpc>
              <a:spcBef>
                <a:spcPts val="0"/>
              </a:spcBef>
              <a:spcAft>
                <a:spcPts val="0"/>
              </a:spcAft>
            </a:pPr>
            <a:r>
              <a:rPr lang="de-CH" sz="600" b="0">
                <a:latin typeface="Arial" charset="0"/>
              </a:rPr>
              <a:t>Eidgenössisches Departement für Umwelt, Verkehr,</a:t>
            </a:r>
            <a:br>
              <a:rPr sz="2400"/>
            </a:br>
            <a:r>
              <a:rPr lang="de-CH" sz="600" b="0">
                <a:latin typeface="Arial" charset="0"/>
              </a:rPr>
              <a:t>Energie und Kommunikation UVEK</a:t>
            </a:r>
            <a:endParaRPr lang="de-CH" sz="600" b="0" dirty="0">
              <a:latin typeface="Arial" charset="0"/>
            </a:endParaRPr>
          </a:p>
          <a:p>
            <a:pPr marL="0" marR="0" lvl="0" indent="0" algn="l" defTabSz="685732" rtl="0" eaLnBrk="0" fontAlgn="base" latinLnBrk="0" hangingPunct="0">
              <a:lnSpc>
                <a:spcPts val="750"/>
              </a:lnSpc>
              <a:spcBef>
                <a:spcPts val="0"/>
              </a:spcBef>
              <a:spcAft>
                <a:spcPct val="0"/>
              </a:spcAft>
              <a:buClrTx/>
              <a:buSzTx/>
              <a:buFontTx/>
              <a:buNone/>
              <a:tabLst/>
              <a:defRPr/>
            </a:pPr>
            <a:r>
              <a:rPr lang="de-CH" sz="600" b="1">
                <a:latin typeface="Arial" charset="0"/>
              </a:rPr>
              <a:t>Bundesamt für Umwelt BAFU</a:t>
            </a:r>
          </a:p>
          <a:p>
            <a:pPr marL="0" marR="0" lvl="0" indent="0" algn="l" defTabSz="685732" rtl="0" eaLnBrk="0" fontAlgn="base" latinLnBrk="0" hangingPunct="0">
              <a:lnSpc>
                <a:spcPts val="750"/>
              </a:lnSpc>
              <a:spcBef>
                <a:spcPts val="0"/>
              </a:spcBef>
              <a:spcAft>
                <a:spcPct val="0"/>
              </a:spcAft>
              <a:buClrTx/>
              <a:buSzTx/>
              <a:buFontTx/>
              <a:buNone/>
              <a:tabLst/>
              <a:defRPr/>
            </a:pPr>
            <a:endParaRPr lang="de-CH" sz="600" b="1">
              <a:latin typeface="Arial" charset="0"/>
            </a:endParaRPr>
          </a:p>
          <a:p>
            <a:pPr marL="0" marR="0" lvl="0" indent="0" algn="l" defTabSz="685732" rtl="0" eaLnBrk="0" fontAlgn="base" latinLnBrk="0" hangingPunct="0">
              <a:lnSpc>
                <a:spcPts val="750"/>
              </a:lnSpc>
              <a:spcBef>
                <a:spcPts val="0"/>
              </a:spcBef>
              <a:spcAft>
                <a:spcPct val="0"/>
              </a:spcAft>
              <a:buClrTx/>
              <a:buSzTx/>
              <a:buFontTx/>
              <a:buNone/>
              <a:tabLst/>
              <a:defRPr/>
            </a:pPr>
            <a:endParaRPr lang="de-CH" sz="600" b="0" dirty="0">
              <a:latin typeface="Arial" charset="0"/>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5329" userDrawn="1">
          <p15:clr>
            <a:srgbClr val="FBAE40"/>
          </p15:clr>
        </p15:guide>
        <p15:guide id="3" orient="horz" pos="174" userDrawn="1">
          <p15:clr>
            <a:srgbClr val="FBAE40"/>
          </p15:clr>
        </p15:guide>
        <p15:guide id="4" orient="horz" pos="1161" userDrawn="1">
          <p15:clr>
            <a:srgbClr val="FBAE40"/>
          </p15:clr>
        </p15:guide>
        <p15:guide id="5" orient="horz" pos="2488" userDrawn="1">
          <p15:clr>
            <a:srgbClr val="FBAE40"/>
          </p15:clr>
        </p15:guide>
        <p15:guide id="6" pos="81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altsseite">
    <p:spTree>
      <p:nvGrpSpPr>
        <p:cNvPr id="1" name=""/>
        <p:cNvGrpSpPr/>
        <p:nvPr/>
      </p:nvGrpSpPr>
      <p:grpSpPr>
        <a:xfrm>
          <a:off x="0" y="0"/>
          <a:ext cx="0" cy="0"/>
          <a:chOff x="0" y="0"/>
          <a:chExt cx="0" cy="0"/>
        </a:xfrm>
      </p:grpSpPr>
      <p:sp>
        <p:nvSpPr>
          <p:cNvPr id="4" name="Inhaltsplatzhalter 3"/>
          <p:cNvSpPr>
            <a:spLocks noGrp="1"/>
          </p:cNvSpPr>
          <p:nvPr>
            <p:ph sz="quarter" idx="10"/>
          </p:nvPr>
        </p:nvSpPr>
        <p:spPr>
          <a:xfrm>
            <a:off x="1295401" y="1087043"/>
            <a:ext cx="7490222" cy="3394959"/>
          </a:xfrm>
        </p:spPr>
        <p:txBody>
          <a:bodyPr/>
          <a:lstStyle/>
          <a:p>
            <a:pPr lvl="0"/>
            <a:r>
              <a:rPr lang="de-CH" noProof="0" dirty="0"/>
              <a:t>Formatvorlagen des Textmasters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3" name="Foliennummernplatzhalter 2"/>
          <p:cNvSpPr>
            <a:spLocks noGrp="1"/>
          </p:cNvSpPr>
          <p:nvPr>
            <p:ph type="sldNum" sz="quarter" idx="11"/>
          </p:nvPr>
        </p:nvSpPr>
        <p:spPr/>
        <p:txBody>
          <a:bodyPr/>
          <a:lstStyle/>
          <a:p>
            <a:fld id="{7D21FFDD-132D-4B5B-AD6B-BCC06A41D268}" type="slidenum">
              <a:rPr lang="de-CH" smtClean="0"/>
              <a:pPr/>
              <a:t>‹Nr.›</a:t>
            </a:fld>
            <a:endParaRPr lang="de-CH" dirty="0"/>
          </a:p>
        </p:txBody>
      </p:sp>
      <p:sp>
        <p:nvSpPr>
          <p:cNvPr id="6" name="Titel 5"/>
          <p:cNvSpPr>
            <a:spLocks noGrp="1"/>
          </p:cNvSpPr>
          <p:nvPr>
            <p:ph type="title"/>
          </p:nvPr>
        </p:nvSpPr>
        <p:spPr/>
        <p:txBody>
          <a:bodyPr/>
          <a:lstStyle/>
          <a:p>
            <a:r>
              <a:rPr lang="de-CH" noProof="0" dirty="0"/>
              <a:t>Titelmasterformat durch Klicken bearbeiten</a:t>
            </a:r>
          </a:p>
        </p:txBody>
      </p:sp>
      <p:sp>
        <p:nvSpPr>
          <p:cNvPr id="8" name="Fußzeilenplatzhalter 3">
            <a:extLst>
              <a:ext uri="{FF2B5EF4-FFF2-40B4-BE49-F238E27FC236}">
                <a16:creationId xmlns:a16="http://schemas.microsoft.com/office/drawing/2014/main" id="{BDD70066-72FE-41CE-9529-31EA188D07C7}"/>
              </a:ext>
            </a:extLst>
          </p:cNvPr>
          <p:cNvSpPr>
            <a:spLocks noGrp="1"/>
          </p:cNvSpPr>
          <p:nvPr>
            <p:ph type="ftr" sz="quarter" idx="3"/>
          </p:nvPr>
        </p:nvSpPr>
        <p:spPr>
          <a:xfrm>
            <a:off x="1295404" y="4755375"/>
            <a:ext cx="4328833" cy="129046"/>
          </a:xfrm>
          <a:prstGeom prst="rect">
            <a:avLst/>
          </a:prstGeom>
        </p:spPr>
        <p:txBody>
          <a:bodyPr vert="horz" lIns="0" tIns="0" rIns="0" bIns="0" rtlCol="0" anchor="t"/>
          <a:lstStyle>
            <a:lvl1pPr algn="l">
              <a:lnSpc>
                <a:spcPts val="1200"/>
              </a:lnSpc>
              <a:defRPr sz="900" b="1">
                <a:solidFill>
                  <a:schemeClr val="tx1"/>
                </a:solidFill>
                <a:latin typeface="+mn-lt"/>
              </a:defRPr>
            </a:lvl1pPr>
          </a:lstStyle>
          <a:p>
            <a:r>
              <a:rPr lang="de-CH" dirty="0"/>
              <a:t>Vorstandssitzung Cercle </a:t>
            </a:r>
            <a:r>
              <a:rPr lang="de-CH" dirty="0" err="1"/>
              <a:t>Exotique</a:t>
            </a:r>
            <a:r>
              <a:rPr lang="de-CH" dirty="0"/>
              <a:t> • 3. Oktober 2024</a:t>
            </a:r>
          </a:p>
        </p:txBody>
      </p:sp>
    </p:spTree>
    <p:extLst>
      <p:ext uri="{BB962C8B-B14F-4D97-AF65-F5344CB8AC3E}">
        <p14:creationId xmlns:p14="http://schemas.microsoft.com/office/powerpoint/2010/main" val="76489351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haltsseite + Logo + Hierarchiestufen">
    <p:spTree>
      <p:nvGrpSpPr>
        <p:cNvPr id="1" name=""/>
        <p:cNvGrpSpPr/>
        <p:nvPr/>
      </p:nvGrpSpPr>
      <p:grpSpPr>
        <a:xfrm>
          <a:off x="0" y="0"/>
          <a:ext cx="0" cy="0"/>
          <a:chOff x="0" y="0"/>
          <a:chExt cx="0" cy="0"/>
        </a:xfrm>
      </p:grpSpPr>
      <p:sp>
        <p:nvSpPr>
          <p:cNvPr id="2" name="Titel 1"/>
          <p:cNvSpPr>
            <a:spLocks noGrp="1"/>
          </p:cNvSpPr>
          <p:nvPr>
            <p:ph type="title"/>
          </p:nvPr>
        </p:nvSpPr>
        <p:spPr>
          <a:xfrm>
            <a:off x="1302111" y="865718"/>
            <a:ext cx="7477552" cy="675000"/>
          </a:xfrm>
        </p:spPr>
        <p:txBody>
          <a:bodyPr/>
          <a:lstStyle/>
          <a:p>
            <a:r>
              <a:rPr lang="de-DE"/>
              <a:t>Titelmasterformat durch Klicken bearbeiten</a:t>
            </a:r>
            <a:endParaRPr lang="de-CH" dirty="0"/>
          </a:p>
        </p:txBody>
      </p:sp>
      <p:sp>
        <p:nvSpPr>
          <p:cNvPr id="12" name="Inhaltsplatzhalter 3"/>
          <p:cNvSpPr>
            <a:spLocks noGrp="1"/>
          </p:cNvSpPr>
          <p:nvPr>
            <p:ph sz="quarter" idx="13"/>
          </p:nvPr>
        </p:nvSpPr>
        <p:spPr>
          <a:xfrm>
            <a:off x="1295404" y="1740049"/>
            <a:ext cx="7484423" cy="2748608"/>
          </a:xfrm>
        </p:spPr>
        <p:txBody>
          <a:bodyPr/>
          <a:lstStyle/>
          <a:p>
            <a:pPr lvl="0"/>
            <a:r>
              <a:rPr lang="de-CH" noProof="0"/>
              <a:t>Formatvorlagen des Textmasters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3" name="Foliennummernplatzhalter 2"/>
          <p:cNvSpPr>
            <a:spLocks noGrp="1"/>
          </p:cNvSpPr>
          <p:nvPr>
            <p:ph type="sldNum" sz="quarter" idx="11"/>
          </p:nvPr>
        </p:nvSpPr>
        <p:spPr/>
        <p:txBody>
          <a:bodyPr/>
          <a:lstStyle/>
          <a:p>
            <a:fld id="{7D21FFDD-132D-4B5B-AD6B-BCC06A41D268}" type="slidenum">
              <a:rPr lang="de-CH" smtClean="0"/>
              <a:pPr/>
              <a:t>‹Nr.›</a:t>
            </a:fld>
            <a:endParaRPr lang="de-CH" dirty="0"/>
          </a:p>
        </p:txBody>
      </p:sp>
      <p:sp>
        <p:nvSpPr>
          <p:cNvPr id="5" name="Fußzeilenplatzhalter 4"/>
          <p:cNvSpPr>
            <a:spLocks noGrp="1"/>
          </p:cNvSpPr>
          <p:nvPr>
            <p:ph type="ftr" sz="quarter" idx="12"/>
          </p:nvPr>
        </p:nvSpPr>
        <p:spPr/>
        <p:txBody>
          <a:bodyPr/>
          <a:lstStyle>
            <a:lvl1pPr>
              <a:defRPr b="1"/>
            </a:lvl1pPr>
          </a:lstStyle>
          <a:p>
            <a:r>
              <a:rPr lang="de-CH" dirty="0"/>
              <a:t>Vorstandssitzung Cercle </a:t>
            </a:r>
            <a:r>
              <a:rPr lang="de-CH" dirty="0" err="1"/>
              <a:t>Exotique</a:t>
            </a:r>
            <a:r>
              <a:rPr lang="de-CH" dirty="0"/>
              <a:t> • 3. Oktober 2024</a:t>
            </a:r>
          </a:p>
        </p:txBody>
      </p:sp>
      <p:sp>
        <p:nvSpPr>
          <p:cNvPr id="14" name="Line 40"/>
          <p:cNvSpPr>
            <a:spLocks noChangeShapeType="1"/>
          </p:cNvSpPr>
          <p:nvPr userDrawn="1"/>
        </p:nvSpPr>
        <p:spPr bwMode="auto">
          <a:xfrm flipH="1">
            <a:off x="1295400" y="4697379"/>
            <a:ext cx="7489826" cy="0"/>
          </a:xfrm>
          <a:prstGeom prst="line">
            <a:avLst/>
          </a:prstGeom>
          <a:noFill/>
          <a:ln w="9525">
            <a:solidFill>
              <a:schemeClr val="tx1"/>
            </a:solidFill>
            <a:round/>
            <a:headEnd/>
            <a:tailEnd/>
          </a:ln>
          <a:effectLst/>
        </p:spPr>
        <p:txBody>
          <a:bodyPr/>
          <a:lstStyle/>
          <a:p>
            <a:endParaRPr lang="de-CH" sz="1800"/>
          </a:p>
        </p:txBody>
      </p:sp>
      <p:pic>
        <p:nvPicPr>
          <p:cNvPr id="13" name="Grafik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1799" t="4211" r="4866" b="11776"/>
          <a:stretch/>
        </p:blipFill>
        <p:spPr>
          <a:xfrm>
            <a:off x="1022288" y="261833"/>
            <a:ext cx="1497807" cy="382191"/>
          </a:xfrm>
          <a:prstGeom prst="rect">
            <a:avLst/>
          </a:prstGeom>
        </p:spPr>
      </p:pic>
      <p:sp>
        <p:nvSpPr>
          <p:cNvPr id="15" name="Text Box 32"/>
          <p:cNvSpPr txBox="1">
            <a:spLocks noChangeArrowheads="1"/>
          </p:cNvSpPr>
          <p:nvPr userDrawn="1"/>
        </p:nvSpPr>
        <p:spPr bwMode="auto">
          <a:xfrm>
            <a:off x="3429000" y="261835"/>
            <a:ext cx="5043668" cy="504818"/>
          </a:xfrm>
          <a:prstGeom prst="rect">
            <a:avLst/>
          </a:prstGeom>
          <a:noFill/>
          <a:ln w="9525">
            <a:noFill/>
            <a:miter lim="800000"/>
            <a:headEnd/>
            <a:tailEnd/>
          </a:ln>
          <a:effectLst/>
        </p:spPr>
        <p:txBody>
          <a:bodyPr wrap="square" lIns="0" tIns="0" rIns="0" bIns="0">
            <a:spAutoFit/>
          </a:bodyPr>
          <a:lstStyle/>
          <a:p>
            <a:pPr>
              <a:lnSpc>
                <a:spcPts val="750"/>
              </a:lnSpc>
              <a:spcBef>
                <a:spcPts val="0"/>
              </a:spcBef>
              <a:spcAft>
                <a:spcPts val="0"/>
              </a:spcAft>
            </a:pPr>
            <a:r>
              <a:rPr lang="de-CH" sz="600" b="0">
                <a:latin typeface="Arial" charset="0"/>
              </a:rPr>
              <a:t>Eidgenössisches Departement für Umwelt, Verkehr,</a:t>
            </a:r>
            <a:br>
              <a:rPr sz="2400"/>
            </a:br>
            <a:r>
              <a:rPr lang="de-CH" sz="600" b="0">
                <a:latin typeface="Arial" charset="0"/>
              </a:rPr>
              <a:t>Energie und Kommunikation UVEK</a:t>
            </a:r>
            <a:endParaRPr lang="de-CH" sz="600" b="0" dirty="0">
              <a:latin typeface="Arial" charset="0"/>
            </a:endParaRPr>
          </a:p>
          <a:p>
            <a:pPr marL="0" marR="0" lvl="0" indent="0" algn="l" defTabSz="685732" rtl="0" eaLnBrk="0" fontAlgn="base" latinLnBrk="0" hangingPunct="0">
              <a:lnSpc>
                <a:spcPts val="750"/>
              </a:lnSpc>
              <a:spcBef>
                <a:spcPts val="0"/>
              </a:spcBef>
              <a:spcAft>
                <a:spcPct val="0"/>
              </a:spcAft>
              <a:buClrTx/>
              <a:buSzTx/>
              <a:buFontTx/>
              <a:buNone/>
              <a:tabLst/>
              <a:defRPr/>
            </a:pPr>
            <a:r>
              <a:rPr lang="de-CH" sz="600" b="1">
                <a:latin typeface="Arial" charset="0"/>
              </a:rPr>
              <a:t>Bundesamt für Umwelt BAFU</a:t>
            </a:r>
          </a:p>
          <a:p>
            <a:pPr marL="0" marR="0" lvl="0" indent="0" algn="l" defTabSz="685732" rtl="0" eaLnBrk="0" fontAlgn="base" latinLnBrk="0" hangingPunct="0">
              <a:lnSpc>
                <a:spcPts val="750"/>
              </a:lnSpc>
              <a:spcBef>
                <a:spcPts val="0"/>
              </a:spcBef>
              <a:spcAft>
                <a:spcPct val="0"/>
              </a:spcAft>
              <a:buClrTx/>
              <a:buSzTx/>
              <a:buFontTx/>
              <a:buNone/>
              <a:tabLst/>
              <a:defRPr/>
            </a:pPr>
            <a:endParaRPr lang="de-CH" sz="600" b="1">
              <a:latin typeface="Arial" charset="0"/>
            </a:endParaRPr>
          </a:p>
          <a:p>
            <a:pPr marL="0" marR="0" lvl="0" indent="0" algn="l" defTabSz="685732" rtl="0" eaLnBrk="0" fontAlgn="base" latinLnBrk="0" hangingPunct="0">
              <a:lnSpc>
                <a:spcPts val="750"/>
              </a:lnSpc>
              <a:spcBef>
                <a:spcPts val="0"/>
              </a:spcBef>
              <a:spcAft>
                <a:spcPct val="0"/>
              </a:spcAft>
              <a:buClrTx/>
              <a:buSzTx/>
              <a:buFontTx/>
              <a:buNone/>
              <a:tabLst/>
              <a:defRPr/>
            </a:pPr>
            <a:endParaRPr lang="de-CH" sz="600" b="0" dirty="0">
              <a:latin typeface="Arial" charset="0"/>
            </a:endParaRPr>
          </a:p>
        </p:txBody>
      </p:sp>
      <p:sp>
        <p:nvSpPr>
          <p:cNvPr id="10" name="Textplatzhalter 2">
            <a:extLst>
              <a:ext uri="{FF2B5EF4-FFF2-40B4-BE49-F238E27FC236}">
                <a16:creationId xmlns:a16="http://schemas.microsoft.com/office/drawing/2014/main" id="{4159EA15-259F-49FD-9AAE-2A45C8040435}"/>
              </a:ext>
            </a:extLst>
          </p:cNvPr>
          <p:cNvSpPr txBox="1">
            <a:spLocks/>
          </p:cNvSpPr>
          <p:nvPr userDrawn="1"/>
        </p:nvSpPr>
        <p:spPr>
          <a:xfrm>
            <a:off x="1295404" y="4894153"/>
            <a:ext cx="4328833" cy="137132"/>
          </a:xfrm>
          <a:prstGeom prst="rect">
            <a:avLst/>
          </a:prstGeom>
        </p:spPr>
        <p:txBody>
          <a:bodyPr lIns="0" tIns="0" rIns="0" bIns="0"/>
          <a:lstStyle>
            <a:lvl1pPr marL="0" indent="0" algn="l" rtl="0" eaLnBrk="1" fontAlgn="base" hangingPunct="1">
              <a:lnSpc>
                <a:spcPts val="2600"/>
              </a:lnSpc>
              <a:spcBef>
                <a:spcPts val="0"/>
              </a:spcBef>
              <a:spcAft>
                <a:spcPts val="0"/>
              </a:spcAft>
              <a:buFont typeface="Arial" panose="020B0604020202020204" pitchFamily="34" charset="0"/>
              <a:buNone/>
              <a:defRPr sz="2100">
                <a:solidFill>
                  <a:schemeClr val="tx1"/>
                </a:solidFill>
                <a:latin typeface="+mn-lt"/>
                <a:ea typeface="+mn-ea"/>
                <a:cs typeface="+mn-cs"/>
              </a:defRPr>
            </a:lvl1pPr>
            <a:lvl2pPr marL="538163"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2pPr>
            <a:lvl3pPr marL="806450"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3pPr>
            <a:lvl4pPr marL="1076325"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4pPr>
            <a:lvl5pPr marL="1344613"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a:lstStyle>
          <a:p>
            <a:pPr marL="0" marR="0" lvl="0" indent="0" algn="l" defTabSz="685732" rtl="0" eaLnBrk="1" fontAlgn="base" latinLnBrk="0" hangingPunct="1">
              <a:lnSpc>
                <a:spcPts val="1200"/>
              </a:lnSpc>
              <a:spcBef>
                <a:spcPts val="0"/>
              </a:spcBef>
              <a:spcAft>
                <a:spcPts val="0"/>
              </a:spcAft>
              <a:buClrTx/>
              <a:buSzTx/>
              <a:buFont typeface="Arial" panose="020B0604020202020204" pitchFamily="34" charset="0"/>
              <a:buNone/>
              <a:tabLst/>
              <a:defRPr/>
            </a:pPr>
            <a:r>
              <a:rPr lang="de-CH" sz="900" baseline="0">
                <a:latin typeface="+mn-lt"/>
              </a:rPr>
              <a:t> </a:t>
            </a:r>
            <a:r>
              <a:rPr lang="de-CH" sz="900" b="0" kern="1200">
                <a:latin typeface="+mn-lt"/>
              </a:rPr>
              <a:t> </a:t>
            </a:r>
            <a:endParaRPr lang="de-CH" sz="900" b="0" baseline="0" dirty="0">
              <a:latin typeface="+mn-lt"/>
            </a:endParaRPr>
          </a:p>
        </p:txBody>
      </p:sp>
    </p:spTree>
    <p:extLst>
      <p:ext uri="{BB962C8B-B14F-4D97-AF65-F5344CB8AC3E}">
        <p14:creationId xmlns:p14="http://schemas.microsoft.com/office/powerpoint/2010/main" val="2597586966"/>
      </p:ext>
    </p:extLst>
  </p:cSld>
  <p:clrMapOvr>
    <a:masterClrMapping/>
  </p:clrMapOvr>
  <p:extLst>
    <p:ext uri="{DCECCB84-F9BA-43D5-87BE-67443E8EF086}">
      <p15:sldGuideLst xmlns:p15="http://schemas.microsoft.com/office/powerpoint/2012/main">
        <p15:guide id="2"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noProof="0" dirty="0"/>
              <a:t>Titelmasterformat durch Klicken bearbeiten</a:t>
            </a:r>
          </a:p>
        </p:txBody>
      </p:sp>
      <p:sp>
        <p:nvSpPr>
          <p:cNvPr id="5" name="Inhaltsplatzhalter 2"/>
          <p:cNvSpPr>
            <a:spLocks noGrp="1"/>
          </p:cNvSpPr>
          <p:nvPr>
            <p:ph idx="1"/>
          </p:nvPr>
        </p:nvSpPr>
        <p:spPr>
          <a:xfrm>
            <a:off x="1295401" y="1087043"/>
            <a:ext cx="3672000" cy="3394959"/>
          </a:xfrm>
        </p:spPr>
        <p:txBody>
          <a:bodyPr/>
          <a:lstStyle/>
          <a:p>
            <a:pPr lvl="0"/>
            <a:r>
              <a:rPr lang="de-CH" noProof="0" dirty="0"/>
              <a:t>Formatvorlagen des Textmasters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7" name="Inhaltsplatzhalter 2"/>
          <p:cNvSpPr>
            <a:spLocks noGrp="1"/>
          </p:cNvSpPr>
          <p:nvPr>
            <p:ph idx="10"/>
          </p:nvPr>
        </p:nvSpPr>
        <p:spPr>
          <a:xfrm>
            <a:off x="5113020" y="1087043"/>
            <a:ext cx="3672000" cy="3394959"/>
          </a:xfrm>
        </p:spPr>
        <p:txBody>
          <a:bodyPr/>
          <a:lstStyle/>
          <a:p>
            <a:pPr lvl="0"/>
            <a:r>
              <a:rPr lang="de-CH" noProof="0" dirty="0"/>
              <a:t>Formatvorlagen des Textmasters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3" name="Foliennummernplatzhalter 2"/>
          <p:cNvSpPr>
            <a:spLocks noGrp="1"/>
          </p:cNvSpPr>
          <p:nvPr>
            <p:ph type="sldNum" sz="quarter" idx="11"/>
          </p:nvPr>
        </p:nvSpPr>
        <p:spPr/>
        <p:txBody>
          <a:bodyPr/>
          <a:lstStyle/>
          <a:p>
            <a:fld id="{7D21FFDD-132D-4B5B-AD6B-BCC06A41D268}" type="slidenum">
              <a:rPr lang="de-CH" smtClean="0"/>
              <a:pPr/>
              <a:t>‹Nr.›</a:t>
            </a:fld>
            <a:endParaRPr lang="de-CH" dirty="0"/>
          </a:p>
        </p:txBody>
      </p:sp>
      <p:sp>
        <p:nvSpPr>
          <p:cNvPr id="9" name="Fußzeilenplatzhalter 3">
            <a:extLst>
              <a:ext uri="{FF2B5EF4-FFF2-40B4-BE49-F238E27FC236}">
                <a16:creationId xmlns:a16="http://schemas.microsoft.com/office/drawing/2014/main" id="{FF855126-0716-4016-9DA5-77760BE1A058}"/>
              </a:ext>
            </a:extLst>
          </p:cNvPr>
          <p:cNvSpPr>
            <a:spLocks noGrp="1"/>
          </p:cNvSpPr>
          <p:nvPr>
            <p:ph type="ftr" sz="quarter" idx="3"/>
          </p:nvPr>
        </p:nvSpPr>
        <p:spPr>
          <a:xfrm>
            <a:off x="1295404" y="4755375"/>
            <a:ext cx="4328833" cy="129046"/>
          </a:xfrm>
          <a:prstGeom prst="rect">
            <a:avLst/>
          </a:prstGeom>
        </p:spPr>
        <p:txBody>
          <a:bodyPr vert="horz" lIns="0" tIns="0" rIns="0" bIns="0" rtlCol="0" anchor="t"/>
          <a:lstStyle>
            <a:lvl1pPr algn="l">
              <a:lnSpc>
                <a:spcPts val="1200"/>
              </a:lnSpc>
              <a:defRPr sz="900" b="1">
                <a:solidFill>
                  <a:schemeClr val="tx1"/>
                </a:solidFill>
                <a:latin typeface="+mn-lt"/>
              </a:defRPr>
            </a:lvl1pPr>
          </a:lstStyle>
          <a:p>
            <a:r>
              <a:rPr lang="de-CH" dirty="0"/>
              <a:t>Vorstandssitzung Cercle </a:t>
            </a:r>
            <a:r>
              <a:rPr lang="de-CH" dirty="0" err="1"/>
              <a:t>Exotique</a:t>
            </a:r>
            <a:r>
              <a:rPr lang="de-CH" dirty="0"/>
              <a:t> • 3. Oktober 2024</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noProof="0" dirty="0"/>
              <a:t>Titelmasterformat durch Klicken bearbeiten</a:t>
            </a:r>
          </a:p>
        </p:txBody>
      </p:sp>
      <p:sp>
        <p:nvSpPr>
          <p:cNvPr id="3" name="Foliennummernplatzhalter 2"/>
          <p:cNvSpPr>
            <a:spLocks noGrp="1"/>
          </p:cNvSpPr>
          <p:nvPr>
            <p:ph type="sldNum" sz="quarter" idx="10"/>
          </p:nvPr>
        </p:nvSpPr>
        <p:spPr/>
        <p:txBody>
          <a:bodyPr/>
          <a:lstStyle/>
          <a:p>
            <a:fld id="{7D21FFDD-132D-4B5B-AD6B-BCC06A41D268}" type="slidenum">
              <a:rPr lang="de-CH" smtClean="0"/>
              <a:pPr/>
              <a:t>‹Nr.›</a:t>
            </a:fld>
            <a:endParaRPr lang="de-CH" dirty="0"/>
          </a:p>
        </p:txBody>
      </p:sp>
      <p:sp>
        <p:nvSpPr>
          <p:cNvPr id="6" name="Fußzeilenplatzhalter 3">
            <a:extLst>
              <a:ext uri="{FF2B5EF4-FFF2-40B4-BE49-F238E27FC236}">
                <a16:creationId xmlns:a16="http://schemas.microsoft.com/office/drawing/2014/main" id="{23E8E262-5F9E-4467-A3E5-8192597C1C06}"/>
              </a:ext>
            </a:extLst>
          </p:cNvPr>
          <p:cNvSpPr>
            <a:spLocks noGrp="1"/>
          </p:cNvSpPr>
          <p:nvPr>
            <p:ph type="ftr" sz="quarter" idx="3"/>
          </p:nvPr>
        </p:nvSpPr>
        <p:spPr>
          <a:xfrm>
            <a:off x="1295404" y="4755375"/>
            <a:ext cx="4328833" cy="129046"/>
          </a:xfrm>
          <a:prstGeom prst="rect">
            <a:avLst/>
          </a:prstGeom>
        </p:spPr>
        <p:txBody>
          <a:bodyPr vert="horz" lIns="0" tIns="0" rIns="0" bIns="0" rtlCol="0" anchor="t"/>
          <a:lstStyle>
            <a:lvl1pPr algn="l">
              <a:lnSpc>
                <a:spcPts val="1200"/>
              </a:lnSpc>
              <a:defRPr sz="900" b="1">
                <a:solidFill>
                  <a:schemeClr val="tx1"/>
                </a:solidFill>
                <a:latin typeface="+mn-lt"/>
              </a:defRPr>
            </a:lvl1pPr>
          </a:lstStyle>
          <a:p>
            <a:r>
              <a:rPr lang="de-CH" dirty="0"/>
              <a:t>Vorstandssitzung Cercle </a:t>
            </a:r>
            <a:r>
              <a:rPr lang="de-CH" dirty="0" err="1"/>
              <a:t>Exotique</a:t>
            </a:r>
            <a:r>
              <a:rPr lang="de-CH" dirty="0"/>
              <a:t> • 3. Oktober 2024</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p>
            <a:fld id="{7D21FFDD-132D-4B5B-AD6B-BCC06A41D268}" type="slidenum">
              <a:rPr lang="de-CH" smtClean="0"/>
              <a:pPr/>
              <a:t>‹Nr.›</a:t>
            </a:fld>
            <a:endParaRPr lang="de-CH" dirty="0"/>
          </a:p>
        </p:txBody>
      </p:sp>
      <p:sp>
        <p:nvSpPr>
          <p:cNvPr id="5" name="Fußzeilenplatzhalter 3">
            <a:extLst>
              <a:ext uri="{FF2B5EF4-FFF2-40B4-BE49-F238E27FC236}">
                <a16:creationId xmlns:a16="http://schemas.microsoft.com/office/drawing/2014/main" id="{B8BF08CE-4B45-4A39-8965-CD7FAB622E51}"/>
              </a:ext>
            </a:extLst>
          </p:cNvPr>
          <p:cNvSpPr>
            <a:spLocks noGrp="1"/>
          </p:cNvSpPr>
          <p:nvPr>
            <p:ph type="ftr" sz="quarter" idx="3"/>
          </p:nvPr>
        </p:nvSpPr>
        <p:spPr>
          <a:xfrm>
            <a:off x="1295404" y="4755375"/>
            <a:ext cx="4328833" cy="129046"/>
          </a:xfrm>
          <a:prstGeom prst="rect">
            <a:avLst/>
          </a:prstGeom>
        </p:spPr>
        <p:txBody>
          <a:bodyPr vert="horz" lIns="0" tIns="0" rIns="0" bIns="0" rtlCol="0" anchor="t"/>
          <a:lstStyle>
            <a:lvl1pPr algn="l">
              <a:lnSpc>
                <a:spcPts val="1200"/>
              </a:lnSpc>
              <a:defRPr sz="900" b="1">
                <a:solidFill>
                  <a:schemeClr val="tx1"/>
                </a:solidFill>
                <a:latin typeface="+mn-lt"/>
              </a:defRPr>
            </a:lvl1pPr>
          </a:lstStyle>
          <a:p>
            <a:r>
              <a:rPr lang="de-CH" dirty="0"/>
              <a:t>Vorstandssitzung Cercle </a:t>
            </a:r>
            <a:r>
              <a:rPr lang="de-CH" dirty="0" err="1"/>
              <a:t>Exotique</a:t>
            </a:r>
            <a:r>
              <a:rPr lang="de-CH" dirty="0"/>
              <a:t> • 3. Oktober 2024</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Grafik 11"/>
          <p:cNvPicPr>
            <a:picLocks noChangeAspect="1"/>
          </p:cNvPicPr>
          <p:nvPr userDrawn="1"/>
        </p:nvPicPr>
        <p:blipFill rotWithShape="1">
          <a:blip r:embed="rId8" cstate="print">
            <a:extLst>
              <a:ext uri="{28A0092B-C50C-407E-A947-70E740481C1C}">
                <a14:useLocalDpi xmlns:a14="http://schemas.microsoft.com/office/drawing/2010/main" val="0"/>
              </a:ext>
            </a:extLst>
          </a:blip>
          <a:srcRect l="1817" t="4402" r="84985" b="43721"/>
          <a:stretch/>
        </p:blipFill>
        <p:spPr>
          <a:xfrm>
            <a:off x="359573" y="260086"/>
            <a:ext cx="211789" cy="235994"/>
          </a:xfrm>
          <a:prstGeom prst="rect">
            <a:avLst/>
          </a:prstGeom>
        </p:spPr>
      </p:pic>
      <p:sp>
        <p:nvSpPr>
          <p:cNvPr id="2" name="Foliennummernplatzhalter 1"/>
          <p:cNvSpPr>
            <a:spLocks noGrp="1"/>
          </p:cNvSpPr>
          <p:nvPr>
            <p:ph type="sldNum" sz="quarter" idx="4"/>
          </p:nvPr>
        </p:nvSpPr>
        <p:spPr>
          <a:xfrm>
            <a:off x="8328628" y="4755376"/>
            <a:ext cx="445214" cy="136190"/>
          </a:xfrm>
          <a:prstGeom prst="rect">
            <a:avLst/>
          </a:prstGeom>
          <a:noFill/>
          <a:ln>
            <a:noFill/>
          </a:ln>
        </p:spPr>
        <p:txBody>
          <a:bodyPr vert="horz" lIns="0" tIns="0" rIns="0" bIns="45720" rtlCol="0" anchor="t"/>
          <a:lstStyle>
            <a:lvl1pPr algn="r">
              <a:defRPr sz="900">
                <a:solidFill>
                  <a:schemeClr val="tx1"/>
                </a:solidFill>
                <a:latin typeface="+mn-lt"/>
              </a:defRPr>
            </a:lvl1pPr>
          </a:lstStyle>
          <a:p>
            <a:fld id="{7D21FFDD-132D-4B5B-AD6B-BCC06A41D268}" type="slidenum">
              <a:rPr lang="de-CH" smtClean="0"/>
              <a:pPr/>
              <a:t>‹Nr.›</a:t>
            </a:fld>
            <a:endParaRPr lang="de-CH" dirty="0"/>
          </a:p>
        </p:txBody>
      </p:sp>
      <p:sp>
        <p:nvSpPr>
          <p:cNvPr id="1051" name="Rectangle 27"/>
          <p:cNvSpPr>
            <a:spLocks noGrp="1" noChangeArrowheads="1"/>
          </p:cNvSpPr>
          <p:nvPr>
            <p:ph type="title"/>
          </p:nvPr>
        </p:nvSpPr>
        <p:spPr bwMode="auto">
          <a:xfrm>
            <a:off x="1295405" y="209121"/>
            <a:ext cx="7479623" cy="6750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endParaRPr lang="de-CH" noProof="0" dirty="0"/>
          </a:p>
        </p:txBody>
      </p:sp>
      <p:sp>
        <p:nvSpPr>
          <p:cNvPr id="1052" name="Rectangle 28"/>
          <p:cNvSpPr>
            <a:spLocks noGrp="1" noChangeArrowheads="1"/>
          </p:cNvSpPr>
          <p:nvPr>
            <p:ph type="body" idx="1"/>
          </p:nvPr>
        </p:nvSpPr>
        <p:spPr bwMode="auto">
          <a:xfrm>
            <a:off x="1295444" y="1082045"/>
            <a:ext cx="7478401" cy="3400021"/>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CH" noProof="0"/>
              <a:t>Klicken Sie, um die Formate des Vorlagentextes zu bearbeiten</a:t>
            </a:r>
          </a:p>
          <a:p>
            <a:pPr lvl="1"/>
            <a:r>
              <a:rPr lang="de-CH" noProof="0"/>
              <a:t>Zweite Ebene</a:t>
            </a:r>
          </a:p>
          <a:p>
            <a:pPr lvl="2"/>
            <a:r>
              <a:rPr lang="de-CH" noProof="0"/>
              <a:t>Dritte Ebene</a:t>
            </a:r>
          </a:p>
          <a:p>
            <a:pPr lvl="3"/>
            <a:r>
              <a:rPr lang="de-CH" noProof="0"/>
              <a:t>Vierte Ebene</a:t>
            </a:r>
          </a:p>
          <a:p>
            <a:pPr lvl="4"/>
            <a:r>
              <a:rPr lang="de-CH" noProof="0"/>
              <a:t>Fünfte Ebene </a:t>
            </a:r>
          </a:p>
        </p:txBody>
      </p:sp>
      <p:sp>
        <p:nvSpPr>
          <p:cNvPr id="1064" name="Line 40"/>
          <p:cNvSpPr>
            <a:spLocks noChangeShapeType="1"/>
          </p:cNvSpPr>
          <p:nvPr/>
        </p:nvSpPr>
        <p:spPr bwMode="auto">
          <a:xfrm flipH="1">
            <a:off x="1295400" y="4697379"/>
            <a:ext cx="7489826" cy="0"/>
          </a:xfrm>
          <a:prstGeom prst="line">
            <a:avLst/>
          </a:prstGeom>
          <a:noFill/>
          <a:ln w="9525">
            <a:solidFill>
              <a:schemeClr val="tx1"/>
            </a:solidFill>
            <a:round/>
            <a:headEnd/>
            <a:tailEnd/>
          </a:ln>
          <a:effectLst/>
        </p:spPr>
        <p:txBody>
          <a:bodyPr/>
          <a:lstStyle/>
          <a:p>
            <a:endParaRPr lang="de-CH" sz="1800"/>
          </a:p>
        </p:txBody>
      </p:sp>
      <p:sp>
        <p:nvSpPr>
          <p:cNvPr id="10" name="Fußzeilenplatzhalter 3"/>
          <p:cNvSpPr>
            <a:spLocks noGrp="1"/>
          </p:cNvSpPr>
          <p:nvPr>
            <p:ph type="ftr" sz="quarter" idx="3"/>
          </p:nvPr>
        </p:nvSpPr>
        <p:spPr>
          <a:xfrm>
            <a:off x="1295404" y="4755375"/>
            <a:ext cx="4328833" cy="129046"/>
          </a:xfrm>
          <a:prstGeom prst="rect">
            <a:avLst/>
          </a:prstGeom>
        </p:spPr>
        <p:txBody>
          <a:bodyPr vert="horz" lIns="0" tIns="0" rIns="0" bIns="0" rtlCol="0" anchor="t"/>
          <a:lstStyle>
            <a:lvl1pPr algn="l">
              <a:lnSpc>
                <a:spcPts val="1200"/>
              </a:lnSpc>
              <a:defRPr sz="900" b="1">
                <a:solidFill>
                  <a:schemeClr val="tx1"/>
                </a:solidFill>
                <a:latin typeface="+mn-lt"/>
              </a:defRPr>
            </a:lvl1pPr>
          </a:lstStyle>
          <a:p>
            <a:r>
              <a:rPr lang="de-CH" dirty="0"/>
              <a:t>Vorstandssitzung Cercle </a:t>
            </a:r>
            <a:r>
              <a:rPr lang="de-CH" dirty="0" err="1"/>
              <a:t>Exotique</a:t>
            </a:r>
            <a:r>
              <a:rPr lang="de-CH" dirty="0"/>
              <a:t> • 3. Oktober 2024</a:t>
            </a:r>
          </a:p>
        </p:txBody>
      </p:sp>
      <p:sp>
        <p:nvSpPr>
          <p:cNvPr id="11" name="Textplatzhalter 2"/>
          <p:cNvSpPr txBox="1">
            <a:spLocks/>
          </p:cNvSpPr>
          <p:nvPr userDrawn="1"/>
        </p:nvSpPr>
        <p:spPr>
          <a:xfrm>
            <a:off x="1295404" y="4894153"/>
            <a:ext cx="4328833" cy="137132"/>
          </a:xfrm>
          <a:prstGeom prst="rect">
            <a:avLst/>
          </a:prstGeom>
        </p:spPr>
        <p:txBody>
          <a:bodyPr lIns="0" tIns="0" rIns="0" bIns="0"/>
          <a:lstStyle>
            <a:lvl1pPr marL="0" indent="0" algn="l" rtl="0" eaLnBrk="1" fontAlgn="base" hangingPunct="1">
              <a:lnSpc>
                <a:spcPts val="2600"/>
              </a:lnSpc>
              <a:spcBef>
                <a:spcPts val="0"/>
              </a:spcBef>
              <a:spcAft>
                <a:spcPts val="0"/>
              </a:spcAft>
              <a:buFont typeface="Arial" panose="020B0604020202020204" pitchFamily="34" charset="0"/>
              <a:buNone/>
              <a:defRPr sz="2100">
                <a:solidFill>
                  <a:schemeClr val="tx1"/>
                </a:solidFill>
                <a:latin typeface="+mn-lt"/>
                <a:ea typeface="+mn-ea"/>
                <a:cs typeface="+mn-cs"/>
              </a:defRPr>
            </a:lvl1pPr>
            <a:lvl2pPr marL="538163"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2pPr>
            <a:lvl3pPr marL="806450"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3pPr>
            <a:lvl4pPr marL="1076325"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4pPr>
            <a:lvl5pPr marL="1344613"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a:lstStyle>
          <a:p>
            <a:pPr marL="0" marR="0" lvl="0" indent="0" algn="l" defTabSz="685732" rtl="0" eaLnBrk="1" fontAlgn="base" latinLnBrk="0" hangingPunct="1">
              <a:lnSpc>
                <a:spcPts val="1200"/>
              </a:lnSpc>
              <a:spcBef>
                <a:spcPts val="0"/>
              </a:spcBef>
              <a:spcAft>
                <a:spcPts val="0"/>
              </a:spcAft>
              <a:buClrTx/>
              <a:buSzTx/>
              <a:buFont typeface="Arial" panose="020B0604020202020204" pitchFamily="34" charset="0"/>
              <a:buNone/>
              <a:tabLst/>
              <a:defRPr/>
            </a:pPr>
            <a:r>
              <a:rPr lang="de-CH" sz="900" baseline="0">
                <a:latin typeface="+mn-lt"/>
              </a:rPr>
              <a:t> </a:t>
            </a:r>
            <a:r>
              <a:rPr lang="de-CH" sz="900" b="0" kern="1200">
                <a:latin typeface="+mn-lt"/>
              </a:rPr>
              <a:t> </a:t>
            </a:r>
            <a:endParaRPr lang="de-CH" sz="900" b="0" baseline="0" dirty="0">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2" r:id="rId4"/>
    <p:sldLayoutId id="2147483654" r:id="rId5"/>
    <p:sldLayoutId id="2147483655" r:id="rId6"/>
  </p:sldLayoutIdLst>
  <p:hf hdr="0" dt="0"/>
  <p:txStyles>
    <p:titleStyle>
      <a:lvl1pPr algn="l" rtl="0" eaLnBrk="1" fontAlgn="base" hangingPunct="1">
        <a:lnSpc>
          <a:spcPts val="3600"/>
        </a:lnSpc>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342866" algn="l" rtl="0" eaLnBrk="1" fontAlgn="base" hangingPunct="1">
        <a:spcBef>
          <a:spcPct val="0"/>
        </a:spcBef>
        <a:spcAft>
          <a:spcPct val="0"/>
        </a:spcAft>
        <a:defRPr sz="2400" b="1">
          <a:solidFill>
            <a:schemeClr val="tx1"/>
          </a:solidFill>
          <a:latin typeface="Arial" charset="0"/>
        </a:defRPr>
      </a:lvl6pPr>
      <a:lvl7pPr marL="685732" algn="l" rtl="0" eaLnBrk="1" fontAlgn="base" hangingPunct="1">
        <a:spcBef>
          <a:spcPct val="0"/>
        </a:spcBef>
        <a:spcAft>
          <a:spcPct val="0"/>
        </a:spcAft>
        <a:defRPr sz="2400" b="1">
          <a:solidFill>
            <a:schemeClr val="tx1"/>
          </a:solidFill>
          <a:latin typeface="Arial" charset="0"/>
        </a:defRPr>
      </a:lvl7pPr>
      <a:lvl8pPr marL="1028598" algn="l" rtl="0" eaLnBrk="1" fontAlgn="base" hangingPunct="1">
        <a:spcBef>
          <a:spcPct val="0"/>
        </a:spcBef>
        <a:spcAft>
          <a:spcPct val="0"/>
        </a:spcAft>
        <a:defRPr sz="2400" b="1">
          <a:solidFill>
            <a:schemeClr val="tx1"/>
          </a:solidFill>
          <a:latin typeface="Arial" charset="0"/>
        </a:defRPr>
      </a:lvl8pPr>
      <a:lvl9pPr marL="1371464" algn="l" rtl="0" eaLnBrk="1" fontAlgn="base" hangingPunct="1">
        <a:spcBef>
          <a:spcPct val="0"/>
        </a:spcBef>
        <a:spcAft>
          <a:spcPct val="0"/>
        </a:spcAft>
        <a:defRPr sz="2400" b="1">
          <a:solidFill>
            <a:schemeClr val="tx1"/>
          </a:solidFill>
          <a:latin typeface="Arial" charset="0"/>
        </a:defRPr>
      </a:lvl9pPr>
    </p:titleStyle>
    <p:bodyStyle>
      <a:lvl1pPr marL="201196" indent="-201196" algn="l" rtl="0" eaLnBrk="1" fontAlgn="base" hangingPunct="1">
        <a:lnSpc>
          <a:spcPts val="2600"/>
        </a:lnSpc>
        <a:spcBef>
          <a:spcPts val="0"/>
        </a:spcBef>
        <a:spcAft>
          <a:spcPts val="0"/>
        </a:spcAft>
        <a:buFont typeface="Arial" panose="020B0604020202020204" pitchFamily="34" charset="0"/>
        <a:buChar char="•"/>
        <a:defRPr sz="2100">
          <a:solidFill>
            <a:schemeClr val="tx1"/>
          </a:solidFill>
          <a:latin typeface="+mn-lt"/>
          <a:ea typeface="+mn-ea"/>
          <a:cs typeface="+mn-cs"/>
        </a:defRPr>
      </a:lvl1pPr>
      <a:lvl2pPr marL="403582" indent="-202386"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2pPr>
      <a:lvl3pPr marL="604778" indent="-201196"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3pPr>
      <a:lvl4pPr marL="807164" indent="-202386"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4pPr>
      <a:lvl5pPr marL="1008360" indent="-201196"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5pPr>
      <a:lvl6pPr marL="1885762" indent="-171434" algn="l" rtl="0" eaLnBrk="1" fontAlgn="base" hangingPunct="1">
        <a:spcBef>
          <a:spcPct val="20000"/>
        </a:spcBef>
        <a:spcAft>
          <a:spcPct val="0"/>
        </a:spcAft>
        <a:buClr>
          <a:srgbClr val="DDDDDD"/>
        </a:buClr>
        <a:buChar char="•"/>
        <a:defRPr sz="1575">
          <a:solidFill>
            <a:schemeClr val="tx1"/>
          </a:solidFill>
          <a:latin typeface="+mn-lt"/>
        </a:defRPr>
      </a:lvl6pPr>
      <a:lvl7pPr marL="2228628" indent="-171434" algn="l" rtl="0" eaLnBrk="1" fontAlgn="base" hangingPunct="1">
        <a:spcBef>
          <a:spcPct val="20000"/>
        </a:spcBef>
        <a:spcAft>
          <a:spcPct val="0"/>
        </a:spcAft>
        <a:buClr>
          <a:srgbClr val="DDDDDD"/>
        </a:buClr>
        <a:buChar char="•"/>
        <a:defRPr sz="1575">
          <a:solidFill>
            <a:schemeClr val="tx1"/>
          </a:solidFill>
          <a:latin typeface="+mn-lt"/>
        </a:defRPr>
      </a:lvl7pPr>
      <a:lvl8pPr marL="2571494" indent="-171434" algn="l" rtl="0" eaLnBrk="1" fontAlgn="base" hangingPunct="1">
        <a:spcBef>
          <a:spcPct val="20000"/>
        </a:spcBef>
        <a:spcAft>
          <a:spcPct val="0"/>
        </a:spcAft>
        <a:buClr>
          <a:srgbClr val="DDDDDD"/>
        </a:buClr>
        <a:buChar char="•"/>
        <a:defRPr sz="1575">
          <a:solidFill>
            <a:schemeClr val="tx1"/>
          </a:solidFill>
          <a:latin typeface="+mn-lt"/>
        </a:defRPr>
      </a:lvl8pPr>
      <a:lvl9pPr marL="2914361" indent="-171434" algn="l" rtl="0" eaLnBrk="1" fontAlgn="base" hangingPunct="1">
        <a:spcBef>
          <a:spcPct val="20000"/>
        </a:spcBef>
        <a:spcAft>
          <a:spcPct val="0"/>
        </a:spcAft>
        <a:buClr>
          <a:srgbClr val="DDDDDD"/>
        </a:buClr>
        <a:buChar char="•"/>
        <a:defRPr sz="1575">
          <a:solidFill>
            <a:schemeClr val="tx1"/>
          </a:solidFill>
          <a:latin typeface="+mn-lt"/>
        </a:defRPr>
      </a:lvl9pPr>
    </p:bodyStyle>
    <p:otherStyle>
      <a:defPPr>
        <a:defRPr lang="de-DE"/>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26" userDrawn="1">
          <p15:clr>
            <a:srgbClr val="F26B43"/>
          </p15:clr>
        </p15:guide>
        <p15:guide id="3" orient="horz" pos="2957" userDrawn="1">
          <p15:clr>
            <a:srgbClr val="F26B43"/>
          </p15:clr>
        </p15:guide>
        <p15:guide id="5" pos="5534" userDrawn="1">
          <p15:clr>
            <a:srgbClr val="F26B43"/>
          </p15:clr>
        </p15:guide>
        <p15:guide id="7" orient="horz" pos="3117" userDrawn="1">
          <p15:clr>
            <a:srgbClr val="F26B43"/>
          </p15:clr>
        </p15:guide>
        <p15:guide id="8" orient="horz" pos="174" userDrawn="1">
          <p15:clr>
            <a:srgbClr val="F26B43"/>
          </p15:clr>
        </p15:guide>
        <p15:guide id="9" pos="816" userDrawn="1">
          <p15:clr>
            <a:srgbClr val="F26B43"/>
          </p15:clr>
        </p15:guide>
        <p15:guide id="10" orient="horz" pos="2828" userDrawn="1">
          <p15:clr>
            <a:srgbClr val="F26B43"/>
          </p15:clr>
        </p15:guide>
        <p15:guide id="11" orient="horz" pos="685" userDrawn="1">
          <p15:clr>
            <a:srgbClr val="F26B43"/>
          </p15:clr>
        </p15:guide>
        <p15:guide id="12" orient="horz" pos="252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arlament.ch/it/ratsbetrieb/suche-curia-vista/geschaeft?AffairId=20244476" TargetMode="External"/><Relationship Id="rId2" Type="http://schemas.openxmlformats.org/officeDocument/2006/relationships/hyperlink" Target="https://www.parlament.ch/de/ratsbetrieb/suche-curia-vista/geschaeft?AffairId=2024359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bafu.admin.ch/bafu/de/home/themen/biotechnologie/dossiers/aenderung-invasiven-gebietsfremden-pflanzen.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contact.releases@bafu.admin.ch" TargetMode="External"/><Relationship Id="rId2" Type="http://schemas.openxmlformats.org/officeDocument/2006/relationships/hyperlink" Target="https://www.bafu.admin.ch/bafu/de/home/themen/biotechnologie/fachinformationen/invasive-gebietsfremde-arten.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p:txBody>
          <a:bodyPr/>
          <a:lstStyle/>
          <a:p>
            <a:r>
              <a:rPr lang="de-CH" altLang="de-DE" sz="3200" dirty="0">
                <a:solidFill>
                  <a:prstClr val="black"/>
                </a:solidFill>
              </a:rPr>
              <a:t>Aktuelles vom Bund</a:t>
            </a:r>
            <a:br>
              <a:rPr lang="de-CH" altLang="de-DE" sz="3200" dirty="0">
                <a:solidFill>
                  <a:prstClr val="black"/>
                </a:solidFill>
              </a:rPr>
            </a:br>
            <a:r>
              <a:rPr lang="de-CH" altLang="de-DE" sz="1800" dirty="0">
                <a:solidFill>
                  <a:prstClr val="black"/>
                </a:solidFill>
              </a:rPr>
              <a:t>6. Tagung Cercle </a:t>
            </a:r>
            <a:r>
              <a:rPr lang="de-CH" altLang="de-DE" sz="1800" dirty="0" err="1">
                <a:solidFill>
                  <a:prstClr val="black"/>
                </a:solidFill>
              </a:rPr>
              <a:t>Exotique</a:t>
            </a:r>
            <a:br>
              <a:rPr lang="de-CH" altLang="de-DE" sz="3200" dirty="0">
                <a:solidFill>
                  <a:prstClr val="black"/>
                </a:solidFill>
              </a:rPr>
            </a:br>
            <a:br>
              <a:rPr lang="de-CH" altLang="de-DE" sz="3200" dirty="0">
                <a:solidFill>
                  <a:prstClr val="black"/>
                </a:solidFill>
              </a:rPr>
            </a:br>
            <a:endParaRPr lang="de-CH" sz="3200" dirty="0"/>
          </a:p>
        </p:txBody>
      </p:sp>
      <p:sp>
        <p:nvSpPr>
          <p:cNvPr id="5" name="Textplatzhalter 5"/>
          <p:cNvSpPr txBox="1">
            <a:spLocks/>
          </p:cNvSpPr>
          <p:nvPr/>
        </p:nvSpPr>
        <p:spPr bwMode="auto">
          <a:xfrm>
            <a:off x="1295401" y="4357851"/>
            <a:ext cx="7177268" cy="492373"/>
          </a:xfrm>
          <a:prstGeom prst="rect">
            <a:avLst/>
          </a:prstGeom>
          <a:noFill/>
          <a:ln w="9525">
            <a:noFill/>
            <a:miter lim="800000"/>
            <a:headEnd/>
            <a:tailEnd/>
          </a:ln>
          <a:effectLst/>
        </p:spPr>
        <p:txBody>
          <a:bodyPr vert="horz" wrap="square" lIns="0" tIns="35100" rIns="0" bIns="0" numCol="1" anchor="t" anchorCtr="0" compatLnSpc="1">
            <a:prstTxWarp prst="textNoShape">
              <a:avLst/>
            </a:prstTxWarp>
          </a:bodyPr>
          <a:lstStyle>
            <a:lvl1pPr marL="0" indent="0" algn="l" rtl="0" eaLnBrk="1" fontAlgn="base" hangingPunct="1">
              <a:lnSpc>
                <a:spcPct val="100000"/>
              </a:lnSpc>
              <a:spcBef>
                <a:spcPts val="0"/>
              </a:spcBef>
              <a:spcAft>
                <a:spcPts val="600"/>
              </a:spcAft>
              <a:buFont typeface="Arial" panose="020B0604020202020204" pitchFamily="34" charset="0"/>
              <a:buNone/>
              <a:defRPr sz="3200">
                <a:solidFill>
                  <a:schemeClr val="tx1"/>
                </a:solidFill>
                <a:latin typeface="+mn-lt"/>
                <a:ea typeface="+mn-ea"/>
                <a:cs typeface="+mn-cs"/>
              </a:defRPr>
            </a:lvl1pPr>
            <a:lvl2pPr marL="538163"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2pPr>
            <a:lvl3pPr marL="806450"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3pPr>
            <a:lvl4pPr marL="1076325"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4pPr>
            <a:lvl5pPr marL="1344613"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a:lstStyle>
          <a:p>
            <a:pPr>
              <a:lnSpc>
                <a:spcPts val="4200"/>
              </a:lnSpc>
            </a:pPr>
            <a:r>
              <a:rPr lang="de-CH" sz="1800" kern="0" dirty="0"/>
              <a:t>31. Januar 2025</a:t>
            </a:r>
          </a:p>
        </p:txBody>
      </p:sp>
      <p:sp>
        <p:nvSpPr>
          <p:cNvPr id="7" name="Textplatzhalter 2"/>
          <p:cNvSpPr txBox="1">
            <a:spLocks/>
          </p:cNvSpPr>
          <p:nvPr/>
        </p:nvSpPr>
        <p:spPr bwMode="auto">
          <a:xfrm>
            <a:off x="1295401" y="3821546"/>
            <a:ext cx="7177268" cy="518181"/>
          </a:xfrm>
          <a:prstGeom prst="rect">
            <a:avLst/>
          </a:prstGeom>
          <a:noFill/>
          <a:ln w="9525">
            <a:noFill/>
            <a:miter lim="800000"/>
            <a:headEnd/>
            <a:tailEnd/>
          </a:ln>
          <a:effectLst/>
        </p:spPr>
        <p:txBody>
          <a:bodyPr vert="horz" wrap="square" lIns="0" tIns="35100" rIns="0" bIns="0" numCol="1" anchor="t" anchorCtr="0" compatLnSpc="1">
            <a:prstTxWarp prst="textNoShape">
              <a:avLst/>
            </a:prstTxWarp>
          </a:bodyPr>
          <a:lstStyle>
            <a:lvl1pPr marL="0" indent="0" algn="l" rtl="0" eaLnBrk="1" fontAlgn="base" hangingPunct="1">
              <a:lnSpc>
                <a:spcPts val="4200"/>
              </a:lnSpc>
              <a:spcBef>
                <a:spcPts val="0"/>
              </a:spcBef>
              <a:spcAft>
                <a:spcPts val="0"/>
              </a:spcAft>
              <a:buFont typeface="Arial" panose="020B0604020202020204" pitchFamily="34" charset="0"/>
              <a:buNone/>
              <a:defRPr sz="3200">
                <a:solidFill>
                  <a:schemeClr val="tx1"/>
                </a:solidFill>
                <a:latin typeface="+mn-lt"/>
                <a:ea typeface="+mn-ea"/>
                <a:cs typeface="+mn-cs"/>
              </a:defRPr>
            </a:lvl1pPr>
            <a:lvl2pPr marL="538163"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2pPr>
            <a:lvl3pPr marL="806450"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3pPr>
            <a:lvl4pPr marL="1076325" indent="-269875"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4pPr>
            <a:lvl5pPr marL="1344613" indent="-268288" algn="l" rtl="0" eaLnBrk="1" fontAlgn="base" hangingPunct="1">
              <a:lnSpc>
                <a:spcPts val="2600"/>
              </a:lnSpc>
              <a:spcBef>
                <a:spcPts val="0"/>
              </a:spcBef>
              <a:spcAft>
                <a:spcPts val="0"/>
              </a:spcAft>
              <a:buClr>
                <a:schemeClr val="accent6"/>
              </a:buClr>
              <a:buFont typeface="Arial" panose="020B0604020202020204" pitchFamily="34" charset="0"/>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a:lstStyle>
          <a:p>
            <a:r>
              <a:rPr lang="de-CH" kern="0"/>
              <a:t> </a:t>
            </a:r>
          </a:p>
        </p:txBody>
      </p:sp>
    </p:spTree>
    <p:extLst>
      <p:ext uri="{BB962C8B-B14F-4D97-AF65-F5344CB8AC3E}">
        <p14:creationId xmlns:p14="http://schemas.microsoft.com/office/powerpoint/2010/main" val="314841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DE115-2A11-4C1E-F932-292F115AF482}"/>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5FCC9731-91A7-32CC-6B95-C3FD5D1DDAD8}"/>
              </a:ext>
            </a:extLst>
          </p:cNvPr>
          <p:cNvSpPr>
            <a:spLocks noGrp="1"/>
          </p:cNvSpPr>
          <p:nvPr>
            <p:ph sz="quarter" idx="10"/>
          </p:nvPr>
        </p:nvSpPr>
        <p:spPr/>
        <p:txBody>
          <a:bodyPr/>
          <a:lstStyle/>
          <a:p>
            <a:pPr marL="0" indent="0">
              <a:lnSpc>
                <a:spcPts val="2200"/>
              </a:lnSpc>
              <a:spcAft>
                <a:spcPts val="1200"/>
              </a:spcAft>
              <a:buNone/>
            </a:pPr>
            <a:r>
              <a:rPr lang="de-CH" sz="1800" dirty="0"/>
              <a:t>1) Revision Freisetzungsverordnung: bisherige Erfahrungen</a:t>
            </a:r>
          </a:p>
          <a:p>
            <a:pPr marL="0" indent="0">
              <a:lnSpc>
                <a:spcPts val="2200"/>
              </a:lnSpc>
              <a:spcAft>
                <a:spcPts val="1200"/>
              </a:spcAft>
              <a:buNone/>
            </a:pPr>
            <a:r>
              <a:rPr lang="de-CH" sz="1800" dirty="0"/>
              <a:t>2) Stand Revision Umweltschutzgesetz</a:t>
            </a:r>
          </a:p>
          <a:p>
            <a:pPr marL="0" indent="0">
              <a:lnSpc>
                <a:spcPts val="2200"/>
              </a:lnSpc>
              <a:spcAft>
                <a:spcPts val="1200"/>
              </a:spcAft>
              <a:buNone/>
            </a:pPr>
            <a:r>
              <a:rPr lang="de-CH" sz="1800" dirty="0"/>
              <a:t>3) Einstufung der Arten</a:t>
            </a:r>
          </a:p>
        </p:txBody>
      </p:sp>
      <p:sp>
        <p:nvSpPr>
          <p:cNvPr id="3" name="Foliennummernplatzhalter 2">
            <a:extLst>
              <a:ext uri="{FF2B5EF4-FFF2-40B4-BE49-F238E27FC236}">
                <a16:creationId xmlns:a16="http://schemas.microsoft.com/office/drawing/2014/main" id="{0B9C14A9-A6B6-A624-AF75-43563AD587AA}"/>
              </a:ext>
            </a:extLst>
          </p:cNvPr>
          <p:cNvSpPr>
            <a:spLocks noGrp="1"/>
          </p:cNvSpPr>
          <p:nvPr>
            <p:ph type="sldNum" sz="quarter" idx="11"/>
          </p:nvPr>
        </p:nvSpPr>
        <p:spPr/>
        <p:txBody>
          <a:bodyPr/>
          <a:lstStyle/>
          <a:p>
            <a:fld id="{7D21FFDD-132D-4B5B-AD6B-BCC06A41D268}" type="slidenum">
              <a:rPr lang="de-CH" smtClean="0"/>
              <a:pPr/>
              <a:t>2</a:t>
            </a:fld>
            <a:endParaRPr lang="de-CH" dirty="0"/>
          </a:p>
        </p:txBody>
      </p:sp>
      <p:sp>
        <p:nvSpPr>
          <p:cNvPr id="4" name="Titel 3">
            <a:extLst>
              <a:ext uri="{FF2B5EF4-FFF2-40B4-BE49-F238E27FC236}">
                <a16:creationId xmlns:a16="http://schemas.microsoft.com/office/drawing/2014/main" id="{64DB5EC8-BD41-BBC5-F042-593C368DC5A7}"/>
              </a:ext>
            </a:extLst>
          </p:cNvPr>
          <p:cNvSpPr>
            <a:spLocks noGrp="1"/>
          </p:cNvSpPr>
          <p:nvPr>
            <p:ph type="title"/>
          </p:nvPr>
        </p:nvSpPr>
        <p:spPr/>
        <p:txBody>
          <a:bodyPr/>
          <a:lstStyle/>
          <a:p>
            <a:r>
              <a:rPr lang="de-CH" sz="2400" dirty="0"/>
              <a:t>Inhalt</a:t>
            </a:r>
          </a:p>
        </p:txBody>
      </p:sp>
      <p:sp>
        <p:nvSpPr>
          <p:cNvPr id="5" name="Fußzeilenplatzhalter 4">
            <a:extLst>
              <a:ext uri="{FF2B5EF4-FFF2-40B4-BE49-F238E27FC236}">
                <a16:creationId xmlns:a16="http://schemas.microsoft.com/office/drawing/2014/main" id="{50AF255F-582A-8F3B-9084-7500A122F28E}"/>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1339322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620CD2D-4B46-4ACF-AF39-379EA588DE7D}"/>
              </a:ext>
            </a:extLst>
          </p:cNvPr>
          <p:cNvSpPr>
            <a:spLocks noGrp="1"/>
          </p:cNvSpPr>
          <p:nvPr>
            <p:ph sz="quarter" idx="10"/>
          </p:nvPr>
        </p:nvSpPr>
        <p:spPr/>
        <p:txBody>
          <a:bodyPr/>
          <a:lstStyle/>
          <a:p>
            <a:r>
              <a:rPr lang="de-CH" sz="1800" dirty="0"/>
              <a:t>Mo. Friedl (19.4615) «Den Verkauf invasiver Neophyten verbieten»</a:t>
            </a:r>
            <a:endParaRPr lang="de-CH" sz="1800" b="1" dirty="0"/>
          </a:p>
        </p:txBody>
      </p:sp>
      <p:sp>
        <p:nvSpPr>
          <p:cNvPr id="3" name="Foliennummernplatzhalter 2">
            <a:extLst>
              <a:ext uri="{FF2B5EF4-FFF2-40B4-BE49-F238E27FC236}">
                <a16:creationId xmlns:a16="http://schemas.microsoft.com/office/drawing/2014/main" id="{F8681A73-C1B7-4BDD-A8EE-CC80D001157C}"/>
              </a:ext>
            </a:extLst>
          </p:cNvPr>
          <p:cNvSpPr>
            <a:spLocks noGrp="1"/>
          </p:cNvSpPr>
          <p:nvPr>
            <p:ph type="sldNum" sz="quarter" idx="11"/>
          </p:nvPr>
        </p:nvSpPr>
        <p:spPr/>
        <p:txBody>
          <a:bodyPr/>
          <a:lstStyle/>
          <a:p>
            <a:fld id="{7D21FFDD-132D-4B5B-AD6B-BCC06A41D268}" type="slidenum">
              <a:rPr lang="de-CH" smtClean="0"/>
              <a:pPr/>
              <a:t>3</a:t>
            </a:fld>
            <a:endParaRPr lang="de-CH" dirty="0"/>
          </a:p>
        </p:txBody>
      </p:sp>
      <p:sp>
        <p:nvSpPr>
          <p:cNvPr id="4" name="Titel 3">
            <a:extLst>
              <a:ext uri="{FF2B5EF4-FFF2-40B4-BE49-F238E27FC236}">
                <a16:creationId xmlns:a16="http://schemas.microsoft.com/office/drawing/2014/main" id="{C220C3CE-567F-4FEE-B0CB-FBCBF177B986}"/>
              </a:ext>
            </a:extLst>
          </p:cNvPr>
          <p:cNvSpPr>
            <a:spLocks noGrp="1"/>
          </p:cNvSpPr>
          <p:nvPr>
            <p:ph type="title"/>
          </p:nvPr>
        </p:nvSpPr>
        <p:spPr/>
        <p:txBody>
          <a:bodyPr/>
          <a:lstStyle/>
          <a:p>
            <a:r>
              <a:rPr lang="de-CH" sz="2400" dirty="0"/>
              <a:t>1) Revision Freisetzungsverordnung (</a:t>
            </a:r>
            <a:r>
              <a:rPr lang="de-CH" sz="2400" dirty="0" err="1"/>
              <a:t>FrSV</a:t>
            </a:r>
            <a:r>
              <a:rPr lang="de-CH" sz="2400" dirty="0"/>
              <a:t>)</a:t>
            </a:r>
          </a:p>
        </p:txBody>
      </p:sp>
      <p:sp>
        <p:nvSpPr>
          <p:cNvPr id="5" name="Fußzeilenplatzhalter 4">
            <a:extLst>
              <a:ext uri="{FF2B5EF4-FFF2-40B4-BE49-F238E27FC236}">
                <a16:creationId xmlns:a16="http://schemas.microsoft.com/office/drawing/2014/main" id="{869ADA8D-9156-4229-BEB7-CC6D34DC4A0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
        <p:nvSpPr>
          <p:cNvPr id="13" name="Textfeld 12">
            <a:extLst>
              <a:ext uri="{FF2B5EF4-FFF2-40B4-BE49-F238E27FC236}">
                <a16:creationId xmlns:a16="http://schemas.microsoft.com/office/drawing/2014/main" id="{5CF738F7-0BC2-475F-863C-9868CBE22E75}"/>
              </a:ext>
            </a:extLst>
          </p:cNvPr>
          <p:cNvSpPr txBox="1"/>
          <p:nvPr/>
        </p:nvSpPr>
        <p:spPr>
          <a:xfrm>
            <a:off x="1134573" y="3660162"/>
            <a:ext cx="1825842" cy="492443"/>
          </a:xfrm>
          <a:prstGeom prst="rect">
            <a:avLst/>
          </a:prstGeom>
          <a:solidFill>
            <a:srgbClr val="92D050">
              <a:alpha val="40000"/>
            </a:srgbClr>
          </a:solidFill>
        </p:spPr>
        <p:txBody>
          <a:bodyPr wrap="square" rtlCol="0">
            <a:spAutoFit/>
          </a:bodyPr>
          <a:lstStyle/>
          <a:p>
            <a:r>
              <a:rPr lang="de-CH" sz="1300" b="1" dirty="0">
                <a:latin typeface="+mn-lt"/>
              </a:rPr>
              <a:t>Sorgfaltspflicht</a:t>
            </a:r>
          </a:p>
          <a:p>
            <a:r>
              <a:rPr lang="de-CH" sz="1300" dirty="0">
                <a:latin typeface="+mn-lt"/>
              </a:rPr>
              <a:t>(Art. 6, 15, 16)</a:t>
            </a:r>
          </a:p>
        </p:txBody>
      </p:sp>
      <p:sp>
        <p:nvSpPr>
          <p:cNvPr id="14" name="Textfeld 13">
            <a:extLst>
              <a:ext uri="{FF2B5EF4-FFF2-40B4-BE49-F238E27FC236}">
                <a16:creationId xmlns:a16="http://schemas.microsoft.com/office/drawing/2014/main" id="{FCF84605-B9E3-441E-A5E2-3D74179C169F}"/>
              </a:ext>
            </a:extLst>
          </p:cNvPr>
          <p:cNvSpPr txBox="1"/>
          <p:nvPr/>
        </p:nvSpPr>
        <p:spPr>
          <a:xfrm>
            <a:off x="3005977" y="3260905"/>
            <a:ext cx="1825844" cy="892552"/>
          </a:xfrm>
          <a:prstGeom prst="rect">
            <a:avLst/>
          </a:prstGeom>
          <a:solidFill>
            <a:srgbClr val="FFFF00">
              <a:alpha val="40000"/>
            </a:srgbClr>
          </a:solidFill>
        </p:spPr>
        <p:txBody>
          <a:bodyPr wrap="square" rtlCol="0">
            <a:spAutoFit/>
          </a:bodyPr>
          <a:lstStyle/>
          <a:p>
            <a:r>
              <a:rPr lang="de-CH" sz="1300" b="1" dirty="0">
                <a:latin typeface="+mn-lt"/>
              </a:rPr>
              <a:t>Selbstkontrolle für</a:t>
            </a:r>
            <a:r>
              <a:rPr lang="de-CH" sz="1300" dirty="0">
                <a:latin typeface="+mn-lt"/>
              </a:rPr>
              <a:t> </a:t>
            </a:r>
            <a:r>
              <a:rPr lang="de-CH" sz="1300" b="1" dirty="0">
                <a:latin typeface="+mn-lt"/>
              </a:rPr>
              <a:t>Inverkehrbringen</a:t>
            </a:r>
            <a:r>
              <a:rPr lang="de-CH" sz="1300" dirty="0">
                <a:latin typeface="+mn-lt"/>
              </a:rPr>
              <a:t> / </a:t>
            </a:r>
            <a:r>
              <a:rPr lang="de-CH" sz="1300" b="1" dirty="0">
                <a:latin typeface="+mn-lt"/>
              </a:rPr>
              <a:t>Informationspflicht</a:t>
            </a:r>
          </a:p>
          <a:p>
            <a:r>
              <a:rPr lang="de-CH" sz="1300" dirty="0">
                <a:latin typeface="+mn-lt"/>
              </a:rPr>
              <a:t>(Art. 4, 5)</a:t>
            </a:r>
          </a:p>
        </p:txBody>
      </p:sp>
      <p:sp>
        <p:nvSpPr>
          <p:cNvPr id="15" name="Textfeld 14">
            <a:extLst>
              <a:ext uri="{FF2B5EF4-FFF2-40B4-BE49-F238E27FC236}">
                <a16:creationId xmlns:a16="http://schemas.microsoft.com/office/drawing/2014/main" id="{079AA5CD-C9F8-417A-BA66-D7AA7F00F772}"/>
              </a:ext>
            </a:extLst>
          </p:cNvPr>
          <p:cNvSpPr txBox="1"/>
          <p:nvPr/>
        </p:nvSpPr>
        <p:spPr>
          <a:xfrm>
            <a:off x="6779063" y="2059736"/>
            <a:ext cx="1825845" cy="2092881"/>
          </a:xfrm>
          <a:prstGeom prst="rect">
            <a:avLst/>
          </a:prstGeom>
          <a:solidFill>
            <a:srgbClr val="FF0000">
              <a:alpha val="40000"/>
            </a:srgbClr>
          </a:solidFill>
        </p:spPr>
        <p:txBody>
          <a:bodyPr wrap="square" rtlCol="0">
            <a:spAutoFit/>
          </a:bodyPr>
          <a:lstStyle/>
          <a:p>
            <a:endParaRPr lang="de-CH" sz="1300" dirty="0">
              <a:latin typeface="+mn-lt"/>
            </a:endParaRPr>
          </a:p>
          <a:p>
            <a:endParaRPr lang="de-CH" sz="1300" dirty="0">
              <a:latin typeface="+mn-lt"/>
            </a:endParaRPr>
          </a:p>
          <a:p>
            <a:endParaRPr lang="de-CH" sz="1300" dirty="0">
              <a:latin typeface="+mn-lt"/>
            </a:endParaRPr>
          </a:p>
          <a:p>
            <a:endParaRPr lang="de-CH" sz="1300" dirty="0">
              <a:latin typeface="+mn-lt"/>
            </a:endParaRPr>
          </a:p>
          <a:p>
            <a:endParaRPr lang="de-CH" sz="1300" dirty="0">
              <a:latin typeface="+mn-lt"/>
            </a:endParaRPr>
          </a:p>
          <a:p>
            <a:r>
              <a:rPr lang="de-CH" sz="1300" b="1" dirty="0">
                <a:latin typeface="+mn-lt"/>
              </a:rPr>
              <a:t>Umgangsverbot</a:t>
            </a:r>
            <a:endParaRPr lang="de-CH" sz="1300" dirty="0">
              <a:latin typeface="+mn-lt"/>
            </a:endParaRPr>
          </a:p>
          <a:p>
            <a:r>
              <a:rPr lang="de-CH" sz="1300" dirty="0">
                <a:latin typeface="+mn-lt"/>
              </a:rPr>
              <a:t>(Art. 15 Abs. 2, Anhang 2.1)</a:t>
            </a:r>
          </a:p>
          <a:p>
            <a:r>
              <a:rPr lang="de-CH" sz="1300" dirty="0">
                <a:latin typeface="+mn-lt"/>
              </a:rPr>
              <a:t>22 Pflanzenarten bzw. -artengruppen</a:t>
            </a:r>
          </a:p>
        </p:txBody>
      </p:sp>
      <p:cxnSp>
        <p:nvCxnSpPr>
          <p:cNvPr id="16" name="Gerade Verbindung mit Pfeil 15">
            <a:extLst>
              <a:ext uri="{FF2B5EF4-FFF2-40B4-BE49-F238E27FC236}">
                <a16:creationId xmlns:a16="http://schemas.microsoft.com/office/drawing/2014/main" id="{2BFD5B97-46C5-442A-9121-2D1D1065528F}"/>
              </a:ext>
            </a:extLst>
          </p:cNvPr>
          <p:cNvCxnSpPr>
            <a:cxnSpLocks/>
          </p:cNvCxnSpPr>
          <p:nvPr/>
        </p:nvCxnSpPr>
        <p:spPr>
          <a:xfrm flipV="1">
            <a:off x="1054611" y="2131462"/>
            <a:ext cx="0" cy="201316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 name="Textfeld 16">
            <a:extLst>
              <a:ext uri="{FF2B5EF4-FFF2-40B4-BE49-F238E27FC236}">
                <a16:creationId xmlns:a16="http://schemas.microsoft.com/office/drawing/2014/main" id="{AAD14816-860B-46C1-A402-4DE7C577D85F}"/>
              </a:ext>
            </a:extLst>
          </p:cNvPr>
          <p:cNvSpPr txBox="1"/>
          <p:nvPr/>
        </p:nvSpPr>
        <p:spPr>
          <a:xfrm rot="16200000">
            <a:off x="97631" y="2876432"/>
            <a:ext cx="1268451" cy="523220"/>
          </a:xfrm>
          <a:prstGeom prst="rect">
            <a:avLst/>
          </a:prstGeom>
          <a:noFill/>
        </p:spPr>
        <p:txBody>
          <a:bodyPr wrap="square" rtlCol="0">
            <a:spAutoFit/>
          </a:bodyPr>
          <a:lstStyle/>
          <a:p>
            <a:pPr algn="ctr"/>
            <a:r>
              <a:rPr lang="de-CH" sz="1400" dirty="0">
                <a:latin typeface="+mn-lt"/>
              </a:rPr>
              <a:t>Risiken der Organismen</a:t>
            </a:r>
          </a:p>
        </p:txBody>
      </p:sp>
      <p:cxnSp>
        <p:nvCxnSpPr>
          <p:cNvPr id="18" name="Gerade Verbindung mit Pfeil 17">
            <a:extLst>
              <a:ext uri="{FF2B5EF4-FFF2-40B4-BE49-F238E27FC236}">
                <a16:creationId xmlns:a16="http://schemas.microsoft.com/office/drawing/2014/main" id="{76D75D9E-9F5A-4BED-B3F9-21632B60644D}"/>
              </a:ext>
            </a:extLst>
          </p:cNvPr>
          <p:cNvCxnSpPr>
            <a:cxnSpLocks/>
          </p:cNvCxnSpPr>
          <p:nvPr/>
        </p:nvCxnSpPr>
        <p:spPr>
          <a:xfrm>
            <a:off x="1134573" y="4226890"/>
            <a:ext cx="7470334"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 name="Textfeld 18">
            <a:extLst>
              <a:ext uri="{FF2B5EF4-FFF2-40B4-BE49-F238E27FC236}">
                <a16:creationId xmlns:a16="http://schemas.microsoft.com/office/drawing/2014/main" id="{CCE866BF-DDCB-4DF4-8830-1A759DDC4066}"/>
              </a:ext>
            </a:extLst>
          </p:cNvPr>
          <p:cNvSpPr txBox="1"/>
          <p:nvPr/>
        </p:nvSpPr>
        <p:spPr>
          <a:xfrm>
            <a:off x="3292077" y="4274114"/>
            <a:ext cx="3155326" cy="307777"/>
          </a:xfrm>
          <a:prstGeom prst="rect">
            <a:avLst/>
          </a:prstGeom>
          <a:noFill/>
        </p:spPr>
        <p:txBody>
          <a:bodyPr wrap="square" rtlCol="0">
            <a:spAutoFit/>
          </a:bodyPr>
          <a:lstStyle/>
          <a:p>
            <a:pPr algn="ctr"/>
            <a:r>
              <a:rPr lang="de-CH" sz="1400" dirty="0">
                <a:latin typeface="+mn-lt"/>
              </a:rPr>
              <a:t>Anforderungen an Tätigkeiten</a:t>
            </a:r>
          </a:p>
        </p:txBody>
      </p:sp>
      <p:sp>
        <p:nvSpPr>
          <p:cNvPr id="20" name="Textfeld 19">
            <a:extLst>
              <a:ext uri="{FF2B5EF4-FFF2-40B4-BE49-F238E27FC236}">
                <a16:creationId xmlns:a16="http://schemas.microsoft.com/office/drawing/2014/main" id="{6FC1F786-2DB8-4DFE-B5CF-E35D9B82394D}"/>
              </a:ext>
            </a:extLst>
          </p:cNvPr>
          <p:cNvSpPr txBox="1"/>
          <p:nvPr/>
        </p:nvSpPr>
        <p:spPr>
          <a:xfrm>
            <a:off x="4892968" y="2856193"/>
            <a:ext cx="1825842" cy="1292662"/>
          </a:xfrm>
          <a:prstGeom prst="rect">
            <a:avLst/>
          </a:prstGeom>
          <a:solidFill>
            <a:srgbClr val="FFC000">
              <a:alpha val="40000"/>
            </a:srgbClr>
          </a:solidFill>
        </p:spPr>
        <p:txBody>
          <a:bodyPr wrap="square" rtlCol="0">
            <a:spAutoFit/>
          </a:bodyPr>
          <a:lstStyle/>
          <a:p>
            <a:r>
              <a:rPr lang="de-CH" sz="1300" i="1" dirty="0">
                <a:solidFill>
                  <a:srgbClr val="FF0000"/>
                </a:solidFill>
                <a:latin typeface="+mn-lt"/>
              </a:rPr>
              <a:t>seit 1.9.2024:</a:t>
            </a:r>
            <a:endParaRPr lang="de-CH" sz="1300" dirty="0">
              <a:solidFill>
                <a:srgbClr val="FF0000"/>
              </a:solidFill>
              <a:latin typeface="+mn-lt"/>
            </a:endParaRPr>
          </a:p>
          <a:p>
            <a:r>
              <a:rPr lang="de-CH" sz="1300" b="1" dirty="0" err="1">
                <a:solidFill>
                  <a:srgbClr val="FF0000"/>
                </a:solidFill>
                <a:latin typeface="+mn-lt"/>
              </a:rPr>
              <a:t>Inverkehrbringungs</a:t>
            </a:r>
            <a:r>
              <a:rPr lang="de-CH" sz="1300" b="1" dirty="0">
                <a:solidFill>
                  <a:srgbClr val="FF0000"/>
                </a:solidFill>
                <a:latin typeface="+mn-lt"/>
              </a:rPr>
              <a:t>-verbot</a:t>
            </a:r>
          </a:p>
          <a:p>
            <a:r>
              <a:rPr lang="de-CH" sz="1300" dirty="0">
                <a:latin typeface="+mn-lt"/>
              </a:rPr>
              <a:t>(Anhang 2.2)</a:t>
            </a:r>
          </a:p>
          <a:p>
            <a:r>
              <a:rPr lang="de-CH" sz="1300" dirty="0">
                <a:latin typeface="+mn-lt"/>
              </a:rPr>
              <a:t>31 Pflanzenarten bzw. -artengruppen</a:t>
            </a:r>
          </a:p>
        </p:txBody>
      </p:sp>
    </p:spTree>
    <p:extLst>
      <p:ext uri="{BB962C8B-B14F-4D97-AF65-F5344CB8AC3E}">
        <p14:creationId xmlns:p14="http://schemas.microsoft.com/office/powerpoint/2010/main" val="370697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620CD2D-4B46-4ACF-AF39-379EA588DE7D}"/>
              </a:ext>
            </a:extLst>
          </p:cNvPr>
          <p:cNvSpPr>
            <a:spLocks noGrp="1"/>
          </p:cNvSpPr>
          <p:nvPr>
            <p:ph sz="quarter" idx="10"/>
          </p:nvPr>
        </p:nvSpPr>
        <p:spPr/>
        <p:txBody>
          <a:bodyPr/>
          <a:lstStyle/>
          <a:p>
            <a:pPr marL="0" indent="0">
              <a:lnSpc>
                <a:spcPts val="2200"/>
              </a:lnSpc>
              <a:buNone/>
            </a:pPr>
            <a:r>
              <a:rPr lang="de-CH" sz="1600" b="1" dirty="0">
                <a:solidFill>
                  <a:srgbClr val="FF0000"/>
                </a:solidFill>
              </a:rPr>
              <a:t>Verboten</a:t>
            </a:r>
            <a:r>
              <a:rPr lang="de-CH" sz="1600" dirty="0">
                <a:solidFill>
                  <a:srgbClr val="FF0000"/>
                </a:solidFill>
              </a:rPr>
              <a:t>:</a:t>
            </a:r>
          </a:p>
          <a:p>
            <a:pPr>
              <a:lnSpc>
                <a:spcPts val="2200"/>
              </a:lnSpc>
              <a:buFont typeface="Symbol" panose="05050102010706020507" pitchFamily="18" charset="2"/>
              <a:buChar char="-"/>
            </a:pPr>
            <a:r>
              <a:rPr lang="de-CH" sz="1600" b="1" dirty="0"/>
              <a:t>jede beabsichtigte Tätigkeit </a:t>
            </a:r>
            <a:r>
              <a:rPr lang="de-CH" sz="1600" dirty="0"/>
              <a:t>mit den Pflanzen in der Umwelt (ausserhalb eines geschlossenen Systems, wie z.B. Labor)</a:t>
            </a:r>
          </a:p>
          <a:p>
            <a:pPr>
              <a:lnSpc>
                <a:spcPts val="2200"/>
              </a:lnSpc>
              <a:spcAft>
                <a:spcPts val="1200"/>
              </a:spcAft>
              <a:buFont typeface="Symbol" panose="05050102010706020507" pitchFamily="18" charset="2"/>
              <a:buChar char="-"/>
            </a:pPr>
            <a:r>
              <a:rPr lang="de-CH" sz="1600" dirty="0"/>
              <a:t>z.B. Einfuhr, Verkauf, Vermietung, Transport, Lagern, Einpflanzen, Umpflanzen, Pflegen, Vermehren, Verwenden, Verarbeiten</a:t>
            </a:r>
          </a:p>
          <a:p>
            <a:pPr marL="0" indent="0">
              <a:lnSpc>
                <a:spcPts val="2200"/>
              </a:lnSpc>
              <a:buNone/>
            </a:pPr>
            <a:r>
              <a:rPr lang="de-CH" sz="1600" b="1" dirty="0">
                <a:solidFill>
                  <a:srgbClr val="00B050"/>
                </a:solidFill>
              </a:rPr>
              <a:t>Erlaubt</a:t>
            </a:r>
            <a:r>
              <a:rPr lang="de-CH" sz="1600" dirty="0">
                <a:solidFill>
                  <a:srgbClr val="00B050"/>
                </a:solidFill>
              </a:rPr>
              <a:t>:</a:t>
            </a:r>
          </a:p>
          <a:p>
            <a:pPr>
              <a:lnSpc>
                <a:spcPts val="2200"/>
              </a:lnSpc>
              <a:buFont typeface="Symbol" panose="05050102010706020507" pitchFamily="18" charset="2"/>
              <a:buChar char="-"/>
            </a:pPr>
            <a:r>
              <a:rPr lang="de-CH" sz="1600" b="1" dirty="0"/>
              <a:t>Bekämpfung</a:t>
            </a:r>
            <a:r>
              <a:rPr lang="de-CH" sz="1600" dirty="0"/>
              <a:t> (z.B. Ausreissen oder Ausbaggern, Schneiden von Blütenständen, Transport zur Entsorgung)</a:t>
            </a:r>
          </a:p>
          <a:p>
            <a:pPr marL="0" indent="0">
              <a:lnSpc>
                <a:spcPts val="2200"/>
              </a:lnSpc>
              <a:buNone/>
            </a:pPr>
            <a:endParaRPr lang="de-CH" sz="1600" dirty="0"/>
          </a:p>
          <a:p>
            <a:pPr>
              <a:lnSpc>
                <a:spcPts val="2200"/>
              </a:lnSpc>
              <a:buFont typeface="Symbol" panose="05050102010706020507" pitchFamily="18" charset="2"/>
              <a:buChar char="-"/>
            </a:pPr>
            <a:r>
              <a:rPr lang="de-CH" sz="1600" dirty="0"/>
              <a:t>Es besteht jedoch keine Bekämpfungspflicht.</a:t>
            </a:r>
          </a:p>
        </p:txBody>
      </p:sp>
      <p:sp>
        <p:nvSpPr>
          <p:cNvPr id="3" name="Foliennummernplatzhalter 2">
            <a:extLst>
              <a:ext uri="{FF2B5EF4-FFF2-40B4-BE49-F238E27FC236}">
                <a16:creationId xmlns:a16="http://schemas.microsoft.com/office/drawing/2014/main" id="{F8681A73-C1B7-4BDD-A8EE-CC80D001157C}"/>
              </a:ext>
            </a:extLst>
          </p:cNvPr>
          <p:cNvSpPr>
            <a:spLocks noGrp="1"/>
          </p:cNvSpPr>
          <p:nvPr>
            <p:ph type="sldNum" sz="quarter" idx="11"/>
          </p:nvPr>
        </p:nvSpPr>
        <p:spPr/>
        <p:txBody>
          <a:bodyPr/>
          <a:lstStyle/>
          <a:p>
            <a:fld id="{7D21FFDD-132D-4B5B-AD6B-BCC06A41D268}" type="slidenum">
              <a:rPr lang="de-CH" smtClean="0"/>
              <a:pPr/>
              <a:t>4</a:t>
            </a:fld>
            <a:endParaRPr lang="de-CH" dirty="0"/>
          </a:p>
        </p:txBody>
      </p:sp>
      <p:sp>
        <p:nvSpPr>
          <p:cNvPr id="4" name="Titel 3">
            <a:extLst>
              <a:ext uri="{FF2B5EF4-FFF2-40B4-BE49-F238E27FC236}">
                <a16:creationId xmlns:a16="http://schemas.microsoft.com/office/drawing/2014/main" id="{C220C3CE-567F-4FEE-B0CB-FBCBF177B986}"/>
              </a:ext>
            </a:extLst>
          </p:cNvPr>
          <p:cNvSpPr>
            <a:spLocks noGrp="1"/>
          </p:cNvSpPr>
          <p:nvPr>
            <p:ph type="title"/>
          </p:nvPr>
        </p:nvSpPr>
        <p:spPr/>
        <p:txBody>
          <a:bodyPr/>
          <a:lstStyle/>
          <a:p>
            <a:r>
              <a:rPr lang="de-CH" sz="2400" dirty="0"/>
              <a:t>Umgangsverbot - Anhang 2.1 </a:t>
            </a:r>
            <a:r>
              <a:rPr lang="de-CH" sz="2400" b="0" dirty="0"/>
              <a:t>(bisher Anhang 2)</a:t>
            </a:r>
          </a:p>
        </p:txBody>
      </p:sp>
      <p:sp>
        <p:nvSpPr>
          <p:cNvPr id="5" name="Fußzeilenplatzhalter 4">
            <a:extLst>
              <a:ext uri="{FF2B5EF4-FFF2-40B4-BE49-F238E27FC236}">
                <a16:creationId xmlns:a16="http://schemas.microsoft.com/office/drawing/2014/main" id="{869ADA8D-9156-4229-BEB7-CC6D34DC4A0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112224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620CD2D-4B46-4ACF-AF39-379EA588DE7D}"/>
              </a:ext>
            </a:extLst>
          </p:cNvPr>
          <p:cNvSpPr>
            <a:spLocks noGrp="1"/>
          </p:cNvSpPr>
          <p:nvPr>
            <p:ph sz="quarter" idx="10"/>
          </p:nvPr>
        </p:nvSpPr>
        <p:spPr/>
        <p:txBody>
          <a:bodyPr/>
          <a:lstStyle/>
          <a:p>
            <a:pPr marL="0" indent="0">
              <a:lnSpc>
                <a:spcPts val="2200"/>
              </a:lnSpc>
              <a:buNone/>
            </a:pPr>
            <a:r>
              <a:rPr lang="de-CH" sz="1600" b="1" dirty="0">
                <a:solidFill>
                  <a:srgbClr val="FF0000"/>
                </a:solidFill>
              </a:rPr>
              <a:t>Verboten</a:t>
            </a:r>
            <a:r>
              <a:rPr lang="de-CH" sz="1600" dirty="0">
                <a:solidFill>
                  <a:srgbClr val="FF0000"/>
                </a:solidFill>
              </a:rPr>
              <a:t>:</a:t>
            </a:r>
          </a:p>
          <a:p>
            <a:pPr>
              <a:lnSpc>
                <a:spcPts val="2200"/>
              </a:lnSpc>
              <a:spcAft>
                <a:spcPts val="1200"/>
              </a:spcAft>
              <a:buFont typeface="Symbol" panose="05050102010706020507" pitchFamily="18" charset="2"/>
              <a:buChar char="-"/>
            </a:pPr>
            <a:r>
              <a:rPr lang="de-CH" sz="1600" b="1" dirty="0"/>
              <a:t>Abgabe von Pflanzen an Dritte </a:t>
            </a:r>
            <a:r>
              <a:rPr lang="de-CH" sz="1600" dirty="0"/>
              <a:t>in der Schweiz für den Umgang in der Umwelt, insbesondere das </a:t>
            </a:r>
            <a:r>
              <a:rPr lang="de-CH" sz="1600" b="1" dirty="0"/>
              <a:t>Verkaufen</a:t>
            </a:r>
            <a:r>
              <a:rPr lang="de-CH" sz="1600" dirty="0"/>
              <a:t>, Tauschen, </a:t>
            </a:r>
            <a:r>
              <a:rPr lang="de-CH" sz="1600" b="1" dirty="0"/>
              <a:t>Schenken</a:t>
            </a:r>
            <a:r>
              <a:rPr lang="de-CH" sz="1600" dirty="0"/>
              <a:t>, </a:t>
            </a:r>
            <a:r>
              <a:rPr lang="de-CH" sz="1600" b="1" dirty="0"/>
              <a:t>Vermieten</a:t>
            </a:r>
            <a:r>
              <a:rPr lang="de-CH" sz="1600" dirty="0"/>
              <a:t>, Verleihen und Zusenden zur Ansicht, sowie die </a:t>
            </a:r>
            <a:r>
              <a:rPr lang="de-CH" sz="1600" b="1" dirty="0"/>
              <a:t>Einfuhr</a:t>
            </a:r>
            <a:r>
              <a:rPr lang="de-CH" sz="1600" dirty="0"/>
              <a:t> für den Umgang in der Umwelt (Definition von </a:t>
            </a:r>
            <a:r>
              <a:rPr lang="de-CH" sz="1600" i="1" dirty="0"/>
              <a:t>Inverkehrbringen</a:t>
            </a:r>
            <a:r>
              <a:rPr lang="de-CH" sz="1600" dirty="0"/>
              <a:t> -&gt; Art. 3 Abs. 1 Bst. k </a:t>
            </a:r>
            <a:r>
              <a:rPr lang="de-CH" sz="1600" dirty="0" err="1"/>
              <a:t>FrSV</a:t>
            </a:r>
            <a:r>
              <a:rPr lang="de-CH" sz="1600" dirty="0"/>
              <a:t>)</a:t>
            </a:r>
          </a:p>
          <a:p>
            <a:pPr marL="0" indent="0">
              <a:lnSpc>
                <a:spcPts val="2200"/>
              </a:lnSpc>
              <a:buNone/>
            </a:pPr>
            <a:r>
              <a:rPr lang="de-CH" sz="1600" b="1" dirty="0">
                <a:solidFill>
                  <a:srgbClr val="00B050"/>
                </a:solidFill>
              </a:rPr>
              <a:t>Erlaubt</a:t>
            </a:r>
            <a:r>
              <a:rPr lang="de-CH" sz="1600" dirty="0">
                <a:solidFill>
                  <a:srgbClr val="00B050"/>
                </a:solidFill>
              </a:rPr>
              <a:t>:</a:t>
            </a:r>
          </a:p>
          <a:p>
            <a:pPr>
              <a:lnSpc>
                <a:spcPts val="2200"/>
              </a:lnSpc>
              <a:buFont typeface="Symbol" panose="05050102010706020507" pitchFamily="18" charset="2"/>
              <a:buChar char="-"/>
            </a:pPr>
            <a:r>
              <a:rPr lang="de-CH" sz="1600" dirty="0"/>
              <a:t>Beabsichtigte Tätigkeiten ohne Einfuhr oder Abgabe an Dritte</a:t>
            </a:r>
          </a:p>
          <a:p>
            <a:pPr>
              <a:lnSpc>
                <a:spcPts val="2200"/>
              </a:lnSpc>
              <a:buFont typeface="Symbol" panose="05050102010706020507" pitchFamily="18" charset="2"/>
              <a:buChar char="-"/>
            </a:pPr>
            <a:r>
              <a:rPr lang="de-CH" sz="1600" dirty="0"/>
              <a:t>z.B. </a:t>
            </a:r>
            <a:r>
              <a:rPr lang="de-CH" sz="1600" b="1" dirty="0"/>
              <a:t>Besitz und Pflege von Pflanzen </a:t>
            </a:r>
            <a:r>
              <a:rPr lang="de-CH" sz="1600" dirty="0"/>
              <a:t>in Töpfen und im Garten</a:t>
            </a:r>
          </a:p>
          <a:p>
            <a:pPr marL="0" indent="0">
              <a:lnSpc>
                <a:spcPts val="2200"/>
              </a:lnSpc>
              <a:buNone/>
            </a:pPr>
            <a:endParaRPr lang="de-CH" sz="1600" dirty="0"/>
          </a:p>
          <a:p>
            <a:pPr>
              <a:lnSpc>
                <a:spcPts val="2200"/>
              </a:lnSpc>
              <a:buFont typeface="Symbol" panose="05050102010706020507" pitchFamily="18" charset="2"/>
              <a:buChar char="-"/>
            </a:pPr>
            <a:r>
              <a:rPr lang="de-CH" sz="1600" dirty="0"/>
              <a:t>Die Sorgfaltspflicht muss eingehalten werden.</a:t>
            </a:r>
          </a:p>
        </p:txBody>
      </p:sp>
      <p:sp>
        <p:nvSpPr>
          <p:cNvPr id="3" name="Foliennummernplatzhalter 2">
            <a:extLst>
              <a:ext uri="{FF2B5EF4-FFF2-40B4-BE49-F238E27FC236}">
                <a16:creationId xmlns:a16="http://schemas.microsoft.com/office/drawing/2014/main" id="{F8681A73-C1B7-4BDD-A8EE-CC80D001157C}"/>
              </a:ext>
            </a:extLst>
          </p:cNvPr>
          <p:cNvSpPr>
            <a:spLocks noGrp="1"/>
          </p:cNvSpPr>
          <p:nvPr>
            <p:ph type="sldNum" sz="quarter" idx="11"/>
          </p:nvPr>
        </p:nvSpPr>
        <p:spPr/>
        <p:txBody>
          <a:bodyPr/>
          <a:lstStyle/>
          <a:p>
            <a:fld id="{7D21FFDD-132D-4B5B-AD6B-BCC06A41D268}" type="slidenum">
              <a:rPr lang="de-CH" smtClean="0"/>
              <a:pPr/>
              <a:t>5</a:t>
            </a:fld>
            <a:endParaRPr lang="de-CH" dirty="0"/>
          </a:p>
        </p:txBody>
      </p:sp>
      <p:sp>
        <p:nvSpPr>
          <p:cNvPr id="4" name="Titel 3">
            <a:extLst>
              <a:ext uri="{FF2B5EF4-FFF2-40B4-BE49-F238E27FC236}">
                <a16:creationId xmlns:a16="http://schemas.microsoft.com/office/drawing/2014/main" id="{C220C3CE-567F-4FEE-B0CB-FBCBF177B986}"/>
              </a:ext>
            </a:extLst>
          </p:cNvPr>
          <p:cNvSpPr>
            <a:spLocks noGrp="1"/>
          </p:cNvSpPr>
          <p:nvPr>
            <p:ph type="title"/>
          </p:nvPr>
        </p:nvSpPr>
        <p:spPr/>
        <p:txBody>
          <a:bodyPr/>
          <a:lstStyle/>
          <a:p>
            <a:r>
              <a:rPr lang="de-CH" sz="2400" dirty="0" err="1"/>
              <a:t>Inverkehrbringungsverbot</a:t>
            </a:r>
            <a:r>
              <a:rPr lang="de-CH" sz="2400" dirty="0"/>
              <a:t> - Anhang 2.2 </a:t>
            </a:r>
            <a:r>
              <a:rPr lang="de-CH" sz="2400" b="0" dirty="0"/>
              <a:t>(neu)</a:t>
            </a:r>
          </a:p>
        </p:txBody>
      </p:sp>
      <p:sp>
        <p:nvSpPr>
          <p:cNvPr id="5" name="Fußzeilenplatzhalter 4">
            <a:extLst>
              <a:ext uri="{FF2B5EF4-FFF2-40B4-BE49-F238E27FC236}">
                <a16:creationId xmlns:a16="http://schemas.microsoft.com/office/drawing/2014/main" id="{869ADA8D-9156-4229-BEB7-CC6D34DC4A0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357066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07AB3-C93F-0157-9FB9-6E99C226848C}"/>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1DAC9358-F744-B4EE-D030-9759EAB4089E}"/>
              </a:ext>
            </a:extLst>
          </p:cNvPr>
          <p:cNvSpPr>
            <a:spLocks noGrp="1"/>
          </p:cNvSpPr>
          <p:nvPr>
            <p:ph sz="quarter" idx="10"/>
          </p:nvPr>
        </p:nvSpPr>
        <p:spPr/>
        <p:txBody>
          <a:bodyPr/>
          <a:lstStyle/>
          <a:p>
            <a:pPr>
              <a:lnSpc>
                <a:spcPts val="2200"/>
              </a:lnSpc>
              <a:spcAft>
                <a:spcPts val="600"/>
              </a:spcAft>
            </a:pPr>
            <a:r>
              <a:rPr lang="de-CH" sz="1600" b="1" dirty="0">
                <a:solidFill>
                  <a:srgbClr val="000000"/>
                </a:solidFill>
              </a:rPr>
              <a:t>Kontrolle des Umgangs- und </a:t>
            </a:r>
            <a:r>
              <a:rPr lang="de-CH" sz="1600" b="1" dirty="0" err="1">
                <a:solidFill>
                  <a:srgbClr val="000000"/>
                </a:solidFill>
              </a:rPr>
              <a:t>Inverkehrbringungsverbotes</a:t>
            </a:r>
            <a:r>
              <a:rPr lang="de-CH" sz="1600" dirty="0">
                <a:solidFill>
                  <a:srgbClr val="000000"/>
                </a:solidFill>
              </a:rPr>
              <a:t>:</a:t>
            </a:r>
          </a:p>
          <a:p>
            <a:pPr lvl="1">
              <a:lnSpc>
                <a:spcPts val="2200"/>
              </a:lnSpc>
              <a:buFont typeface="Symbol" panose="05050102010706020507" pitchFamily="18" charset="2"/>
              <a:buChar char="-"/>
            </a:pPr>
            <a:r>
              <a:rPr lang="de-CH" sz="1600" dirty="0">
                <a:solidFill>
                  <a:srgbClr val="000000"/>
                </a:solidFill>
              </a:rPr>
              <a:t>Marktüberwachung durch die Kantone anhand von Stichproben oder auf Ersuchen des BAFU (Art. 48)</a:t>
            </a:r>
          </a:p>
          <a:p>
            <a:pPr lvl="1">
              <a:lnSpc>
                <a:spcPts val="2200"/>
              </a:lnSpc>
              <a:spcAft>
                <a:spcPts val="1800"/>
              </a:spcAft>
              <a:buFont typeface="Symbol" panose="05050102010706020507" pitchFamily="18" charset="2"/>
              <a:buChar char="-"/>
            </a:pPr>
            <a:r>
              <a:rPr lang="de-CH" sz="1600" dirty="0">
                <a:solidFill>
                  <a:srgbClr val="000000"/>
                </a:solidFill>
              </a:rPr>
              <a:t>Zeitlich befristete physische Zollkontrollen durch den Bund (Art. 48a)</a:t>
            </a:r>
          </a:p>
          <a:p>
            <a:pPr>
              <a:lnSpc>
                <a:spcPts val="2200"/>
              </a:lnSpc>
              <a:spcAft>
                <a:spcPts val="600"/>
              </a:spcAft>
            </a:pPr>
            <a:r>
              <a:rPr lang="de-CH" sz="1600" b="1" dirty="0">
                <a:solidFill>
                  <a:srgbClr val="000000"/>
                </a:solidFill>
              </a:rPr>
              <a:t>Änderung der Listen </a:t>
            </a:r>
            <a:r>
              <a:rPr lang="de-CH" sz="1600" dirty="0">
                <a:solidFill>
                  <a:srgbClr val="000000"/>
                </a:solidFill>
              </a:rPr>
              <a:t>(Art. 59):</a:t>
            </a:r>
          </a:p>
          <a:p>
            <a:pPr lvl="1">
              <a:lnSpc>
                <a:spcPts val="2200"/>
              </a:lnSpc>
              <a:buFont typeface="Symbol" panose="05050102010706020507" pitchFamily="18" charset="2"/>
              <a:buChar char="-"/>
            </a:pPr>
            <a:r>
              <a:rPr lang="de-CH" sz="1600" dirty="0">
                <a:solidFill>
                  <a:srgbClr val="000000"/>
                </a:solidFill>
              </a:rPr>
              <a:t>Bei neuen Erkenntnissen über die Invasivität gebietsfremder Organismen</a:t>
            </a:r>
          </a:p>
          <a:p>
            <a:pPr lvl="1">
              <a:lnSpc>
                <a:spcPts val="2200"/>
              </a:lnSpc>
              <a:buFont typeface="Symbol" panose="05050102010706020507" pitchFamily="18" charset="2"/>
              <a:buChar char="-"/>
            </a:pPr>
            <a:r>
              <a:rPr lang="de-CH" sz="1600" dirty="0">
                <a:solidFill>
                  <a:srgbClr val="000000"/>
                </a:solidFill>
              </a:rPr>
              <a:t>Durch UVEK, nach Anhörung der betroffenen Bundesstellen, der Kantone und der weiteren betroffenen Kreise (Verbände der betroffenen Branchen)</a:t>
            </a:r>
          </a:p>
        </p:txBody>
      </p:sp>
      <p:sp>
        <p:nvSpPr>
          <p:cNvPr id="3" name="Foliennummernplatzhalter 2">
            <a:extLst>
              <a:ext uri="{FF2B5EF4-FFF2-40B4-BE49-F238E27FC236}">
                <a16:creationId xmlns:a16="http://schemas.microsoft.com/office/drawing/2014/main" id="{D2712241-8C47-9A93-40FE-0BD41BFFA0C6}"/>
              </a:ext>
            </a:extLst>
          </p:cNvPr>
          <p:cNvSpPr>
            <a:spLocks noGrp="1"/>
          </p:cNvSpPr>
          <p:nvPr>
            <p:ph type="sldNum" sz="quarter" idx="11"/>
          </p:nvPr>
        </p:nvSpPr>
        <p:spPr/>
        <p:txBody>
          <a:bodyPr/>
          <a:lstStyle/>
          <a:p>
            <a:fld id="{7D21FFDD-132D-4B5B-AD6B-BCC06A41D268}" type="slidenum">
              <a:rPr lang="de-CH" smtClean="0"/>
              <a:pPr/>
              <a:t>6</a:t>
            </a:fld>
            <a:endParaRPr lang="de-CH" dirty="0"/>
          </a:p>
        </p:txBody>
      </p:sp>
      <p:sp>
        <p:nvSpPr>
          <p:cNvPr id="4" name="Titel 3">
            <a:extLst>
              <a:ext uri="{FF2B5EF4-FFF2-40B4-BE49-F238E27FC236}">
                <a16:creationId xmlns:a16="http://schemas.microsoft.com/office/drawing/2014/main" id="{3F274CF4-DC94-D774-4686-8CA09DEA1C63}"/>
              </a:ext>
            </a:extLst>
          </p:cNvPr>
          <p:cNvSpPr>
            <a:spLocks noGrp="1"/>
          </p:cNvSpPr>
          <p:nvPr>
            <p:ph type="title"/>
          </p:nvPr>
        </p:nvSpPr>
        <p:spPr/>
        <p:txBody>
          <a:bodyPr/>
          <a:lstStyle/>
          <a:p>
            <a:r>
              <a:rPr lang="de-CH" sz="2400" dirty="0"/>
              <a:t>Weitere Kernelemente der Revision</a:t>
            </a:r>
          </a:p>
        </p:txBody>
      </p:sp>
      <p:sp>
        <p:nvSpPr>
          <p:cNvPr id="5" name="Fußzeilenplatzhalter 4">
            <a:extLst>
              <a:ext uri="{FF2B5EF4-FFF2-40B4-BE49-F238E27FC236}">
                <a16:creationId xmlns:a16="http://schemas.microsoft.com/office/drawing/2014/main" id="{F7E9EA8F-F42F-B6BD-0B2E-D421854EFD3C}"/>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404585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F8681A73-C1B7-4BDD-A8EE-CC80D001157C}"/>
              </a:ext>
            </a:extLst>
          </p:cNvPr>
          <p:cNvSpPr>
            <a:spLocks noGrp="1"/>
          </p:cNvSpPr>
          <p:nvPr>
            <p:ph type="sldNum" sz="quarter" idx="11"/>
          </p:nvPr>
        </p:nvSpPr>
        <p:spPr/>
        <p:txBody>
          <a:bodyPr/>
          <a:lstStyle/>
          <a:p>
            <a:fld id="{7D21FFDD-132D-4B5B-AD6B-BCC06A41D268}" type="slidenum">
              <a:rPr lang="de-CH" smtClean="0"/>
              <a:pPr/>
              <a:t>7</a:t>
            </a:fld>
            <a:endParaRPr lang="de-CH" dirty="0"/>
          </a:p>
        </p:txBody>
      </p:sp>
      <p:sp>
        <p:nvSpPr>
          <p:cNvPr id="4" name="Titel 3">
            <a:extLst>
              <a:ext uri="{FF2B5EF4-FFF2-40B4-BE49-F238E27FC236}">
                <a16:creationId xmlns:a16="http://schemas.microsoft.com/office/drawing/2014/main" id="{C220C3CE-567F-4FEE-B0CB-FBCBF177B986}"/>
              </a:ext>
            </a:extLst>
          </p:cNvPr>
          <p:cNvSpPr>
            <a:spLocks noGrp="1"/>
          </p:cNvSpPr>
          <p:nvPr>
            <p:ph type="title"/>
          </p:nvPr>
        </p:nvSpPr>
        <p:spPr/>
        <p:txBody>
          <a:bodyPr/>
          <a:lstStyle/>
          <a:p>
            <a:r>
              <a:rPr lang="de-CH" sz="2400" dirty="0"/>
              <a:t>Erste Erfahrungen: grosses Medieninteresse</a:t>
            </a:r>
          </a:p>
        </p:txBody>
      </p:sp>
      <p:sp>
        <p:nvSpPr>
          <p:cNvPr id="5" name="Fußzeilenplatzhalter 4">
            <a:extLst>
              <a:ext uri="{FF2B5EF4-FFF2-40B4-BE49-F238E27FC236}">
                <a16:creationId xmlns:a16="http://schemas.microsoft.com/office/drawing/2014/main" id="{869ADA8D-9156-4229-BEB7-CC6D34DC4A0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pic>
        <p:nvPicPr>
          <p:cNvPr id="8" name="Grafik 7">
            <a:extLst>
              <a:ext uri="{FF2B5EF4-FFF2-40B4-BE49-F238E27FC236}">
                <a16:creationId xmlns:a16="http://schemas.microsoft.com/office/drawing/2014/main" id="{C103D606-EC21-6EED-B561-FE829CDC0E1A}"/>
              </a:ext>
            </a:extLst>
          </p:cNvPr>
          <p:cNvPicPr>
            <a:picLocks noChangeAspect="1"/>
          </p:cNvPicPr>
          <p:nvPr/>
        </p:nvPicPr>
        <p:blipFill>
          <a:blip r:embed="rId2"/>
          <a:stretch>
            <a:fillRect/>
          </a:stretch>
        </p:blipFill>
        <p:spPr>
          <a:xfrm>
            <a:off x="388547" y="1036924"/>
            <a:ext cx="2189044" cy="3426731"/>
          </a:xfrm>
          <a:prstGeom prst="rect">
            <a:avLst/>
          </a:prstGeom>
        </p:spPr>
      </p:pic>
      <p:pic>
        <p:nvPicPr>
          <p:cNvPr id="9" name="Grafik 8">
            <a:extLst>
              <a:ext uri="{FF2B5EF4-FFF2-40B4-BE49-F238E27FC236}">
                <a16:creationId xmlns:a16="http://schemas.microsoft.com/office/drawing/2014/main" id="{3FBDAC69-05E7-836E-8F05-374832E05F3F}"/>
              </a:ext>
            </a:extLst>
          </p:cNvPr>
          <p:cNvPicPr>
            <a:picLocks noChangeAspect="1"/>
          </p:cNvPicPr>
          <p:nvPr/>
        </p:nvPicPr>
        <p:blipFill>
          <a:blip r:embed="rId3"/>
          <a:stretch>
            <a:fillRect/>
          </a:stretch>
        </p:blipFill>
        <p:spPr>
          <a:xfrm>
            <a:off x="2547490" y="864253"/>
            <a:ext cx="1824660" cy="946339"/>
          </a:xfrm>
          <a:prstGeom prst="rect">
            <a:avLst/>
          </a:prstGeom>
        </p:spPr>
      </p:pic>
      <p:pic>
        <p:nvPicPr>
          <p:cNvPr id="10" name="Grafik 9">
            <a:extLst>
              <a:ext uri="{FF2B5EF4-FFF2-40B4-BE49-F238E27FC236}">
                <a16:creationId xmlns:a16="http://schemas.microsoft.com/office/drawing/2014/main" id="{1D36C362-99C6-5006-9083-D6ED7D7D3D12}"/>
              </a:ext>
            </a:extLst>
          </p:cNvPr>
          <p:cNvPicPr>
            <a:picLocks noChangeAspect="1"/>
          </p:cNvPicPr>
          <p:nvPr/>
        </p:nvPicPr>
        <p:blipFill>
          <a:blip r:embed="rId4"/>
          <a:stretch>
            <a:fillRect/>
          </a:stretch>
        </p:blipFill>
        <p:spPr>
          <a:xfrm>
            <a:off x="2547490" y="1936488"/>
            <a:ext cx="1897380" cy="1830638"/>
          </a:xfrm>
          <a:prstGeom prst="rect">
            <a:avLst/>
          </a:prstGeom>
        </p:spPr>
      </p:pic>
      <p:pic>
        <p:nvPicPr>
          <p:cNvPr id="11" name="Grafik 10">
            <a:extLst>
              <a:ext uri="{FF2B5EF4-FFF2-40B4-BE49-F238E27FC236}">
                <a16:creationId xmlns:a16="http://schemas.microsoft.com/office/drawing/2014/main" id="{BA521FC0-1D77-DBA5-B71C-D26112C617AB}"/>
              </a:ext>
            </a:extLst>
          </p:cNvPr>
          <p:cNvPicPr>
            <a:picLocks noChangeAspect="1"/>
          </p:cNvPicPr>
          <p:nvPr/>
        </p:nvPicPr>
        <p:blipFill>
          <a:blip r:embed="rId5"/>
          <a:stretch>
            <a:fillRect/>
          </a:stretch>
        </p:blipFill>
        <p:spPr>
          <a:xfrm>
            <a:off x="4529714" y="810008"/>
            <a:ext cx="2189045" cy="2873395"/>
          </a:xfrm>
          <a:prstGeom prst="rect">
            <a:avLst/>
          </a:prstGeom>
        </p:spPr>
      </p:pic>
      <p:pic>
        <p:nvPicPr>
          <p:cNvPr id="12" name="Grafik 11">
            <a:extLst>
              <a:ext uri="{FF2B5EF4-FFF2-40B4-BE49-F238E27FC236}">
                <a16:creationId xmlns:a16="http://schemas.microsoft.com/office/drawing/2014/main" id="{34C86955-C384-816D-FCFB-1F167A695098}"/>
              </a:ext>
            </a:extLst>
          </p:cNvPr>
          <p:cNvPicPr>
            <a:picLocks noChangeAspect="1"/>
          </p:cNvPicPr>
          <p:nvPr/>
        </p:nvPicPr>
        <p:blipFill>
          <a:blip r:embed="rId6"/>
          <a:stretch>
            <a:fillRect/>
          </a:stretch>
        </p:blipFill>
        <p:spPr>
          <a:xfrm>
            <a:off x="2868320" y="3787506"/>
            <a:ext cx="2305846" cy="863766"/>
          </a:xfrm>
          <a:prstGeom prst="rect">
            <a:avLst/>
          </a:prstGeom>
        </p:spPr>
      </p:pic>
      <p:pic>
        <p:nvPicPr>
          <p:cNvPr id="13" name="Grafik 12">
            <a:extLst>
              <a:ext uri="{FF2B5EF4-FFF2-40B4-BE49-F238E27FC236}">
                <a16:creationId xmlns:a16="http://schemas.microsoft.com/office/drawing/2014/main" id="{15D74F3A-5D16-C86C-07C0-BB3C8B0B3D59}"/>
              </a:ext>
            </a:extLst>
          </p:cNvPr>
          <p:cNvPicPr>
            <a:picLocks noChangeAspect="1"/>
          </p:cNvPicPr>
          <p:nvPr/>
        </p:nvPicPr>
        <p:blipFill>
          <a:blip r:embed="rId7"/>
          <a:stretch>
            <a:fillRect/>
          </a:stretch>
        </p:blipFill>
        <p:spPr>
          <a:xfrm>
            <a:off x="6778723" y="1036924"/>
            <a:ext cx="2069824" cy="2243212"/>
          </a:xfrm>
          <a:prstGeom prst="rect">
            <a:avLst/>
          </a:prstGeom>
        </p:spPr>
      </p:pic>
      <p:pic>
        <p:nvPicPr>
          <p:cNvPr id="14" name="Grafik 13">
            <a:extLst>
              <a:ext uri="{FF2B5EF4-FFF2-40B4-BE49-F238E27FC236}">
                <a16:creationId xmlns:a16="http://schemas.microsoft.com/office/drawing/2014/main" id="{F3E536B7-3FAE-1296-BC07-03DD2AADBBBE}"/>
              </a:ext>
            </a:extLst>
          </p:cNvPr>
          <p:cNvPicPr>
            <a:picLocks noChangeAspect="1"/>
          </p:cNvPicPr>
          <p:nvPr/>
        </p:nvPicPr>
        <p:blipFill>
          <a:blip r:embed="rId8"/>
          <a:stretch>
            <a:fillRect/>
          </a:stretch>
        </p:blipFill>
        <p:spPr>
          <a:xfrm>
            <a:off x="5510014" y="3665549"/>
            <a:ext cx="2732618" cy="977652"/>
          </a:xfrm>
          <a:prstGeom prst="rect">
            <a:avLst/>
          </a:prstGeom>
        </p:spPr>
      </p:pic>
    </p:spTree>
    <p:extLst>
      <p:ext uri="{BB962C8B-B14F-4D97-AF65-F5344CB8AC3E}">
        <p14:creationId xmlns:p14="http://schemas.microsoft.com/office/powerpoint/2010/main" val="576658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620CD2D-4B46-4ACF-AF39-379EA588DE7D}"/>
              </a:ext>
            </a:extLst>
          </p:cNvPr>
          <p:cNvSpPr>
            <a:spLocks noGrp="1"/>
          </p:cNvSpPr>
          <p:nvPr>
            <p:ph sz="quarter" idx="10"/>
          </p:nvPr>
        </p:nvSpPr>
        <p:spPr/>
        <p:txBody>
          <a:bodyPr/>
          <a:lstStyle/>
          <a:p>
            <a:pPr>
              <a:lnSpc>
                <a:spcPts val="2200"/>
              </a:lnSpc>
              <a:spcAft>
                <a:spcPts val="1200"/>
              </a:spcAft>
            </a:pPr>
            <a:r>
              <a:rPr lang="de-CH" sz="1600" dirty="0"/>
              <a:t>Bedeutung, Unterschied Anhänge 2.1 &amp; 2.2 </a:t>
            </a:r>
            <a:r>
              <a:rPr lang="de-CH" sz="1600" dirty="0" err="1"/>
              <a:t>FrSV</a:t>
            </a:r>
            <a:endParaRPr lang="de-CH" sz="1600" dirty="0"/>
          </a:p>
          <a:p>
            <a:pPr>
              <a:lnSpc>
                <a:spcPts val="2200"/>
              </a:lnSpc>
              <a:spcAft>
                <a:spcPts val="1200"/>
              </a:spcAft>
            </a:pPr>
            <a:r>
              <a:rPr lang="de-CH" sz="1600" dirty="0"/>
              <a:t>Welche Pflanzen fallen unter die Verbote (Bedeutung von «</a:t>
            </a:r>
            <a:r>
              <a:rPr lang="de-CH" sz="1600" dirty="0" err="1"/>
              <a:t>spp</a:t>
            </a:r>
            <a:r>
              <a:rPr lang="de-CH" sz="1600" dirty="0"/>
              <a:t>.», Synonyme, verschiedene Sorten)</a:t>
            </a:r>
          </a:p>
          <a:p>
            <a:pPr>
              <a:lnSpc>
                <a:spcPts val="2200"/>
              </a:lnSpc>
              <a:spcAft>
                <a:spcPts val="1200"/>
              </a:spcAft>
            </a:pPr>
            <a:r>
              <a:rPr lang="de-CH" sz="1600" dirty="0"/>
              <a:t>Welche Art von Erzeugnissen von welchen Arten dürfen noch in Verkehr gebracht werden (z.B. Schnittblumen, Pflanzenteile) – Kriterium der Vermehrungsfähigkeit</a:t>
            </a:r>
          </a:p>
          <a:p>
            <a:pPr>
              <a:lnSpc>
                <a:spcPts val="2200"/>
              </a:lnSpc>
              <a:spcAft>
                <a:spcPts val="1200"/>
              </a:spcAft>
            </a:pPr>
            <a:r>
              <a:rPr lang="de-CH" sz="1600" dirty="0"/>
              <a:t>Vermietung und Überwinterung Hanfpalme</a:t>
            </a:r>
          </a:p>
        </p:txBody>
      </p:sp>
      <p:sp>
        <p:nvSpPr>
          <p:cNvPr id="3" name="Foliennummernplatzhalter 2">
            <a:extLst>
              <a:ext uri="{FF2B5EF4-FFF2-40B4-BE49-F238E27FC236}">
                <a16:creationId xmlns:a16="http://schemas.microsoft.com/office/drawing/2014/main" id="{F8681A73-C1B7-4BDD-A8EE-CC80D001157C}"/>
              </a:ext>
            </a:extLst>
          </p:cNvPr>
          <p:cNvSpPr>
            <a:spLocks noGrp="1"/>
          </p:cNvSpPr>
          <p:nvPr>
            <p:ph type="sldNum" sz="quarter" idx="11"/>
          </p:nvPr>
        </p:nvSpPr>
        <p:spPr/>
        <p:txBody>
          <a:bodyPr/>
          <a:lstStyle/>
          <a:p>
            <a:fld id="{7D21FFDD-132D-4B5B-AD6B-BCC06A41D268}" type="slidenum">
              <a:rPr lang="de-CH" smtClean="0"/>
              <a:pPr/>
              <a:t>8</a:t>
            </a:fld>
            <a:endParaRPr lang="de-CH" dirty="0"/>
          </a:p>
        </p:txBody>
      </p:sp>
      <p:sp>
        <p:nvSpPr>
          <p:cNvPr id="4" name="Titel 3">
            <a:extLst>
              <a:ext uri="{FF2B5EF4-FFF2-40B4-BE49-F238E27FC236}">
                <a16:creationId xmlns:a16="http://schemas.microsoft.com/office/drawing/2014/main" id="{C220C3CE-567F-4FEE-B0CB-FBCBF177B986}"/>
              </a:ext>
            </a:extLst>
          </p:cNvPr>
          <p:cNvSpPr>
            <a:spLocks noGrp="1"/>
          </p:cNvSpPr>
          <p:nvPr>
            <p:ph type="title"/>
          </p:nvPr>
        </p:nvSpPr>
        <p:spPr/>
        <p:txBody>
          <a:bodyPr/>
          <a:lstStyle/>
          <a:p>
            <a:r>
              <a:rPr lang="de-CH" sz="2400" dirty="0"/>
              <a:t>Diverse Anfragen (Grüne Branche, Privatpersonen)</a:t>
            </a:r>
          </a:p>
        </p:txBody>
      </p:sp>
      <p:sp>
        <p:nvSpPr>
          <p:cNvPr id="5" name="Fußzeilenplatzhalter 4">
            <a:extLst>
              <a:ext uri="{FF2B5EF4-FFF2-40B4-BE49-F238E27FC236}">
                <a16:creationId xmlns:a16="http://schemas.microsoft.com/office/drawing/2014/main" id="{869ADA8D-9156-4229-BEB7-CC6D34DC4A0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2450613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620CD2D-4B46-4ACF-AF39-379EA588DE7D}"/>
              </a:ext>
            </a:extLst>
          </p:cNvPr>
          <p:cNvSpPr>
            <a:spLocks noGrp="1"/>
          </p:cNvSpPr>
          <p:nvPr>
            <p:ph sz="quarter" idx="10"/>
          </p:nvPr>
        </p:nvSpPr>
        <p:spPr/>
        <p:txBody>
          <a:bodyPr/>
          <a:lstStyle/>
          <a:p>
            <a:pPr marL="0" indent="0">
              <a:lnSpc>
                <a:spcPct val="100000"/>
              </a:lnSpc>
              <a:buNone/>
            </a:pPr>
            <a:r>
              <a:rPr lang="fr-FR" sz="1600" b="1" dirty="0"/>
              <a:t>24.3596 </a:t>
            </a:r>
            <a:r>
              <a:rPr lang="fr-FR" sz="1600" b="1" dirty="0" err="1"/>
              <a:t>Ip</a:t>
            </a:r>
            <a:r>
              <a:rPr lang="fr-FR" sz="1600" b="1" dirty="0"/>
              <a:t>. de Quattro «Sauvons les palmiers du Tessin»</a:t>
            </a:r>
          </a:p>
          <a:p>
            <a:pPr marL="0" indent="0">
              <a:lnSpc>
                <a:spcPct val="100000"/>
              </a:lnSpc>
              <a:spcAft>
                <a:spcPts val="1200"/>
              </a:spcAft>
              <a:buNone/>
            </a:pPr>
            <a:r>
              <a:rPr lang="de-CH" sz="1600" dirty="0">
                <a:hlinkClick r:id="rId2"/>
              </a:rPr>
              <a:t>24.3596 | Rettet die </a:t>
            </a:r>
            <a:r>
              <a:rPr lang="de-CH" sz="1600" dirty="0" err="1">
                <a:hlinkClick r:id="rId2"/>
              </a:rPr>
              <a:t>Tessinerpalmen</a:t>
            </a:r>
            <a:r>
              <a:rPr lang="de-CH" sz="1600" dirty="0">
                <a:hlinkClick r:id="rId2"/>
              </a:rPr>
              <a:t> | Geschäft | Das Schweizer Parlament</a:t>
            </a:r>
            <a:endParaRPr lang="de-CH" sz="1600" b="1" dirty="0"/>
          </a:p>
          <a:p>
            <a:pPr>
              <a:lnSpc>
                <a:spcPts val="2200"/>
              </a:lnSpc>
              <a:buFont typeface="Symbol" panose="05050102010706020507" pitchFamily="18" charset="2"/>
              <a:buChar char="-"/>
            </a:pPr>
            <a:r>
              <a:rPr lang="de-CH" sz="1600" dirty="0"/>
              <a:t>Überwinterung und Vermietung von Hanfpalmen</a:t>
            </a:r>
          </a:p>
          <a:p>
            <a:pPr>
              <a:lnSpc>
                <a:spcPts val="2200"/>
              </a:lnSpc>
              <a:buFont typeface="Symbol" panose="05050102010706020507" pitchFamily="18" charset="2"/>
              <a:buChar char="-"/>
            </a:pPr>
            <a:endParaRPr lang="de-CH" sz="1600" dirty="0"/>
          </a:p>
          <a:p>
            <a:pPr marL="0" indent="0">
              <a:lnSpc>
                <a:spcPts val="2200"/>
              </a:lnSpc>
              <a:buNone/>
            </a:pPr>
            <a:endParaRPr lang="de-CH" sz="1600" dirty="0"/>
          </a:p>
          <a:p>
            <a:pPr marL="0" indent="0">
              <a:lnSpc>
                <a:spcPct val="100000"/>
              </a:lnSpc>
              <a:buNone/>
            </a:pPr>
            <a:r>
              <a:rPr lang="fr-FR" sz="1600" b="1" dirty="0"/>
              <a:t>24.4476 Mo. Quadri «</a:t>
            </a:r>
            <a:r>
              <a:rPr lang="it-IT" sz="1600" b="1" dirty="0"/>
              <a:t>Libertà di palma e di lauroceraso</a:t>
            </a:r>
            <a:r>
              <a:rPr lang="fr-FR" sz="1600" b="1" dirty="0"/>
              <a:t>»</a:t>
            </a:r>
          </a:p>
          <a:p>
            <a:pPr marL="0" indent="0">
              <a:lnSpc>
                <a:spcPct val="100000"/>
              </a:lnSpc>
              <a:spcAft>
                <a:spcPts val="1200"/>
              </a:spcAft>
              <a:buNone/>
            </a:pPr>
            <a:r>
              <a:rPr lang="it-IT" sz="1600" dirty="0">
                <a:hlinkClick r:id="rId3"/>
              </a:rPr>
              <a:t>24.4476 | Libertà di palma e di lauroceraso | Oggetto | Il Parlamento svizzero</a:t>
            </a:r>
            <a:endParaRPr lang="de-CH" sz="1600" b="1" dirty="0"/>
          </a:p>
          <a:p>
            <a:pPr>
              <a:lnSpc>
                <a:spcPts val="2200"/>
              </a:lnSpc>
              <a:buFont typeface="Symbol" panose="05050102010706020507" pitchFamily="18" charset="2"/>
              <a:buChar char="-"/>
            </a:pPr>
            <a:r>
              <a:rPr lang="de-CH" sz="1600" dirty="0"/>
              <a:t>Ermessensspielraum der Kantone bei der Umsetzung des </a:t>
            </a:r>
            <a:r>
              <a:rPr lang="de-CH" sz="1600" dirty="0" err="1"/>
              <a:t>Inverkehrbringungsverbotes</a:t>
            </a:r>
            <a:endParaRPr lang="de-CH" sz="1600" dirty="0"/>
          </a:p>
          <a:p>
            <a:pPr>
              <a:lnSpc>
                <a:spcPts val="2200"/>
              </a:lnSpc>
              <a:buFont typeface="Symbol" panose="05050102010706020507" pitchFamily="18" charset="2"/>
              <a:buChar char="-"/>
            </a:pPr>
            <a:endParaRPr lang="de-CH" sz="1800" dirty="0"/>
          </a:p>
        </p:txBody>
      </p:sp>
      <p:sp>
        <p:nvSpPr>
          <p:cNvPr id="3" name="Foliennummernplatzhalter 2">
            <a:extLst>
              <a:ext uri="{FF2B5EF4-FFF2-40B4-BE49-F238E27FC236}">
                <a16:creationId xmlns:a16="http://schemas.microsoft.com/office/drawing/2014/main" id="{F8681A73-C1B7-4BDD-A8EE-CC80D001157C}"/>
              </a:ext>
            </a:extLst>
          </p:cNvPr>
          <p:cNvSpPr>
            <a:spLocks noGrp="1"/>
          </p:cNvSpPr>
          <p:nvPr>
            <p:ph type="sldNum" sz="quarter" idx="11"/>
          </p:nvPr>
        </p:nvSpPr>
        <p:spPr/>
        <p:txBody>
          <a:bodyPr/>
          <a:lstStyle/>
          <a:p>
            <a:fld id="{7D21FFDD-132D-4B5B-AD6B-BCC06A41D268}" type="slidenum">
              <a:rPr lang="de-CH" smtClean="0"/>
              <a:pPr/>
              <a:t>9</a:t>
            </a:fld>
            <a:endParaRPr lang="de-CH" dirty="0"/>
          </a:p>
        </p:txBody>
      </p:sp>
      <p:sp>
        <p:nvSpPr>
          <p:cNvPr id="4" name="Titel 3">
            <a:extLst>
              <a:ext uri="{FF2B5EF4-FFF2-40B4-BE49-F238E27FC236}">
                <a16:creationId xmlns:a16="http://schemas.microsoft.com/office/drawing/2014/main" id="{C220C3CE-567F-4FEE-B0CB-FBCBF177B986}"/>
              </a:ext>
            </a:extLst>
          </p:cNvPr>
          <p:cNvSpPr>
            <a:spLocks noGrp="1"/>
          </p:cNvSpPr>
          <p:nvPr>
            <p:ph type="title"/>
          </p:nvPr>
        </p:nvSpPr>
        <p:spPr/>
        <p:txBody>
          <a:bodyPr/>
          <a:lstStyle/>
          <a:p>
            <a:r>
              <a:rPr lang="de-CH" sz="2400" dirty="0"/>
              <a:t>Politische Vorstösse</a:t>
            </a:r>
            <a:endParaRPr lang="de-CH" sz="2400" b="0" dirty="0"/>
          </a:p>
        </p:txBody>
      </p:sp>
      <p:sp>
        <p:nvSpPr>
          <p:cNvPr id="5" name="Fußzeilenplatzhalter 4">
            <a:extLst>
              <a:ext uri="{FF2B5EF4-FFF2-40B4-BE49-F238E27FC236}">
                <a16:creationId xmlns:a16="http://schemas.microsoft.com/office/drawing/2014/main" id="{869ADA8D-9156-4229-BEB7-CC6D34DC4A0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32827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620CD2D-4B46-4ACF-AF39-379EA588DE7D}"/>
              </a:ext>
            </a:extLst>
          </p:cNvPr>
          <p:cNvSpPr>
            <a:spLocks noGrp="1"/>
          </p:cNvSpPr>
          <p:nvPr>
            <p:ph sz="quarter" idx="10"/>
          </p:nvPr>
        </p:nvSpPr>
        <p:spPr/>
        <p:txBody>
          <a:bodyPr/>
          <a:lstStyle/>
          <a:p>
            <a:pPr>
              <a:lnSpc>
                <a:spcPts val="2200"/>
              </a:lnSpc>
              <a:spcAft>
                <a:spcPts val="1200"/>
              </a:spcAft>
            </a:pPr>
            <a:r>
              <a:rPr lang="de-CH" sz="1600" dirty="0"/>
              <a:t>Beantwortung diverser Anfragen</a:t>
            </a:r>
          </a:p>
          <a:p>
            <a:pPr>
              <a:lnSpc>
                <a:spcPts val="2200"/>
              </a:lnSpc>
              <a:spcAft>
                <a:spcPts val="1200"/>
              </a:spcAft>
            </a:pPr>
            <a:r>
              <a:rPr lang="de-CH" sz="1600" dirty="0">
                <a:hlinkClick r:id="rId2"/>
              </a:rPr>
              <a:t>Webdossier</a:t>
            </a:r>
            <a:r>
              <a:rPr lang="de-CH" sz="1600" dirty="0"/>
              <a:t> zur Anpassung der </a:t>
            </a:r>
            <a:r>
              <a:rPr lang="de-CH" sz="1600" dirty="0" err="1"/>
              <a:t>FrSV</a:t>
            </a:r>
            <a:r>
              <a:rPr lang="de-CH" sz="1600" dirty="0"/>
              <a:t> (in DE, FR, IT)</a:t>
            </a:r>
          </a:p>
          <a:p>
            <a:pPr>
              <a:lnSpc>
                <a:spcPts val="2200"/>
              </a:lnSpc>
              <a:spcAft>
                <a:spcPts val="1200"/>
              </a:spcAft>
            </a:pPr>
            <a:r>
              <a:rPr lang="de-CH" sz="1600" dirty="0"/>
              <a:t>Kommunikation an Branchenverbände (</a:t>
            </a:r>
            <a:r>
              <a:rPr lang="de-CH" sz="1600" dirty="0" err="1"/>
              <a:t>JardinSuisse</a:t>
            </a:r>
            <a:r>
              <a:rPr lang="de-CH" sz="1600" dirty="0"/>
              <a:t>, VZFS (Verband Zoologischer Fachgeschäfte der Schweiz))</a:t>
            </a:r>
          </a:p>
          <a:p>
            <a:pPr>
              <a:lnSpc>
                <a:spcPts val="2200"/>
              </a:lnSpc>
              <a:spcAft>
                <a:spcPts val="1200"/>
              </a:spcAft>
            </a:pPr>
            <a:r>
              <a:rPr lang="de-CH" sz="1600" dirty="0"/>
              <a:t>Kommunikation an Kantone via Cercle </a:t>
            </a:r>
            <a:r>
              <a:rPr lang="de-CH" sz="1600" dirty="0" err="1"/>
              <a:t>Exotique</a:t>
            </a:r>
            <a:r>
              <a:rPr lang="de-CH" sz="1600" dirty="0"/>
              <a:t> (Übersicht der Anfragen zur Revision der </a:t>
            </a:r>
            <a:r>
              <a:rPr lang="de-CH" sz="1600" dirty="0" err="1"/>
              <a:t>FrSV</a:t>
            </a:r>
            <a:r>
              <a:rPr lang="de-CH" sz="1600" dirty="0"/>
              <a:t>)</a:t>
            </a:r>
          </a:p>
        </p:txBody>
      </p:sp>
      <p:sp>
        <p:nvSpPr>
          <p:cNvPr id="3" name="Foliennummernplatzhalter 2">
            <a:extLst>
              <a:ext uri="{FF2B5EF4-FFF2-40B4-BE49-F238E27FC236}">
                <a16:creationId xmlns:a16="http://schemas.microsoft.com/office/drawing/2014/main" id="{F8681A73-C1B7-4BDD-A8EE-CC80D001157C}"/>
              </a:ext>
            </a:extLst>
          </p:cNvPr>
          <p:cNvSpPr>
            <a:spLocks noGrp="1"/>
          </p:cNvSpPr>
          <p:nvPr>
            <p:ph type="sldNum" sz="quarter" idx="11"/>
          </p:nvPr>
        </p:nvSpPr>
        <p:spPr/>
        <p:txBody>
          <a:bodyPr/>
          <a:lstStyle/>
          <a:p>
            <a:fld id="{7D21FFDD-132D-4B5B-AD6B-BCC06A41D268}" type="slidenum">
              <a:rPr lang="de-CH" smtClean="0"/>
              <a:pPr/>
              <a:t>10</a:t>
            </a:fld>
            <a:endParaRPr lang="de-CH" dirty="0"/>
          </a:p>
        </p:txBody>
      </p:sp>
      <p:sp>
        <p:nvSpPr>
          <p:cNvPr id="4" name="Titel 3">
            <a:extLst>
              <a:ext uri="{FF2B5EF4-FFF2-40B4-BE49-F238E27FC236}">
                <a16:creationId xmlns:a16="http://schemas.microsoft.com/office/drawing/2014/main" id="{C220C3CE-567F-4FEE-B0CB-FBCBF177B986}"/>
              </a:ext>
            </a:extLst>
          </p:cNvPr>
          <p:cNvSpPr>
            <a:spLocks noGrp="1"/>
          </p:cNvSpPr>
          <p:nvPr>
            <p:ph type="title"/>
          </p:nvPr>
        </p:nvSpPr>
        <p:spPr/>
        <p:txBody>
          <a:bodyPr/>
          <a:lstStyle/>
          <a:p>
            <a:r>
              <a:rPr lang="de-CH" sz="2400" dirty="0"/>
              <a:t>Kommunikation durch BAFU</a:t>
            </a:r>
          </a:p>
        </p:txBody>
      </p:sp>
      <p:sp>
        <p:nvSpPr>
          <p:cNvPr id="5" name="Fußzeilenplatzhalter 4">
            <a:extLst>
              <a:ext uri="{FF2B5EF4-FFF2-40B4-BE49-F238E27FC236}">
                <a16:creationId xmlns:a16="http://schemas.microsoft.com/office/drawing/2014/main" id="{869ADA8D-9156-4229-BEB7-CC6D34DC4A0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82036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26995-458B-EEED-C404-C93F37F2DFA1}"/>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91D3C224-7466-2BEE-A5D2-09178D540C7A}"/>
              </a:ext>
            </a:extLst>
          </p:cNvPr>
          <p:cNvSpPr>
            <a:spLocks noGrp="1"/>
          </p:cNvSpPr>
          <p:nvPr>
            <p:ph sz="quarter" idx="10"/>
          </p:nvPr>
        </p:nvSpPr>
        <p:spPr/>
        <p:txBody>
          <a:bodyPr/>
          <a:lstStyle/>
          <a:p>
            <a:pPr>
              <a:lnSpc>
                <a:spcPts val="2200"/>
              </a:lnSpc>
              <a:spcAft>
                <a:spcPts val="1200"/>
              </a:spcAft>
            </a:pPr>
            <a:r>
              <a:rPr lang="de-CH" sz="1600" dirty="0"/>
              <a:t>Die USG-Revisionsvorlage wurde nach Vernehmlassung (2019) sistiert.</a:t>
            </a:r>
          </a:p>
          <a:p>
            <a:pPr>
              <a:lnSpc>
                <a:spcPts val="2200"/>
              </a:lnSpc>
              <a:spcAft>
                <a:spcPts val="1200"/>
              </a:spcAft>
            </a:pPr>
            <a:r>
              <a:rPr lang="de-CH" sz="1600" dirty="0"/>
              <a:t>Entscheid BR Rösti zunächst auf der Grundlage der bestehenden gesetzlichen Grundlagen die Mo. Friedl (19.4615) «Den Verkauf invasiver Neophyten verbieten» umzusetzen. Diese Verordnung wurde vom Bundesrat verabschiedet und per 1.9.2024 in Kraft gesetzt.</a:t>
            </a:r>
          </a:p>
          <a:p>
            <a:pPr>
              <a:lnSpc>
                <a:spcPts val="2200"/>
              </a:lnSpc>
              <a:spcAft>
                <a:spcPts val="1200"/>
              </a:spcAft>
            </a:pPr>
            <a:r>
              <a:rPr lang="de-CH" sz="1600" dirty="0"/>
              <a:t>Was die Bekämpfung der invasiven gebietsfremden Arten betrifft, sind die </a:t>
            </a:r>
            <a:r>
              <a:rPr lang="de-CH" sz="1600" b="1" dirty="0"/>
              <a:t>rechtlichen Regelungen weiterhin lückenhaft</a:t>
            </a:r>
            <a:r>
              <a:rPr lang="de-CH" sz="1600" dirty="0"/>
              <a:t>. Das BAFU wurde beauftragt, sich diesen rechtlichen Lücken anzunehmen.</a:t>
            </a:r>
          </a:p>
          <a:p>
            <a:pPr>
              <a:lnSpc>
                <a:spcPts val="2200"/>
              </a:lnSpc>
              <a:spcAft>
                <a:spcPts val="1200"/>
              </a:spcAft>
            </a:pPr>
            <a:r>
              <a:rPr lang="de-CH" sz="1600" dirty="0"/>
              <a:t>Diese Anpassung soll so rasch als möglich in die Vernehmlassung gehen.</a:t>
            </a:r>
          </a:p>
        </p:txBody>
      </p:sp>
      <p:sp>
        <p:nvSpPr>
          <p:cNvPr id="3" name="Foliennummernplatzhalter 2">
            <a:extLst>
              <a:ext uri="{FF2B5EF4-FFF2-40B4-BE49-F238E27FC236}">
                <a16:creationId xmlns:a16="http://schemas.microsoft.com/office/drawing/2014/main" id="{3E1F12EF-D375-EAFB-BE02-16763ABA2153}"/>
              </a:ext>
            </a:extLst>
          </p:cNvPr>
          <p:cNvSpPr>
            <a:spLocks noGrp="1"/>
          </p:cNvSpPr>
          <p:nvPr>
            <p:ph type="sldNum" sz="quarter" idx="11"/>
          </p:nvPr>
        </p:nvSpPr>
        <p:spPr/>
        <p:txBody>
          <a:bodyPr/>
          <a:lstStyle/>
          <a:p>
            <a:fld id="{7D21FFDD-132D-4B5B-AD6B-BCC06A41D268}" type="slidenum">
              <a:rPr lang="de-CH" smtClean="0"/>
              <a:pPr/>
              <a:t>11</a:t>
            </a:fld>
            <a:endParaRPr lang="de-CH" dirty="0"/>
          </a:p>
        </p:txBody>
      </p:sp>
      <p:sp>
        <p:nvSpPr>
          <p:cNvPr id="4" name="Titel 3">
            <a:extLst>
              <a:ext uri="{FF2B5EF4-FFF2-40B4-BE49-F238E27FC236}">
                <a16:creationId xmlns:a16="http://schemas.microsoft.com/office/drawing/2014/main" id="{3F0EDDB8-83F8-E211-2E70-A3CF8E38CEB4}"/>
              </a:ext>
            </a:extLst>
          </p:cNvPr>
          <p:cNvSpPr>
            <a:spLocks noGrp="1"/>
          </p:cNvSpPr>
          <p:nvPr>
            <p:ph type="title"/>
          </p:nvPr>
        </p:nvSpPr>
        <p:spPr/>
        <p:txBody>
          <a:bodyPr/>
          <a:lstStyle/>
          <a:p>
            <a:r>
              <a:rPr lang="de-CH" sz="2400" dirty="0"/>
              <a:t>2) Stand Revision USG</a:t>
            </a:r>
          </a:p>
        </p:txBody>
      </p:sp>
      <p:sp>
        <p:nvSpPr>
          <p:cNvPr id="5" name="Fußzeilenplatzhalter 4">
            <a:extLst>
              <a:ext uri="{FF2B5EF4-FFF2-40B4-BE49-F238E27FC236}">
                <a16:creationId xmlns:a16="http://schemas.microsoft.com/office/drawing/2014/main" id="{3C9B09DF-C4E4-164B-7407-203FC9E6CAC7}"/>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3108338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ED543-DA38-75CA-0A6F-4E6D1424FBFC}"/>
            </a:ext>
          </a:extLst>
        </p:cNvPr>
        <p:cNvGrpSpPr/>
        <p:nvPr/>
      </p:nvGrpSpPr>
      <p:grpSpPr>
        <a:xfrm>
          <a:off x="0" y="0"/>
          <a:ext cx="0" cy="0"/>
          <a:chOff x="0" y="0"/>
          <a:chExt cx="0" cy="0"/>
        </a:xfrm>
      </p:grpSpPr>
      <p:grpSp>
        <p:nvGrpSpPr>
          <p:cNvPr id="46" name="Gruppieren 45">
            <a:extLst>
              <a:ext uri="{FF2B5EF4-FFF2-40B4-BE49-F238E27FC236}">
                <a16:creationId xmlns:a16="http://schemas.microsoft.com/office/drawing/2014/main" id="{0A6A852A-29DC-F02C-E063-67665A429D9D}"/>
              </a:ext>
            </a:extLst>
          </p:cNvPr>
          <p:cNvGrpSpPr/>
          <p:nvPr/>
        </p:nvGrpSpPr>
        <p:grpSpPr>
          <a:xfrm>
            <a:off x="1733116" y="101031"/>
            <a:ext cx="4759866" cy="4705886"/>
            <a:chOff x="2252805" y="646291"/>
            <a:chExt cx="5862153" cy="5837820"/>
          </a:xfrm>
        </p:grpSpPr>
        <p:sp>
          <p:nvSpPr>
            <p:cNvPr id="47" name="Rechteck 46">
              <a:extLst>
                <a:ext uri="{FF2B5EF4-FFF2-40B4-BE49-F238E27FC236}">
                  <a16:creationId xmlns:a16="http://schemas.microsoft.com/office/drawing/2014/main" id="{3341BFFB-7833-223C-96CA-6CA1077430BF}"/>
                </a:ext>
              </a:extLst>
            </p:cNvPr>
            <p:cNvSpPr/>
            <p:nvPr/>
          </p:nvSpPr>
          <p:spPr>
            <a:xfrm>
              <a:off x="2259712" y="1953147"/>
              <a:ext cx="5855246" cy="4530964"/>
            </a:xfrm>
            <a:prstGeom prst="rect">
              <a:avLst/>
            </a:prstGeom>
            <a:solidFill>
              <a:srgbClr val="92D050"/>
            </a:solidFill>
            <a:ln>
              <a:solidFill>
                <a:srgbClr val="FFFF00"/>
              </a:solidFill>
            </a:ln>
            <a:scene3d>
              <a:camera prst="isometricOffAxis1Top"/>
              <a:lightRig rig="threePt" dir="t"/>
            </a:scene3d>
            <a:sp3d>
              <a:bevelT w="647700" h="119380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sp>
          <p:nvSpPr>
            <p:cNvPr id="48" name="Rechteck 47">
              <a:extLst>
                <a:ext uri="{FF2B5EF4-FFF2-40B4-BE49-F238E27FC236}">
                  <a16:creationId xmlns:a16="http://schemas.microsoft.com/office/drawing/2014/main" id="{428F736D-10CF-B62A-ACCA-A4EF70D20A0D}"/>
                </a:ext>
              </a:extLst>
            </p:cNvPr>
            <p:cNvSpPr/>
            <p:nvPr/>
          </p:nvSpPr>
          <p:spPr>
            <a:xfrm>
              <a:off x="3154476" y="1819757"/>
              <a:ext cx="4097301" cy="3060000"/>
            </a:xfrm>
            <a:prstGeom prst="rect">
              <a:avLst/>
            </a:prstGeom>
            <a:solidFill>
              <a:srgbClr val="FFC000"/>
            </a:solidFill>
            <a:ln>
              <a:solidFill>
                <a:srgbClr val="FFC000"/>
              </a:solidFill>
            </a:ln>
            <a:scene3d>
              <a:camera prst="isometricOffAxis1Top"/>
              <a:lightRig rig="threePt" dir="t"/>
            </a:scene3d>
            <a:sp3d>
              <a:bevelT w="317500" h="69850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sp>
          <p:nvSpPr>
            <p:cNvPr id="49" name="Rechteck 48">
              <a:extLst>
                <a:ext uri="{FF2B5EF4-FFF2-40B4-BE49-F238E27FC236}">
                  <a16:creationId xmlns:a16="http://schemas.microsoft.com/office/drawing/2014/main" id="{5A92754E-C52C-8DB6-4378-D5C1EDDDD6BE}"/>
                </a:ext>
              </a:extLst>
            </p:cNvPr>
            <p:cNvSpPr/>
            <p:nvPr/>
          </p:nvSpPr>
          <p:spPr>
            <a:xfrm>
              <a:off x="3587490" y="1481903"/>
              <a:ext cx="3218241" cy="2160000"/>
            </a:xfrm>
            <a:prstGeom prst="rect">
              <a:avLst/>
            </a:prstGeom>
            <a:solidFill>
              <a:srgbClr val="FF6600"/>
            </a:solidFill>
            <a:ln>
              <a:solidFill>
                <a:srgbClr val="FF9933"/>
              </a:solidFill>
            </a:ln>
            <a:scene3d>
              <a:camera prst="isometricOffAxis1Top"/>
              <a:lightRig rig="threePt" dir="t"/>
            </a:scene3d>
            <a:sp3d>
              <a:bevelT w="317500" h="63500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sp>
          <p:nvSpPr>
            <p:cNvPr id="50" name="Rechteck 49">
              <a:extLst>
                <a:ext uri="{FF2B5EF4-FFF2-40B4-BE49-F238E27FC236}">
                  <a16:creationId xmlns:a16="http://schemas.microsoft.com/office/drawing/2014/main" id="{A93E6366-B937-DC49-6AC4-F31825012A5B}"/>
                </a:ext>
              </a:extLst>
            </p:cNvPr>
            <p:cNvSpPr/>
            <p:nvPr/>
          </p:nvSpPr>
          <p:spPr>
            <a:xfrm>
              <a:off x="4015759" y="1042781"/>
              <a:ext cx="2280242" cy="1440000"/>
            </a:xfrm>
            <a:prstGeom prst="rect">
              <a:avLst/>
            </a:prstGeom>
            <a:solidFill>
              <a:srgbClr val="FF0000"/>
            </a:solidFill>
            <a:ln>
              <a:solidFill>
                <a:srgbClr val="FF0000"/>
              </a:solidFill>
            </a:ln>
            <a:scene3d>
              <a:camera prst="isometricOffAxis1Top"/>
              <a:lightRig rig="threePt" dir="t"/>
            </a:scene3d>
            <a:sp3d>
              <a:bevelT w="317500" h="63500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hteck 50">
              <a:extLst>
                <a:ext uri="{FF2B5EF4-FFF2-40B4-BE49-F238E27FC236}">
                  <a16:creationId xmlns:a16="http://schemas.microsoft.com/office/drawing/2014/main" id="{353E2652-D001-078C-49B6-611777A9D109}"/>
                </a:ext>
              </a:extLst>
            </p:cNvPr>
            <p:cNvSpPr/>
            <p:nvPr/>
          </p:nvSpPr>
          <p:spPr>
            <a:xfrm>
              <a:off x="4417491" y="646291"/>
              <a:ext cx="1459854" cy="648000"/>
            </a:xfrm>
            <a:prstGeom prst="rect">
              <a:avLst/>
            </a:prstGeom>
            <a:solidFill>
              <a:srgbClr val="C00000"/>
            </a:solidFill>
            <a:ln>
              <a:solidFill>
                <a:srgbClr val="C00000"/>
              </a:solidFill>
            </a:ln>
            <a:scene3d>
              <a:camera prst="isometricOffAxis1Top"/>
              <a:lightRig rig="threePt" dir="t"/>
            </a:scene3d>
            <a:sp3d>
              <a:bevelT w="317500" h="63500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Textfeld 6">
              <a:extLst>
                <a:ext uri="{FF2B5EF4-FFF2-40B4-BE49-F238E27FC236}">
                  <a16:creationId xmlns:a16="http://schemas.microsoft.com/office/drawing/2014/main" id="{5F1731B7-6CE1-CD6E-94BC-2A107BB65623}"/>
                </a:ext>
              </a:extLst>
            </p:cNvPr>
            <p:cNvSpPr txBox="1">
              <a:spLocks noChangeArrowheads="1"/>
            </p:cNvSpPr>
            <p:nvPr/>
          </p:nvSpPr>
          <p:spPr bwMode="auto">
            <a:xfrm rot="1976988">
              <a:off x="2252805" y="4957467"/>
              <a:ext cx="1222375"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CH" alt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Stufe A</a:t>
              </a:r>
            </a:p>
          </p:txBody>
        </p:sp>
        <p:sp>
          <p:nvSpPr>
            <p:cNvPr id="53" name="Textfeld 6">
              <a:extLst>
                <a:ext uri="{FF2B5EF4-FFF2-40B4-BE49-F238E27FC236}">
                  <a16:creationId xmlns:a16="http://schemas.microsoft.com/office/drawing/2014/main" id="{2AA16277-8377-F385-39A5-C65E00CE48B2}"/>
                </a:ext>
              </a:extLst>
            </p:cNvPr>
            <p:cNvSpPr txBox="1">
              <a:spLocks noChangeArrowheads="1"/>
            </p:cNvSpPr>
            <p:nvPr/>
          </p:nvSpPr>
          <p:spPr bwMode="auto">
            <a:xfrm rot="1976988">
              <a:off x="2880240" y="3792668"/>
              <a:ext cx="1222375"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CH" alt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Stufe B</a:t>
              </a:r>
            </a:p>
          </p:txBody>
        </p:sp>
        <p:sp>
          <p:nvSpPr>
            <p:cNvPr id="54" name="Textfeld 6">
              <a:extLst>
                <a:ext uri="{FF2B5EF4-FFF2-40B4-BE49-F238E27FC236}">
                  <a16:creationId xmlns:a16="http://schemas.microsoft.com/office/drawing/2014/main" id="{16881DEF-3DB1-C116-5E27-16706F930AFF}"/>
                </a:ext>
              </a:extLst>
            </p:cNvPr>
            <p:cNvSpPr txBox="1">
              <a:spLocks noChangeArrowheads="1"/>
            </p:cNvSpPr>
            <p:nvPr/>
          </p:nvSpPr>
          <p:spPr bwMode="auto">
            <a:xfrm rot="1976988">
              <a:off x="3311460" y="2923788"/>
              <a:ext cx="1222375"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CH" alt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Stufe C</a:t>
              </a:r>
            </a:p>
          </p:txBody>
        </p:sp>
        <p:sp>
          <p:nvSpPr>
            <p:cNvPr id="55" name="Textfeld 6">
              <a:extLst>
                <a:ext uri="{FF2B5EF4-FFF2-40B4-BE49-F238E27FC236}">
                  <a16:creationId xmlns:a16="http://schemas.microsoft.com/office/drawing/2014/main" id="{FD07069A-47FE-B20E-8E27-507DE3C014B6}"/>
                </a:ext>
              </a:extLst>
            </p:cNvPr>
            <p:cNvSpPr txBox="1">
              <a:spLocks noChangeArrowheads="1"/>
            </p:cNvSpPr>
            <p:nvPr/>
          </p:nvSpPr>
          <p:spPr bwMode="auto">
            <a:xfrm rot="1976988">
              <a:off x="3992563" y="2042904"/>
              <a:ext cx="601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CH" alt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a:t>
              </a:r>
              <a:r>
                <a:rPr kumimoji="0" lang="de-CH" altLang="de-DE" sz="1600" b="1"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2</a:t>
              </a:r>
            </a:p>
          </p:txBody>
        </p:sp>
        <p:sp>
          <p:nvSpPr>
            <p:cNvPr id="56" name="Textfeld 6">
              <a:extLst>
                <a:ext uri="{FF2B5EF4-FFF2-40B4-BE49-F238E27FC236}">
                  <a16:creationId xmlns:a16="http://schemas.microsoft.com/office/drawing/2014/main" id="{2A9A12DF-14AC-F62E-D265-AAFEBA6AC5C6}"/>
                </a:ext>
              </a:extLst>
            </p:cNvPr>
            <p:cNvSpPr txBox="1">
              <a:spLocks noChangeArrowheads="1"/>
            </p:cNvSpPr>
            <p:nvPr/>
          </p:nvSpPr>
          <p:spPr bwMode="auto">
            <a:xfrm rot="1976988">
              <a:off x="4301018" y="1483343"/>
              <a:ext cx="601664"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CH" alt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a:t>
              </a:r>
              <a:r>
                <a:rPr kumimoji="0" lang="de-CH" altLang="de-DE" sz="1600" b="1"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1</a:t>
              </a:r>
            </a:p>
          </p:txBody>
        </p:sp>
      </p:grpSp>
      <p:sp>
        <p:nvSpPr>
          <p:cNvPr id="3" name="Foliennummernplatzhalter 2">
            <a:extLst>
              <a:ext uri="{FF2B5EF4-FFF2-40B4-BE49-F238E27FC236}">
                <a16:creationId xmlns:a16="http://schemas.microsoft.com/office/drawing/2014/main" id="{0A8145C5-3162-7A71-839B-513051602501}"/>
              </a:ext>
            </a:extLst>
          </p:cNvPr>
          <p:cNvSpPr>
            <a:spLocks noGrp="1"/>
          </p:cNvSpPr>
          <p:nvPr>
            <p:ph type="sldNum" sz="quarter" idx="11"/>
          </p:nvPr>
        </p:nvSpPr>
        <p:spPr/>
        <p:txBody>
          <a:bodyPr/>
          <a:lstStyle/>
          <a:p>
            <a:fld id="{7D21FFDD-132D-4B5B-AD6B-BCC06A41D268}" type="slidenum">
              <a:rPr lang="de-CH" smtClean="0"/>
              <a:pPr/>
              <a:t>12</a:t>
            </a:fld>
            <a:endParaRPr lang="de-CH" dirty="0"/>
          </a:p>
        </p:txBody>
      </p:sp>
      <p:sp>
        <p:nvSpPr>
          <p:cNvPr id="4" name="Titel 3">
            <a:extLst>
              <a:ext uri="{FF2B5EF4-FFF2-40B4-BE49-F238E27FC236}">
                <a16:creationId xmlns:a16="http://schemas.microsoft.com/office/drawing/2014/main" id="{7B8B6C15-249C-F2CB-89A5-9AD4E5B8AE91}"/>
              </a:ext>
            </a:extLst>
          </p:cNvPr>
          <p:cNvSpPr>
            <a:spLocks noGrp="1"/>
          </p:cNvSpPr>
          <p:nvPr>
            <p:ph type="title"/>
          </p:nvPr>
        </p:nvSpPr>
        <p:spPr/>
        <p:txBody>
          <a:bodyPr/>
          <a:lstStyle/>
          <a:p>
            <a:r>
              <a:rPr lang="de-CH" sz="2400" dirty="0"/>
              <a:t>3) Einstufung</a:t>
            </a:r>
            <a:br>
              <a:rPr lang="de-CH" sz="2400" dirty="0"/>
            </a:br>
            <a:r>
              <a:rPr lang="de-CH" sz="2400" dirty="0"/>
              <a:t>der Arten</a:t>
            </a:r>
          </a:p>
        </p:txBody>
      </p:sp>
      <p:sp>
        <p:nvSpPr>
          <p:cNvPr id="5" name="Fußzeilenplatzhalter 4">
            <a:extLst>
              <a:ext uri="{FF2B5EF4-FFF2-40B4-BE49-F238E27FC236}">
                <a16:creationId xmlns:a16="http://schemas.microsoft.com/office/drawing/2014/main" id="{274AB5A8-E6A0-69DB-CF8D-1A8E720D7BDB}"/>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
        <p:nvSpPr>
          <p:cNvPr id="57" name="Textfeld 20">
            <a:extLst>
              <a:ext uri="{FF2B5EF4-FFF2-40B4-BE49-F238E27FC236}">
                <a16:creationId xmlns:a16="http://schemas.microsoft.com/office/drawing/2014/main" id="{33DAF8AB-C348-B2BD-95B5-FAFE9AD862FD}"/>
              </a:ext>
            </a:extLst>
          </p:cNvPr>
          <p:cNvSpPr txBox="1">
            <a:spLocks noChangeArrowheads="1"/>
          </p:cNvSpPr>
          <p:nvPr/>
        </p:nvSpPr>
        <p:spPr bwMode="auto">
          <a:xfrm>
            <a:off x="1688255" y="1509908"/>
            <a:ext cx="108346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ctr" defTabSz="685732" rtl="0" eaLnBrk="1" fontAlgn="auto" latinLnBrk="0" hangingPunct="1">
              <a:lnSpc>
                <a:spcPct val="100000"/>
              </a:lnSpc>
              <a:spcBef>
                <a:spcPct val="0"/>
              </a:spcBef>
              <a:spcAft>
                <a:spcPts val="0"/>
              </a:spcAft>
              <a:buClrTx/>
              <a:buSzTx/>
              <a:buFontTx/>
              <a:buNone/>
              <a:tabLst/>
              <a:defRPr/>
            </a:pPr>
            <a:r>
              <a:rPr kumimoji="0" lang="de-CH" altLang="de-DE" sz="15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invasiv</a:t>
            </a:r>
          </a:p>
        </p:txBody>
      </p:sp>
      <p:cxnSp>
        <p:nvCxnSpPr>
          <p:cNvPr id="58" name="Gerade Verbindung mit Pfeil 57">
            <a:extLst>
              <a:ext uri="{FF2B5EF4-FFF2-40B4-BE49-F238E27FC236}">
                <a16:creationId xmlns:a16="http://schemas.microsoft.com/office/drawing/2014/main" id="{2AAF659A-C460-9818-0ED9-91443C7FCA40}"/>
              </a:ext>
            </a:extLst>
          </p:cNvPr>
          <p:cNvCxnSpPr>
            <a:cxnSpLocks/>
          </p:cNvCxnSpPr>
          <p:nvPr/>
        </p:nvCxnSpPr>
        <p:spPr>
          <a:xfrm flipH="1">
            <a:off x="2001249" y="487660"/>
            <a:ext cx="1684548" cy="225713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9" name="Textfeld 6">
            <a:extLst>
              <a:ext uri="{FF2B5EF4-FFF2-40B4-BE49-F238E27FC236}">
                <a16:creationId xmlns:a16="http://schemas.microsoft.com/office/drawing/2014/main" id="{ADB90D0C-B6C1-8FD1-E5D4-D94F968DC7CE}"/>
              </a:ext>
            </a:extLst>
          </p:cNvPr>
          <p:cNvSpPr txBox="1">
            <a:spLocks noChangeArrowheads="1"/>
          </p:cNvSpPr>
          <p:nvPr/>
        </p:nvSpPr>
        <p:spPr bwMode="auto">
          <a:xfrm rot="21130896">
            <a:off x="3894176" y="3489409"/>
            <a:ext cx="2456615" cy="473206"/>
          </a:xfrm>
          <a:prstGeom prst="rect">
            <a:avLst/>
          </a:prstGeom>
          <a:solidFill>
            <a:schemeClr val="bg1"/>
          </a:solidFill>
          <a:ln>
            <a:noFill/>
          </a:ln>
        </p:spPr>
        <p:txBody>
          <a:bodyPr wrap="squar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l" defTabSz="685732" rtl="0" eaLnBrk="1" fontAlgn="auto" latinLnBrk="0" hangingPunct="1">
              <a:lnSpc>
                <a:spcPct val="100000"/>
              </a:lnSpc>
              <a:spcBef>
                <a:spcPct val="0"/>
              </a:spcBef>
              <a:spcAft>
                <a:spcPts val="0"/>
              </a:spcAft>
              <a:buClrTx/>
              <a:buSzTx/>
              <a:buFontTx/>
              <a:buNone/>
              <a:tabLst/>
              <a:defRPr/>
            </a:pPr>
            <a:r>
              <a:rPr kumimoji="0" lang="de-CH"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begründete Schlussfolgerung besteht, dass keine Gefährdung oder Beeinträchtigung für Mensch, Tier oder Umwelt besteht</a:t>
            </a:r>
            <a:endParaRPr kumimoji="0" lang="de-CH" altLang="de-DE"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0" name="Textfeld 6">
            <a:extLst>
              <a:ext uri="{FF2B5EF4-FFF2-40B4-BE49-F238E27FC236}">
                <a16:creationId xmlns:a16="http://schemas.microsoft.com/office/drawing/2014/main" id="{9F90973C-EEF0-7FB3-7BDE-21A3D35FAE66}"/>
              </a:ext>
            </a:extLst>
          </p:cNvPr>
          <p:cNvSpPr txBox="1">
            <a:spLocks noChangeArrowheads="1"/>
          </p:cNvSpPr>
          <p:nvPr/>
        </p:nvSpPr>
        <p:spPr bwMode="auto">
          <a:xfrm rot="21109007">
            <a:off x="3873683" y="2520566"/>
            <a:ext cx="2324670" cy="600164"/>
          </a:xfrm>
          <a:prstGeom prst="rect">
            <a:avLst/>
          </a:prstGeom>
          <a:solidFill>
            <a:schemeClr val="bg1"/>
          </a:solidFill>
          <a:ln>
            <a:solidFill>
              <a:schemeClr val="accent4"/>
            </a:solidFill>
          </a:ln>
        </p:spPr>
        <p:txBody>
          <a:bodyPr wrap="squar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l" defTabSz="685732" rtl="0" eaLnBrk="1" fontAlgn="auto" latinLnBrk="0" hangingPunct="1">
              <a:lnSpc>
                <a:spcPct val="100000"/>
              </a:lnSpc>
              <a:spcBef>
                <a:spcPct val="0"/>
              </a:spcBef>
              <a:spcAft>
                <a:spcPts val="0"/>
              </a:spcAft>
              <a:buClrTx/>
              <a:buSzTx/>
              <a:buFontTx/>
              <a:buNone/>
              <a:tabLst/>
              <a:defRPr/>
            </a:pPr>
            <a:r>
              <a:rPr kumimoji="0" lang="de-CH"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effektive und effiziente Massnahmen zur Verhinderung einer weiteren Ausbreitung bekannt. Primäres Ziel für diese Arten ist die </a:t>
            </a:r>
            <a:r>
              <a:rPr kumimoji="0" lang="de-CH" sz="825"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Schadensverhütung</a:t>
            </a:r>
            <a:r>
              <a:rPr kumimoji="0" lang="de-CH"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endParaRPr kumimoji="0" lang="de-CH" altLang="de-DE"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1" name="Textfeld 6">
            <a:extLst>
              <a:ext uri="{FF2B5EF4-FFF2-40B4-BE49-F238E27FC236}">
                <a16:creationId xmlns:a16="http://schemas.microsoft.com/office/drawing/2014/main" id="{C5EBD3A3-95C3-8CF9-ED36-BED5E384C0D3}"/>
              </a:ext>
            </a:extLst>
          </p:cNvPr>
          <p:cNvSpPr txBox="1">
            <a:spLocks noChangeArrowheads="1"/>
          </p:cNvSpPr>
          <p:nvPr/>
        </p:nvSpPr>
        <p:spPr bwMode="auto">
          <a:xfrm rot="21100657">
            <a:off x="3583928" y="1746701"/>
            <a:ext cx="2503407" cy="727122"/>
          </a:xfrm>
          <a:prstGeom prst="rect">
            <a:avLst/>
          </a:prstGeom>
          <a:solidFill>
            <a:schemeClr val="bg1"/>
          </a:solidFill>
          <a:ln>
            <a:solidFill>
              <a:srgbClr val="FF6600"/>
            </a:solidFill>
          </a:ln>
        </p:spPr>
        <p:txBody>
          <a:bodyPr wrap="squar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l" defTabSz="685732" rtl="0" eaLnBrk="1" fontAlgn="auto" latinLnBrk="0" hangingPunct="1">
              <a:lnSpc>
                <a:spcPct val="100000"/>
              </a:lnSpc>
              <a:spcBef>
                <a:spcPct val="0"/>
              </a:spcBef>
              <a:spcAft>
                <a:spcPts val="0"/>
              </a:spcAft>
              <a:buClrTx/>
              <a:buSzTx/>
              <a:buFontTx/>
              <a:buNone/>
              <a:tabLst/>
              <a:defRPr/>
            </a:pPr>
            <a:r>
              <a:rPr kumimoji="0" lang="de-CH"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Primäres Ziel für diese Arten ist die </a:t>
            </a:r>
            <a:r>
              <a:rPr kumimoji="0" lang="de-CH" sz="825"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Eindämmung</a:t>
            </a:r>
            <a:r>
              <a:rPr kumimoji="0" lang="de-CH"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um zu verhindern, dass diese Arten nicht auf besonders empfindliche und schützenswerte Lebensräume übergreifen können.</a:t>
            </a:r>
            <a:endParaRPr kumimoji="0" lang="de-CH" altLang="de-DE" sz="825"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
        <p:nvSpPr>
          <p:cNvPr id="62" name="Textfeld 6">
            <a:extLst>
              <a:ext uri="{FF2B5EF4-FFF2-40B4-BE49-F238E27FC236}">
                <a16:creationId xmlns:a16="http://schemas.microsoft.com/office/drawing/2014/main" id="{ADEB72C6-D104-473A-D2DF-7668BD16568C}"/>
              </a:ext>
            </a:extLst>
          </p:cNvPr>
          <p:cNvSpPr txBox="1">
            <a:spLocks noChangeArrowheads="1"/>
          </p:cNvSpPr>
          <p:nvPr/>
        </p:nvSpPr>
        <p:spPr bwMode="auto">
          <a:xfrm rot="-485861">
            <a:off x="3775777" y="927799"/>
            <a:ext cx="2202548" cy="784830"/>
          </a:xfrm>
          <a:prstGeom prst="rect">
            <a:avLst/>
          </a:prstGeom>
          <a:solidFill>
            <a:schemeClr val="bg1"/>
          </a:solidFill>
          <a:ln>
            <a:solidFill>
              <a:srgbClr val="FF0000"/>
            </a:solidFill>
          </a:ln>
        </p:spPr>
        <p:txBody>
          <a:bodyPr wrap="squar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l" defTabSz="685732" rtl="0" eaLnBrk="1" fontAlgn="auto" latinLnBrk="0" hangingPunct="1">
              <a:lnSpc>
                <a:spcPct val="100000"/>
              </a:lnSpc>
              <a:spcBef>
                <a:spcPct val="0"/>
              </a:spcBef>
              <a:spcAft>
                <a:spcPts val="0"/>
              </a:spcAft>
              <a:buClrTx/>
              <a:buSzTx/>
              <a:buFontTx/>
              <a:buNone/>
              <a:tabLst/>
              <a:defRPr/>
            </a:pPr>
            <a:r>
              <a:rPr kumimoji="0" lang="de-CH" sz="7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Diese Arten sollen in ihren bestehenden Verbreitungsgebieten möglichst </a:t>
            </a:r>
            <a:r>
              <a:rPr kumimoji="0" lang="de-CH" sz="75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eingedämmt</a:t>
            </a:r>
            <a:r>
              <a:rPr kumimoji="0" lang="de-CH" sz="7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und die Besiedlung neuer Gebiete verhindert</a:t>
            </a:r>
            <a:br>
              <a:rPr kumimoji="0" lang="de-CH" sz="7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de-CH" sz="7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(-&gt; </a:t>
            </a:r>
            <a:r>
              <a:rPr kumimoji="0" lang="de-CH" sz="75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Tilgung</a:t>
            </a:r>
            <a:r>
              <a:rPr kumimoji="0" lang="de-CH" sz="7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werden. Dabei sind regionale und standortspezifische Unterschiede zu berücksichtigen.</a:t>
            </a:r>
            <a:endParaRPr kumimoji="0" lang="de-CH" altLang="de-DE" sz="75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 name="Textfeld 6">
            <a:extLst>
              <a:ext uri="{FF2B5EF4-FFF2-40B4-BE49-F238E27FC236}">
                <a16:creationId xmlns:a16="http://schemas.microsoft.com/office/drawing/2014/main" id="{0FF7E897-240D-15B3-E3A0-8F4E0012D4CC}"/>
              </a:ext>
            </a:extLst>
          </p:cNvPr>
          <p:cNvSpPr txBox="1">
            <a:spLocks noChangeArrowheads="1"/>
          </p:cNvSpPr>
          <p:nvPr/>
        </p:nvSpPr>
        <p:spPr bwMode="auto">
          <a:xfrm rot="-480000">
            <a:off x="3849881" y="311292"/>
            <a:ext cx="2029688" cy="600164"/>
          </a:xfrm>
          <a:prstGeom prst="rect">
            <a:avLst/>
          </a:prstGeom>
          <a:solidFill>
            <a:schemeClr val="bg1"/>
          </a:solidFill>
          <a:ln>
            <a:solidFill>
              <a:srgbClr val="C00000"/>
            </a:solidFill>
          </a:ln>
        </p:spPr>
        <p:txBody>
          <a:bodyPr wrap="squar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lr>
                <a:schemeClr val="bg2"/>
              </a:buClr>
              <a:buChar char="•"/>
              <a:defRPr sz="2400">
                <a:solidFill>
                  <a:schemeClr val="tx1"/>
                </a:solidFill>
                <a:latin typeface="Arial" panose="020B0604020202020204" pitchFamily="34" charset="0"/>
              </a:defRPr>
            </a:lvl2pPr>
            <a:lvl3pPr marL="1143000" indent="-228600">
              <a:spcBef>
                <a:spcPct val="20000"/>
              </a:spcBef>
              <a:buClr>
                <a:srgbClr val="B2B2B2"/>
              </a:buClr>
              <a:buChar char="•"/>
              <a:defRPr sz="2400">
                <a:solidFill>
                  <a:schemeClr val="tx1"/>
                </a:solidFill>
                <a:latin typeface="Arial" panose="020B0604020202020204" pitchFamily="34" charset="0"/>
              </a:defRPr>
            </a:lvl3pPr>
            <a:lvl4pPr marL="1600200" indent="-228600">
              <a:spcBef>
                <a:spcPct val="20000"/>
              </a:spcBef>
              <a:buClr>
                <a:srgbClr val="C0C0C0"/>
              </a:buClr>
              <a:buChar char="•"/>
              <a:defRPr sz="2400">
                <a:solidFill>
                  <a:schemeClr val="tx1"/>
                </a:solidFill>
                <a:latin typeface="Arial" panose="020B0604020202020204" pitchFamily="34" charset="0"/>
              </a:defRPr>
            </a:lvl4pPr>
            <a:lvl5pPr marL="2057400" indent="-228600">
              <a:spcBef>
                <a:spcPct val="20000"/>
              </a:spcBef>
              <a:buClr>
                <a:srgbClr val="DDDDDD"/>
              </a:buClr>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DDDDDD"/>
              </a:buClr>
              <a:buChar char="•"/>
              <a:defRPr sz="2400">
                <a:solidFill>
                  <a:schemeClr val="tx1"/>
                </a:solidFill>
                <a:latin typeface="Arial" panose="020B0604020202020204" pitchFamily="34" charset="0"/>
              </a:defRPr>
            </a:lvl9pPr>
          </a:lstStyle>
          <a:p>
            <a:pPr marL="0" marR="0" lvl="0" indent="0" algn="l" defTabSz="685732" rtl="0" eaLnBrk="1" fontAlgn="auto" latinLnBrk="0" hangingPunct="1">
              <a:lnSpc>
                <a:spcPct val="100000"/>
              </a:lnSpc>
              <a:spcBef>
                <a:spcPct val="0"/>
              </a:spcBef>
              <a:spcAft>
                <a:spcPts val="0"/>
              </a:spcAft>
              <a:buClrTx/>
              <a:buSzTx/>
              <a:buFontTx/>
              <a:buNone/>
              <a:tabLst/>
              <a:defRPr/>
            </a:pPr>
            <a:r>
              <a:rPr kumimoji="0" lang="de-CH"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Aufgrund ihrer Verbreitung und der Verfügbarkeit von Massnahmen ist das Ziel der </a:t>
            </a:r>
            <a:r>
              <a:rPr kumimoji="0" lang="de-CH" sz="825"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Tilgung</a:t>
            </a:r>
            <a:r>
              <a:rPr kumimoji="0" lang="de-CH"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möglich und der erforderliche Aufwand gerechtfertigt.</a:t>
            </a:r>
            <a:endParaRPr kumimoji="0" lang="de-CH" altLang="de-DE"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nvGrpSpPr>
          <p:cNvPr id="64" name="Gruppieren 63">
            <a:extLst>
              <a:ext uri="{FF2B5EF4-FFF2-40B4-BE49-F238E27FC236}">
                <a16:creationId xmlns:a16="http://schemas.microsoft.com/office/drawing/2014/main" id="{8728B932-6015-5706-216E-9329F4BED523}"/>
              </a:ext>
            </a:extLst>
          </p:cNvPr>
          <p:cNvGrpSpPr/>
          <p:nvPr/>
        </p:nvGrpSpPr>
        <p:grpSpPr>
          <a:xfrm>
            <a:off x="6136299" y="181354"/>
            <a:ext cx="2555366" cy="2056495"/>
            <a:chOff x="7376616" y="494178"/>
            <a:chExt cx="3407155" cy="2741994"/>
          </a:xfrm>
        </p:grpSpPr>
        <p:sp>
          <p:nvSpPr>
            <p:cNvPr id="65" name="Geschweifte Klammer rechts 64">
              <a:extLst>
                <a:ext uri="{FF2B5EF4-FFF2-40B4-BE49-F238E27FC236}">
                  <a16:creationId xmlns:a16="http://schemas.microsoft.com/office/drawing/2014/main" id="{575F8BB9-3FA5-A26B-4272-189ED7D745BB}"/>
                </a:ext>
              </a:extLst>
            </p:cNvPr>
            <p:cNvSpPr/>
            <p:nvPr/>
          </p:nvSpPr>
          <p:spPr>
            <a:xfrm rot="21143479">
              <a:off x="7376616" y="494178"/>
              <a:ext cx="192545" cy="2741994"/>
            </a:xfrm>
            <a:prstGeom prst="righ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de-CH" sz="101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Textfeld 65">
              <a:extLst>
                <a:ext uri="{FF2B5EF4-FFF2-40B4-BE49-F238E27FC236}">
                  <a16:creationId xmlns:a16="http://schemas.microsoft.com/office/drawing/2014/main" id="{6E786172-103B-DF5C-0C25-37FCD24543ED}"/>
                </a:ext>
              </a:extLst>
            </p:cNvPr>
            <p:cNvSpPr txBox="1"/>
            <p:nvPr/>
          </p:nvSpPr>
          <p:spPr>
            <a:xfrm>
              <a:off x="7749844" y="1469561"/>
              <a:ext cx="3033927" cy="800219"/>
            </a:xfrm>
            <a:prstGeom prst="rect">
              <a:avLst/>
            </a:prstGeom>
            <a:noFill/>
          </p:spPr>
          <p:txBody>
            <a:bodyPr wrap="square" rtlCol="0">
              <a:spAutoFit/>
            </a:bodyP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Umgangsverbot</a:t>
              </a:r>
              <a:br>
                <a:rPr kumimoji="0" lang="de-CH" sz="15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br>
              <a:r>
                <a:rPr kumimoji="0" lang="de-CH" sz="9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a:t>
              </a:r>
              <a:r>
                <a:rPr kumimoji="0" lang="de-CH" sz="900" b="0" i="1"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Fische </a:t>
              </a:r>
              <a:r>
                <a:rPr kumimoji="0" lang="de-CH" sz="9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&amp; </a:t>
              </a:r>
              <a:r>
                <a:rPr kumimoji="0" lang="de-CH" sz="900" b="0" i="1"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Grosskrebse</a:t>
              </a:r>
              <a:r>
                <a:rPr kumimoji="0" lang="de-CH" sz="9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Anhang 3 VBGF)</a:t>
              </a:r>
              <a:endParaRPr kumimoji="0" lang="de-CH" sz="105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grpSp>
      <p:sp>
        <p:nvSpPr>
          <p:cNvPr id="67" name="Textfeld 66">
            <a:extLst>
              <a:ext uri="{FF2B5EF4-FFF2-40B4-BE49-F238E27FC236}">
                <a16:creationId xmlns:a16="http://schemas.microsoft.com/office/drawing/2014/main" id="{ADCEE9C6-D69B-2BD8-28C8-7F863ED34CDD}"/>
              </a:ext>
            </a:extLst>
          </p:cNvPr>
          <p:cNvSpPr txBox="1"/>
          <p:nvPr/>
        </p:nvSpPr>
        <p:spPr>
          <a:xfrm>
            <a:off x="6245520" y="2330436"/>
            <a:ext cx="2935452" cy="707886"/>
          </a:xfrm>
          <a:prstGeom prst="rect">
            <a:avLst/>
          </a:prstGeom>
          <a:noFill/>
        </p:spPr>
        <p:txBody>
          <a:bodyPr wrap="square" rtlCol="0">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de-CH" sz="1000" b="0" i="1"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Pflanzen: </a:t>
            </a:r>
            <a:r>
              <a:rPr kumimoji="0" lang="de-CH" sz="1000" b="1" i="1" u="none" strike="noStrike" kern="1200" cap="none" spc="0" normalizeH="0" baseline="0" noProof="0" dirty="0" err="1">
                <a:ln>
                  <a:noFill/>
                </a:ln>
                <a:solidFill>
                  <a:srgbClr val="C00000"/>
                </a:solidFill>
                <a:effectLst/>
                <a:uLnTx/>
                <a:uFillTx/>
                <a:latin typeface="Arial" panose="020B0604020202020204" pitchFamily="34" charset="0"/>
                <a:cs typeface="Arial" panose="020B0604020202020204" pitchFamily="34" charset="0"/>
              </a:rPr>
              <a:t>Inverkehrbringungsverbot</a:t>
            </a:r>
            <a:br>
              <a:rPr lang="de-CH" sz="1000" dirty="0">
                <a:solidFill>
                  <a:srgbClr val="C00000"/>
                </a:solidFill>
                <a:latin typeface="Arial" panose="020B0604020202020204" pitchFamily="34" charset="0"/>
                <a:cs typeface="Arial" panose="020B0604020202020204" pitchFamily="34" charset="0"/>
              </a:rPr>
            </a:br>
            <a:r>
              <a:rPr kumimoji="0" lang="de-CH" sz="1000" b="0" i="0" u="none" strike="noStrike" kern="1200" cap="none" spc="0" normalizeH="0" noProof="0" dirty="0">
                <a:ln>
                  <a:noFill/>
                </a:ln>
                <a:solidFill>
                  <a:srgbClr val="C00000"/>
                </a:solidFill>
                <a:effectLst/>
                <a:uLnTx/>
                <a:uFillTx/>
                <a:latin typeface="Arial" panose="020B0604020202020204" pitchFamily="34" charset="0"/>
                <a:cs typeface="Arial" panose="020B0604020202020204" pitchFamily="34" charset="0"/>
              </a:rPr>
              <a:t>(</a:t>
            </a:r>
            <a:r>
              <a:rPr kumimoji="0" lang="de-CH" sz="900" b="0" i="0" u="none" strike="noStrike" kern="1200" cap="none" spc="0" normalizeH="0" noProof="0" dirty="0">
                <a:ln>
                  <a:noFill/>
                </a:ln>
                <a:solidFill>
                  <a:srgbClr val="C00000"/>
                </a:solidFill>
                <a:effectLst/>
                <a:uLnTx/>
                <a:uFillTx/>
                <a:latin typeface="Arial" panose="020B0604020202020204" pitchFamily="34" charset="0"/>
                <a:cs typeface="Arial" panose="020B0604020202020204" pitchFamily="34" charset="0"/>
              </a:rPr>
              <a:t>gem. Tabelle 1 Erläuternder Bericht </a:t>
            </a:r>
            <a:r>
              <a:rPr kumimoji="0" lang="de-CH" sz="900" b="0" i="0" u="none" strike="noStrike" kern="1200" cap="none" spc="0" normalizeH="0" noProof="0" dirty="0" err="1">
                <a:ln>
                  <a:noFill/>
                </a:ln>
                <a:solidFill>
                  <a:srgbClr val="C00000"/>
                </a:solidFill>
                <a:effectLst/>
                <a:uLnTx/>
                <a:uFillTx/>
                <a:latin typeface="Arial" panose="020B0604020202020204" pitchFamily="34" charset="0"/>
                <a:cs typeface="Arial" panose="020B0604020202020204" pitchFamily="34" charset="0"/>
              </a:rPr>
              <a:t>FrSV</a:t>
            </a:r>
            <a:r>
              <a:rPr kumimoji="0" lang="de-CH" sz="900" b="0" i="0" u="none" strike="noStrike" kern="1200" cap="none" spc="0" normalizeH="0" noProof="0" dirty="0">
                <a:ln>
                  <a:noFill/>
                </a:ln>
                <a:solidFill>
                  <a:srgbClr val="C00000"/>
                </a:solidFill>
                <a:effectLst/>
                <a:uLnTx/>
                <a:uFillTx/>
                <a:latin typeface="Arial" panose="020B0604020202020204" pitchFamily="34" charset="0"/>
                <a:cs typeface="Arial" panose="020B0604020202020204" pitchFamily="34" charset="0"/>
              </a:rPr>
              <a:t>-Revision</a:t>
            </a:r>
            <a:r>
              <a:rPr kumimoji="0" lang="de-CH" sz="1000" b="0" i="0" u="none" strike="noStrike" kern="1200" cap="none" spc="0" normalizeH="0" noProof="0" dirty="0">
                <a:ln>
                  <a:noFill/>
                </a:ln>
                <a:solidFill>
                  <a:srgbClr val="C00000"/>
                </a:solidFill>
                <a:effectLst/>
                <a:uLnTx/>
                <a:uFillTx/>
                <a:latin typeface="Arial" panose="020B0604020202020204" pitchFamily="34" charset="0"/>
                <a:cs typeface="Arial" panose="020B0604020202020204" pitchFamily="34" charset="0"/>
              </a:rPr>
              <a:t>)</a:t>
            </a:r>
            <a: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b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br>
            <a: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bzw. </a:t>
            </a:r>
            <a:r>
              <a:rPr kumimoji="0" lang="de-CH" sz="10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Anforderungen an Umgang</a:t>
            </a:r>
            <a: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(gem. </a:t>
            </a:r>
            <a:r>
              <a:rPr kumimoji="0" lang="de-CH" sz="1000" b="0" i="0" u="none" strike="noStrike" kern="1200" cap="none" spc="0" normalizeH="0" baseline="0" noProof="0" dirty="0" err="1">
                <a:ln>
                  <a:noFill/>
                </a:ln>
                <a:solidFill>
                  <a:srgbClr val="C00000"/>
                </a:solidFill>
                <a:effectLst/>
                <a:uLnTx/>
                <a:uFillTx/>
                <a:latin typeface="Arial" panose="020B0604020202020204" pitchFamily="34" charset="0"/>
                <a:cs typeface="Arial" panose="020B0604020202020204" pitchFamily="34" charset="0"/>
              </a:rPr>
              <a:t>FrSV</a:t>
            </a:r>
            <a: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a:t>
            </a:r>
            <a:b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br>
            <a:r>
              <a:rPr kumimoji="0" lang="de-CH" sz="1000" b="0" i="1"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Fische </a:t>
            </a:r>
            <a: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&amp; </a:t>
            </a:r>
            <a:r>
              <a:rPr kumimoji="0" lang="de-CH" sz="1000" b="0" i="1"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Grosskrebse</a:t>
            </a:r>
            <a:r>
              <a:rPr kumimoji="0" lang="de-CH" sz="10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Anhang 2 VBGF</a:t>
            </a:r>
            <a:endParaRPr kumimoji="0" lang="de-CH" sz="10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sp>
        <p:nvSpPr>
          <p:cNvPr id="68" name="Textfeld 67">
            <a:extLst>
              <a:ext uri="{FF2B5EF4-FFF2-40B4-BE49-F238E27FC236}">
                <a16:creationId xmlns:a16="http://schemas.microsoft.com/office/drawing/2014/main" id="{345A9BC4-F675-962D-B1EF-567E6F54D2CE}"/>
              </a:ext>
            </a:extLst>
          </p:cNvPr>
          <p:cNvSpPr txBox="1"/>
          <p:nvPr/>
        </p:nvSpPr>
        <p:spPr>
          <a:xfrm>
            <a:off x="6848301" y="3411938"/>
            <a:ext cx="2292284" cy="307777"/>
          </a:xfrm>
          <a:prstGeom prst="rect">
            <a:avLst/>
          </a:prstGeom>
          <a:noFill/>
        </p:spPr>
        <p:txBody>
          <a:bodyPr wrap="square" rtlCol="0">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de-CH" sz="1400" b="1"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rPr>
              <a:t>Sorgfaltspflicht</a:t>
            </a:r>
            <a:endParaRPr kumimoji="0" lang="de-CH" sz="1100" b="0"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72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left)">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wipe(left)">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ipe(left)">
                                      <p:cBhvr>
                                        <p:cTn id="22" dur="5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left)">
                                      <p:cBhvr>
                                        <p:cTn id="27" dur="500"/>
                                        <p:tgtEl>
                                          <p:spTgt spid="5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wipe(left)">
                                      <p:cBhvr>
                                        <p:cTn id="32" dur="500"/>
                                        <p:tgtEl>
                                          <p:spTgt spid="6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ipe(left)">
                                      <p:cBhvr>
                                        <p:cTn id="37" dur="500"/>
                                        <p:tgtEl>
                                          <p:spTgt spid="6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left)">
                                      <p:cBhvr>
                                        <p:cTn id="4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7" grpId="0"/>
      <p:bldP spid="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e 6">
            <a:extLst>
              <a:ext uri="{FF2B5EF4-FFF2-40B4-BE49-F238E27FC236}">
                <a16:creationId xmlns:a16="http://schemas.microsoft.com/office/drawing/2014/main" id="{F1CC1E14-3EAA-4EF1-A4EE-EEE14042E8D5}"/>
              </a:ext>
            </a:extLst>
          </p:cNvPr>
          <p:cNvGraphicFramePr>
            <a:graphicFrameLocks noGrp="1"/>
          </p:cNvGraphicFramePr>
          <p:nvPr>
            <p:ph sz="quarter" idx="10"/>
            <p:extLst>
              <p:ext uri="{D42A27DB-BD31-4B8C-83A1-F6EECF244321}">
                <p14:modId xmlns:p14="http://schemas.microsoft.com/office/powerpoint/2010/main" val="2817945970"/>
              </p:ext>
            </p:extLst>
          </p:nvPr>
        </p:nvGraphicFramePr>
        <p:xfrm>
          <a:off x="1284017" y="1092820"/>
          <a:ext cx="7489825" cy="3521290"/>
        </p:xfrm>
        <a:graphic>
          <a:graphicData uri="http://schemas.openxmlformats.org/drawingml/2006/table">
            <a:tbl>
              <a:tblPr firstRow="1" bandRow="1">
                <a:tableStyleId>{5C22544A-7EE6-4342-B048-85BDC9FD1C3A}</a:tableStyleId>
              </a:tblPr>
              <a:tblGrid>
                <a:gridCol w="1931020">
                  <a:extLst>
                    <a:ext uri="{9D8B030D-6E8A-4147-A177-3AD203B41FA5}">
                      <a16:colId xmlns:a16="http://schemas.microsoft.com/office/drawing/2014/main" val="393492426"/>
                    </a:ext>
                  </a:extLst>
                </a:gridCol>
                <a:gridCol w="498088">
                  <a:extLst>
                    <a:ext uri="{9D8B030D-6E8A-4147-A177-3AD203B41FA5}">
                      <a16:colId xmlns:a16="http://schemas.microsoft.com/office/drawing/2014/main" val="1930168640"/>
                    </a:ext>
                  </a:extLst>
                </a:gridCol>
                <a:gridCol w="683941">
                  <a:extLst>
                    <a:ext uri="{9D8B030D-6E8A-4147-A177-3AD203B41FA5}">
                      <a16:colId xmlns:a16="http://schemas.microsoft.com/office/drawing/2014/main" val="2925436600"/>
                    </a:ext>
                  </a:extLst>
                </a:gridCol>
                <a:gridCol w="583812">
                  <a:extLst>
                    <a:ext uri="{9D8B030D-6E8A-4147-A177-3AD203B41FA5}">
                      <a16:colId xmlns:a16="http://schemas.microsoft.com/office/drawing/2014/main" val="3060875255"/>
                    </a:ext>
                  </a:extLst>
                </a:gridCol>
                <a:gridCol w="564995">
                  <a:extLst>
                    <a:ext uri="{9D8B030D-6E8A-4147-A177-3AD203B41FA5}">
                      <a16:colId xmlns:a16="http://schemas.microsoft.com/office/drawing/2014/main" val="3079714531"/>
                    </a:ext>
                  </a:extLst>
                </a:gridCol>
                <a:gridCol w="1583473">
                  <a:extLst>
                    <a:ext uri="{9D8B030D-6E8A-4147-A177-3AD203B41FA5}">
                      <a16:colId xmlns:a16="http://schemas.microsoft.com/office/drawing/2014/main" val="3023685475"/>
                    </a:ext>
                  </a:extLst>
                </a:gridCol>
                <a:gridCol w="1644496">
                  <a:extLst>
                    <a:ext uri="{9D8B030D-6E8A-4147-A177-3AD203B41FA5}">
                      <a16:colId xmlns:a16="http://schemas.microsoft.com/office/drawing/2014/main" val="3762712742"/>
                    </a:ext>
                  </a:extLst>
                </a:gridCol>
              </a:tblGrid>
              <a:tr h="496552">
                <a:tc>
                  <a:txBody>
                    <a:bodyPr/>
                    <a:lstStyle/>
                    <a:p>
                      <a:r>
                        <a:rPr lang="de-CH" b="0" u="sng" dirty="0">
                          <a:solidFill>
                            <a:schemeClr val="tx1"/>
                          </a:solidFill>
                        </a:rPr>
                        <a:t>Arten/Artengruppen</a:t>
                      </a:r>
                    </a:p>
                  </a:txBody>
                  <a:tcPr anchor="b">
                    <a:solidFill>
                      <a:schemeClr val="bg1"/>
                    </a:solidFill>
                  </a:tcPr>
                </a:tc>
                <a:tc>
                  <a:txBody>
                    <a:bodyPr/>
                    <a:lstStyle/>
                    <a:p>
                      <a:pPr algn="ctr"/>
                      <a:r>
                        <a:rPr lang="de-CH" sz="1800" dirty="0">
                          <a:solidFill>
                            <a:schemeClr val="tx1"/>
                          </a:solidFill>
                        </a:rPr>
                        <a:t>D1</a:t>
                      </a:r>
                    </a:p>
                  </a:txBody>
                  <a:tcPr anchor="ctr">
                    <a:solidFill>
                      <a:srgbClr val="C00000"/>
                    </a:solidFill>
                  </a:tcPr>
                </a:tc>
                <a:tc>
                  <a:txBody>
                    <a:bodyPr/>
                    <a:lstStyle/>
                    <a:p>
                      <a:pPr algn="ctr"/>
                      <a:r>
                        <a:rPr lang="de-CH" sz="1800" dirty="0">
                          <a:solidFill>
                            <a:schemeClr val="tx1"/>
                          </a:solidFill>
                        </a:rPr>
                        <a:t>D2</a:t>
                      </a:r>
                    </a:p>
                  </a:txBody>
                  <a:tcPr anchor="ctr">
                    <a:solidFill>
                      <a:srgbClr val="FF0000"/>
                    </a:solidFill>
                  </a:tcPr>
                </a:tc>
                <a:tc>
                  <a:txBody>
                    <a:bodyPr/>
                    <a:lstStyle/>
                    <a:p>
                      <a:pPr algn="ctr"/>
                      <a:r>
                        <a:rPr lang="de-CH" sz="1800" dirty="0">
                          <a:solidFill>
                            <a:schemeClr val="tx1"/>
                          </a:solidFill>
                        </a:rPr>
                        <a:t>C</a:t>
                      </a:r>
                    </a:p>
                  </a:txBody>
                  <a:tcPr anchor="ctr">
                    <a:solidFill>
                      <a:srgbClr val="FFC000"/>
                    </a:solidFill>
                  </a:tcPr>
                </a:tc>
                <a:tc>
                  <a:txBody>
                    <a:bodyPr/>
                    <a:lstStyle/>
                    <a:p>
                      <a:pPr algn="ctr"/>
                      <a:r>
                        <a:rPr lang="de-CH" sz="1800" dirty="0">
                          <a:solidFill>
                            <a:schemeClr val="tx1"/>
                          </a:solidFill>
                        </a:rPr>
                        <a:t>B</a:t>
                      </a:r>
                    </a:p>
                  </a:txBody>
                  <a:tcPr anchor="ctr">
                    <a:solidFill>
                      <a:schemeClr val="accent4">
                        <a:lumMod val="40000"/>
                        <a:lumOff val="60000"/>
                      </a:schemeClr>
                    </a:solidFill>
                  </a:tcPr>
                </a:tc>
                <a:tc>
                  <a:txBody>
                    <a:bodyPr/>
                    <a:lstStyle/>
                    <a:p>
                      <a:r>
                        <a:rPr lang="de-CH" sz="1200" b="0" dirty="0">
                          <a:solidFill>
                            <a:schemeClr val="tx1"/>
                          </a:solidFill>
                        </a:rPr>
                        <a:t>Keine Massnahmen vorhanden </a:t>
                      </a:r>
                      <a:r>
                        <a:rPr lang="de-CH" b="0" dirty="0">
                          <a:solidFill>
                            <a:schemeClr val="tx1"/>
                          </a:solidFill>
                        </a:rPr>
                        <a:t>(</a:t>
                      </a:r>
                      <a:r>
                        <a:rPr lang="de-CH" sz="1400" dirty="0">
                          <a:solidFill>
                            <a:schemeClr val="tx1"/>
                          </a:solidFill>
                        </a:rPr>
                        <a:t>x</a:t>
                      </a:r>
                      <a:r>
                        <a:rPr lang="de-CH" b="0" dirty="0">
                          <a:solidFill>
                            <a:schemeClr val="tx1"/>
                          </a:solidFill>
                        </a:rPr>
                        <a:t>)</a:t>
                      </a:r>
                    </a:p>
                  </a:txBody>
                  <a:tcPr anchor="ctr">
                    <a:solidFill>
                      <a:schemeClr val="bg2"/>
                    </a:solidFill>
                  </a:tcPr>
                </a:tc>
                <a:tc>
                  <a:txBody>
                    <a:bodyPr/>
                    <a:lstStyle/>
                    <a:p>
                      <a:r>
                        <a:rPr lang="de-CH" sz="1200" b="0" dirty="0">
                          <a:solidFill>
                            <a:schemeClr val="tx1"/>
                          </a:solidFill>
                        </a:rPr>
                        <a:t>Bereits in anderen Erlassen (</a:t>
                      </a:r>
                      <a:r>
                        <a:rPr lang="de-CH" sz="1100" b="0" dirty="0">
                          <a:solidFill>
                            <a:schemeClr val="tx1"/>
                          </a:solidFill>
                        </a:rPr>
                        <a:t>z.B. TSV, </a:t>
                      </a:r>
                      <a:r>
                        <a:rPr lang="de-CH" sz="1100" b="0" dirty="0" err="1">
                          <a:solidFill>
                            <a:schemeClr val="tx1"/>
                          </a:solidFill>
                        </a:rPr>
                        <a:t>PGesV</a:t>
                      </a:r>
                      <a:r>
                        <a:rPr lang="de-CH" sz="1200" b="0" dirty="0">
                          <a:solidFill>
                            <a:schemeClr val="tx1"/>
                          </a:solidFill>
                        </a:rPr>
                        <a:t>) geregelt</a:t>
                      </a:r>
                    </a:p>
                  </a:txBody>
                  <a:tcPr anchor="ctr">
                    <a:solidFill>
                      <a:schemeClr val="bg2"/>
                    </a:solidFill>
                  </a:tcPr>
                </a:tc>
                <a:extLst>
                  <a:ext uri="{0D108BD9-81ED-4DB2-BD59-A6C34878D82A}">
                    <a16:rowId xmlns:a16="http://schemas.microsoft.com/office/drawing/2014/main" val="3581988759"/>
                  </a:ext>
                </a:extLst>
              </a:tr>
              <a:tr h="313769">
                <a:tc>
                  <a:txBody>
                    <a:bodyPr/>
                    <a:lstStyle/>
                    <a:p>
                      <a:r>
                        <a:rPr lang="de-CH" sz="1200" b="1" dirty="0"/>
                        <a:t>Säugetiere</a:t>
                      </a:r>
                    </a:p>
                  </a:txBody>
                  <a:tcPr/>
                </a:tc>
                <a:tc>
                  <a:txBody>
                    <a:bodyPr/>
                    <a:lstStyle/>
                    <a:p>
                      <a:pPr algn="ctr"/>
                      <a:endParaRPr lang="de-CH" sz="1200" b="0" dirty="0"/>
                    </a:p>
                  </a:txBody>
                  <a:tcPr anchor="ctr"/>
                </a:tc>
                <a:tc>
                  <a:txBody>
                    <a:bodyPr/>
                    <a:lstStyle/>
                    <a:p>
                      <a:pPr algn="ctr"/>
                      <a:r>
                        <a:rPr lang="de-CH" sz="1200" b="0" dirty="0"/>
                        <a:t>7</a:t>
                      </a:r>
                    </a:p>
                  </a:txBody>
                  <a:tcPr anchor="ctr"/>
                </a:tc>
                <a:tc>
                  <a:txBody>
                    <a:bodyPr/>
                    <a:lstStyle/>
                    <a:p>
                      <a:pPr algn="ctr"/>
                      <a:endParaRPr lang="de-CH" sz="1200" b="0"/>
                    </a:p>
                  </a:txBody>
                  <a:tcPr anchor="ctr"/>
                </a:tc>
                <a:tc>
                  <a:txBody>
                    <a:bodyPr/>
                    <a:lstStyle/>
                    <a:p>
                      <a:pPr algn="ctr"/>
                      <a:r>
                        <a:rPr lang="de-CH" sz="1200" b="0" dirty="0"/>
                        <a:t>2</a:t>
                      </a:r>
                    </a:p>
                  </a:txBody>
                  <a:tcPr anchor="ctr"/>
                </a:tc>
                <a:tc>
                  <a:txBody>
                    <a:bodyPr/>
                    <a:lstStyle/>
                    <a:p>
                      <a:pPr algn="ctr"/>
                      <a:endParaRPr lang="de-CH" sz="1200" dirty="0"/>
                    </a:p>
                  </a:txBody>
                  <a:tcPr anchor="ctr"/>
                </a:tc>
                <a:tc>
                  <a:txBody>
                    <a:bodyPr/>
                    <a:lstStyle/>
                    <a:p>
                      <a:pPr algn="ctr"/>
                      <a:endParaRPr lang="de-CH" sz="1200" dirty="0"/>
                    </a:p>
                  </a:txBody>
                  <a:tcPr anchor="ctr"/>
                </a:tc>
                <a:extLst>
                  <a:ext uri="{0D108BD9-81ED-4DB2-BD59-A6C34878D82A}">
                    <a16:rowId xmlns:a16="http://schemas.microsoft.com/office/drawing/2014/main" val="3768470360"/>
                  </a:ext>
                </a:extLst>
              </a:tr>
              <a:tr h="283744">
                <a:tc>
                  <a:txBody>
                    <a:bodyPr/>
                    <a:lstStyle/>
                    <a:p>
                      <a:r>
                        <a:rPr lang="de-CH" sz="1200" b="1" dirty="0"/>
                        <a:t>Vögel</a:t>
                      </a:r>
                    </a:p>
                  </a:txBody>
                  <a:tcPr/>
                </a:tc>
                <a:tc>
                  <a:txBody>
                    <a:bodyPr/>
                    <a:lstStyle/>
                    <a:p>
                      <a:pPr algn="ctr"/>
                      <a:endParaRPr lang="de-CH" sz="1200" b="0" dirty="0"/>
                    </a:p>
                  </a:txBody>
                  <a:tcPr anchor="ctr"/>
                </a:tc>
                <a:tc>
                  <a:txBody>
                    <a:bodyPr/>
                    <a:lstStyle/>
                    <a:p>
                      <a:pPr algn="ctr"/>
                      <a:r>
                        <a:rPr lang="de-CH" sz="1200" b="0" dirty="0"/>
                        <a:t>10</a:t>
                      </a:r>
                    </a:p>
                  </a:txBody>
                  <a:tcPr anchor="ctr"/>
                </a:tc>
                <a:tc>
                  <a:txBody>
                    <a:bodyPr/>
                    <a:lstStyle/>
                    <a:p>
                      <a:pPr algn="ctr"/>
                      <a:endParaRPr lang="de-CH" sz="1200" b="0"/>
                    </a:p>
                  </a:txBody>
                  <a:tcPr anchor="ctr"/>
                </a:tc>
                <a:tc>
                  <a:txBody>
                    <a:bodyPr/>
                    <a:lstStyle/>
                    <a:p>
                      <a:pPr algn="ctr"/>
                      <a:r>
                        <a:rPr lang="de-CH" sz="1200" b="0" dirty="0"/>
                        <a:t>1</a:t>
                      </a:r>
                    </a:p>
                  </a:txBody>
                  <a:tcPr anchor="ctr"/>
                </a:tc>
                <a:tc>
                  <a:txBody>
                    <a:bodyPr/>
                    <a:lstStyle/>
                    <a:p>
                      <a:pPr algn="ctr"/>
                      <a:endParaRPr lang="de-CH" sz="1200" dirty="0"/>
                    </a:p>
                  </a:txBody>
                  <a:tcPr anchor="ctr"/>
                </a:tc>
                <a:tc>
                  <a:txBody>
                    <a:bodyPr/>
                    <a:lstStyle/>
                    <a:p>
                      <a:pPr algn="ctr"/>
                      <a:endParaRPr lang="de-CH" sz="1200" dirty="0"/>
                    </a:p>
                  </a:txBody>
                  <a:tcPr anchor="ctr"/>
                </a:tc>
                <a:extLst>
                  <a:ext uri="{0D108BD9-81ED-4DB2-BD59-A6C34878D82A}">
                    <a16:rowId xmlns:a16="http://schemas.microsoft.com/office/drawing/2014/main" val="3230833369"/>
                  </a:ext>
                </a:extLst>
              </a:tr>
              <a:tr h="295143">
                <a:tc>
                  <a:txBody>
                    <a:bodyPr/>
                    <a:lstStyle/>
                    <a:p>
                      <a:r>
                        <a:rPr lang="de-CH" sz="1200" b="1" dirty="0"/>
                        <a:t>Reptilien</a:t>
                      </a:r>
                    </a:p>
                  </a:txBody>
                  <a:tcPr/>
                </a:tc>
                <a:tc>
                  <a:txBody>
                    <a:bodyPr/>
                    <a:lstStyle/>
                    <a:p>
                      <a:pPr algn="ctr"/>
                      <a:r>
                        <a:rPr lang="de-CH" sz="1200" b="0" dirty="0"/>
                        <a:t>1</a:t>
                      </a:r>
                    </a:p>
                  </a:txBody>
                  <a:tcPr anchor="ctr"/>
                </a:tc>
                <a:tc>
                  <a:txBody>
                    <a:bodyPr/>
                    <a:lstStyle/>
                    <a:p>
                      <a:pPr algn="ctr"/>
                      <a:r>
                        <a:rPr lang="de-CH" sz="1200" b="0" dirty="0"/>
                        <a:t>4</a:t>
                      </a:r>
                    </a:p>
                  </a:txBody>
                  <a:tcPr anchor="ctr"/>
                </a:tc>
                <a:tc>
                  <a:txBody>
                    <a:bodyPr/>
                    <a:lstStyle/>
                    <a:p>
                      <a:pPr algn="ctr"/>
                      <a:endParaRPr lang="de-CH" sz="1200" b="0" dirty="0"/>
                    </a:p>
                  </a:txBody>
                  <a:tcPr anchor="ctr"/>
                </a:tc>
                <a:tc>
                  <a:txBody>
                    <a:bodyPr/>
                    <a:lstStyle/>
                    <a:p>
                      <a:pPr algn="ctr"/>
                      <a:r>
                        <a:rPr lang="de-CH" sz="1200" b="0" dirty="0"/>
                        <a:t>1</a:t>
                      </a:r>
                    </a:p>
                  </a:txBody>
                  <a:tcPr anchor="ctr"/>
                </a:tc>
                <a:tc>
                  <a:txBody>
                    <a:bodyPr/>
                    <a:lstStyle/>
                    <a:p>
                      <a:pPr algn="ctr"/>
                      <a:endParaRPr lang="de-CH" sz="1200" dirty="0"/>
                    </a:p>
                  </a:txBody>
                  <a:tcPr anchor="ctr"/>
                </a:tc>
                <a:tc>
                  <a:txBody>
                    <a:bodyPr/>
                    <a:lstStyle/>
                    <a:p>
                      <a:pPr algn="ctr"/>
                      <a:endParaRPr lang="de-CH" sz="1200" dirty="0"/>
                    </a:p>
                  </a:txBody>
                  <a:tcPr anchor="ctr"/>
                </a:tc>
                <a:extLst>
                  <a:ext uri="{0D108BD9-81ED-4DB2-BD59-A6C34878D82A}">
                    <a16:rowId xmlns:a16="http://schemas.microsoft.com/office/drawing/2014/main" val="642054351"/>
                  </a:ext>
                </a:extLst>
              </a:tr>
              <a:tr h="283744">
                <a:tc>
                  <a:txBody>
                    <a:bodyPr/>
                    <a:lstStyle/>
                    <a:p>
                      <a:r>
                        <a:rPr lang="de-CH" sz="1200" b="1" dirty="0"/>
                        <a:t>Amphibien</a:t>
                      </a:r>
                    </a:p>
                  </a:txBody>
                  <a:tcPr/>
                </a:tc>
                <a:tc>
                  <a:txBody>
                    <a:bodyPr/>
                    <a:lstStyle/>
                    <a:p>
                      <a:pPr algn="ctr"/>
                      <a:endParaRPr lang="de-CH" sz="1200" b="0" dirty="0"/>
                    </a:p>
                  </a:txBody>
                  <a:tcPr anchor="ctr"/>
                </a:tc>
                <a:tc>
                  <a:txBody>
                    <a:bodyPr/>
                    <a:lstStyle/>
                    <a:p>
                      <a:pPr algn="ctr"/>
                      <a:r>
                        <a:rPr lang="de-CH" sz="1200" b="0" dirty="0"/>
                        <a:t>1</a:t>
                      </a:r>
                    </a:p>
                  </a:txBody>
                  <a:tcPr anchor="ctr"/>
                </a:tc>
                <a:tc>
                  <a:txBody>
                    <a:bodyPr/>
                    <a:lstStyle/>
                    <a:p>
                      <a:pPr algn="ctr"/>
                      <a:endParaRPr lang="de-CH" sz="1200" b="0" dirty="0"/>
                    </a:p>
                  </a:txBody>
                  <a:tcPr anchor="ctr"/>
                </a:tc>
                <a:tc>
                  <a:txBody>
                    <a:bodyPr/>
                    <a:lstStyle/>
                    <a:p>
                      <a:pPr algn="ctr"/>
                      <a:r>
                        <a:rPr lang="de-CH" sz="1200" b="0" dirty="0"/>
                        <a:t>2</a:t>
                      </a:r>
                    </a:p>
                  </a:txBody>
                  <a:tcPr anchor="ctr"/>
                </a:tc>
                <a:tc>
                  <a:txBody>
                    <a:bodyPr/>
                    <a:lstStyle/>
                    <a:p>
                      <a:pPr algn="ctr"/>
                      <a:endParaRPr lang="de-CH" sz="1200"/>
                    </a:p>
                  </a:txBody>
                  <a:tcPr anchor="ctr"/>
                </a:tc>
                <a:tc>
                  <a:txBody>
                    <a:bodyPr/>
                    <a:lstStyle/>
                    <a:p>
                      <a:pPr algn="ctr"/>
                      <a:endParaRPr lang="de-CH" sz="1200" dirty="0"/>
                    </a:p>
                  </a:txBody>
                  <a:tcPr anchor="ctr"/>
                </a:tc>
                <a:extLst>
                  <a:ext uri="{0D108BD9-81ED-4DB2-BD59-A6C34878D82A}">
                    <a16:rowId xmlns:a16="http://schemas.microsoft.com/office/drawing/2014/main" val="1022864006"/>
                  </a:ext>
                </a:extLst>
              </a:tr>
              <a:tr h="292715">
                <a:tc>
                  <a:txBody>
                    <a:bodyPr/>
                    <a:lstStyle/>
                    <a:p>
                      <a:r>
                        <a:rPr lang="de-CH" sz="1200" b="1" dirty="0"/>
                        <a:t>Fische</a:t>
                      </a:r>
                    </a:p>
                  </a:txBody>
                  <a:tcPr/>
                </a:tc>
                <a:tc>
                  <a:txBody>
                    <a:bodyPr/>
                    <a:lstStyle/>
                    <a:p>
                      <a:pPr algn="ctr"/>
                      <a:endParaRPr lang="de-CH" sz="1200" b="0" dirty="0"/>
                    </a:p>
                  </a:txBody>
                  <a:tcPr anchor="ctr"/>
                </a:tc>
                <a:tc>
                  <a:txBody>
                    <a:bodyPr/>
                    <a:lstStyle/>
                    <a:p>
                      <a:pPr algn="ctr"/>
                      <a:r>
                        <a:rPr lang="de-CH" sz="1200" b="0" dirty="0"/>
                        <a:t>14</a:t>
                      </a:r>
                    </a:p>
                  </a:txBody>
                  <a:tcPr anchor="ctr"/>
                </a:tc>
                <a:tc>
                  <a:txBody>
                    <a:bodyPr/>
                    <a:lstStyle/>
                    <a:p>
                      <a:pPr algn="ctr"/>
                      <a:endParaRPr lang="de-CH" sz="1200" b="0" dirty="0"/>
                    </a:p>
                  </a:txBody>
                  <a:tcPr anchor="ctr"/>
                </a:tc>
                <a:tc>
                  <a:txBody>
                    <a:bodyPr/>
                    <a:lstStyle/>
                    <a:p>
                      <a:pPr algn="ctr"/>
                      <a:r>
                        <a:rPr lang="de-CH" sz="1200" b="0" dirty="0"/>
                        <a:t>9</a:t>
                      </a:r>
                    </a:p>
                  </a:txBody>
                  <a:tcPr anchor="ctr"/>
                </a:tc>
                <a:tc>
                  <a:txBody>
                    <a:bodyPr/>
                    <a:lstStyle/>
                    <a:p>
                      <a:pPr algn="ctr"/>
                      <a:endParaRPr lang="de-CH" sz="1200"/>
                    </a:p>
                  </a:txBody>
                  <a:tcPr anchor="ctr"/>
                </a:tc>
                <a:tc>
                  <a:txBody>
                    <a:bodyPr/>
                    <a:lstStyle/>
                    <a:p>
                      <a:pPr algn="ctr"/>
                      <a:endParaRPr lang="de-CH" sz="1200" dirty="0"/>
                    </a:p>
                  </a:txBody>
                  <a:tcPr anchor="ctr"/>
                </a:tc>
                <a:extLst>
                  <a:ext uri="{0D108BD9-81ED-4DB2-BD59-A6C34878D82A}">
                    <a16:rowId xmlns:a16="http://schemas.microsoft.com/office/drawing/2014/main" val="2159210562"/>
                  </a:ext>
                </a:extLst>
              </a:tr>
              <a:tr h="472907">
                <a:tc>
                  <a:txBody>
                    <a:bodyPr/>
                    <a:lstStyle/>
                    <a:p>
                      <a:r>
                        <a:rPr lang="de-CH" sz="1200" b="1" dirty="0"/>
                        <a:t>Wirbellose</a:t>
                      </a:r>
                      <a:r>
                        <a:rPr lang="de-CH" sz="1200" dirty="0"/>
                        <a:t> (</a:t>
                      </a:r>
                      <a:r>
                        <a:rPr lang="de-CH" sz="1000" dirty="0"/>
                        <a:t>Insekten, Krebse, Weichtiere, u.a.</a:t>
                      </a:r>
                      <a:r>
                        <a:rPr lang="de-CH" sz="1200" dirty="0"/>
                        <a:t>)</a:t>
                      </a:r>
                    </a:p>
                  </a:txBody>
                  <a:tcPr/>
                </a:tc>
                <a:tc>
                  <a:txBody>
                    <a:bodyPr/>
                    <a:lstStyle/>
                    <a:p>
                      <a:pPr algn="ctr"/>
                      <a:r>
                        <a:rPr lang="de-CH" sz="1200" b="0" dirty="0"/>
                        <a:t>2</a:t>
                      </a:r>
                    </a:p>
                  </a:txBody>
                  <a:tcPr anchor="ctr"/>
                </a:tc>
                <a:tc>
                  <a:txBody>
                    <a:bodyPr/>
                    <a:lstStyle/>
                    <a:p>
                      <a:pPr algn="ctr"/>
                      <a:r>
                        <a:rPr lang="de-CH" sz="1200" b="0" dirty="0"/>
                        <a:t>17</a:t>
                      </a:r>
                    </a:p>
                  </a:txBody>
                  <a:tcPr anchor="ctr"/>
                </a:tc>
                <a:tc>
                  <a:txBody>
                    <a:bodyPr/>
                    <a:lstStyle/>
                    <a:p>
                      <a:pPr algn="ctr"/>
                      <a:r>
                        <a:rPr lang="de-CH" sz="1200" b="0" dirty="0"/>
                        <a:t>1</a:t>
                      </a:r>
                    </a:p>
                  </a:txBody>
                  <a:tcPr anchor="ctr"/>
                </a:tc>
                <a:tc>
                  <a:txBody>
                    <a:bodyPr/>
                    <a:lstStyle/>
                    <a:p>
                      <a:pPr algn="ctr"/>
                      <a:r>
                        <a:rPr lang="de-CH" sz="1200" b="0" dirty="0"/>
                        <a:t>8</a:t>
                      </a:r>
                    </a:p>
                  </a:txBody>
                  <a:tcPr anchor="ctr"/>
                </a:tc>
                <a:tc>
                  <a:txBody>
                    <a:bodyPr/>
                    <a:lstStyle/>
                    <a:p>
                      <a:pPr algn="ctr"/>
                      <a:r>
                        <a:rPr lang="de-CH" sz="1200" dirty="0"/>
                        <a:t>17</a:t>
                      </a:r>
                    </a:p>
                  </a:txBody>
                  <a:tcPr anchor="ctr"/>
                </a:tc>
                <a:tc>
                  <a:txBody>
                    <a:bodyPr/>
                    <a:lstStyle/>
                    <a:p>
                      <a:pPr algn="ctr"/>
                      <a:r>
                        <a:rPr lang="de-CH" sz="1200" dirty="0"/>
                        <a:t>9</a:t>
                      </a:r>
                    </a:p>
                  </a:txBody>
                  <a:tcPr anchor="ctr"/>
                </a:tc>
                <a:extLst>
                  <a:ext uri="{0D108BD9-81ED-4DB2-BD59-A6C34878D82A}">
                    <a16:rowId xmlns:a16="http://schemas.microsoft.com/office/drawing/2014/main" val="3202637777"/>
                  </a:ext>
                </a:extLst>
              </a:tr>
              <a:tr h="322961">
                <a:tc>
                  <a:txBody>
                    <a:bodyPr/>
                    <a:lstStyle/>
                    <a:p>
                      <a:r>
                        <a:rPr lang="de-CH" sz="1200" b="1" dirty="0"/>
                        <a:t>Pflanzen &amp; Moose</a:t>
                      </a:r>
                    </a:p>
                  </a:txBody>
                  <a:tcPr/>
                </a:tc>
                <a:tc>
                  <a:txBody>
                    <a:bodyPr/>
                    <a:lstStyle/>
                    <a:p>
                      <a:pPr algn="ctr"/>
                      <a:r>
                        <a:rPr lang="de-CH" sz="1200" b="0" dirty="0"/>
                        <a:t>3</a:t>
                      </a:r>
                    </a:p>
                  </a:txBody>
                  <a:tcPr anchor="ctr"/>
                </a:tc>
                <a:tc>
                  <a:txBody>
                    <a:bodyPr/>
                    <a:lstStyle/>
                    <a:p>
                      <a:pPr algn="ctr"/>
                      <a:r>
                        <a:rPr lang="de-CH" sz="1200" b="0" dirty="0"/>
                        <a:t>22</a:t>
                      </a:r>
                    </a:p>
                  </a:txBody>
                  <a:tcPr anchor="ctr"/>
                </a:tc>
                <a:tc>
                  <a:txBody>
                    <a:bodyPr/>
                    <a:lstStyle/>
                    <a:p>
                      <a:pPr algn="ctr"/>
                      <a:r>
                        <a:rPr lang="de-CH" sz="1200" b="0" dirty="0"/>
                        <a:t>10</a:t>
                      </a:r>
                    </a:p>
                  </a:txBody>
                  <a:tcPr anchor="ctr"/>
                </a:tc>
                <a:tc>
                  <a:txBody>
                    <a:bodyPr/>
                    <a:lstStyle/>
                    <a:p>
                      <a:pPr algn="ctr"/>
                      <a:r>
                        <a:rPr lang="de-CH" sz="1200" b="0" dirty="0"/>
                        <a:t>55</a:t>
                      </a:r>
                    </a:p>
                  </a:txBody>
                  <a:tcPr anchor="ctr"/>
                </a:tc>
                <a:tc>
                  <a:txBody>
                    <a:bodyPr/>
                    <a:lstStyle/>
                    <a:p>
                      <a:pPr algn="ctr"/>
                      <a:endParaRPr lang="de-CH" sz="1200"/>
                    </a:p>
                  </a:txBody>
                  <a:tcPr anchor="ctr"/>
                </a:tc>
                <a:tc>
                  <a:txBody>
                    <a:bodyPr/>
                    <a:lstStyle/>
                    <a:p>
                      <a:pPr algn="ctr"/>
                      <a:endParaRPr lang="de-CH" sz="1200" dirty="0"/>
                    </a:p>
                  </a:txBody>
                  <a:tcPr anchor="ctr"/>
                </a:tc>
                <a:extLst>
                  <a:ext uri="{0D108BD9-81ED-4DB2-BD59-A6C34878D82A}">
                    <a16:rowId xmlns:a16="http://schemas.microsoft.com/office/drawing/2014/main" val="1928162970"/>
                  </a:ext>
                </a:extLst>
              </a:tr>
              <a:tr h="311427">
                <a:tc>
                  <a:txBody>
                    <a:bodyPr/>
                    <a:lstStyle/>
                    <a:p>
                      <a:r>
                        <a:rPr lang="de-CH" sz="1200" b="1" dirty="0"/>
                        <a:t>Pilze</a:t>
                      </a:r>
                    </a:p>
                  </a:txBody>
                  <a:tcPr/>
                </a:tc>
                <a:tc>
                  <a:txBody>
                    <a:bodyPr/>
                    <a:lstStyle/>
                    <a:p>
                      <a:pPr algn="ctr"/>
                      <a:r>
                        <a:rPr lang="de-CH" sz="1200" b="0" dirty="0"/>
                        <a:t>1</a:t>
                      </a:r>
                    </a:p>
                  </a:txBody>
                  <a:tcPr anchor="ctr"/>
                </a:tc>
                <a:tc>
                  <a:txBody>
                    <a:bodyPr/>
                    <a:lstStyle/>
                    <a:p>
                      <a:pPr algn="ctr"/>
                      <a:endParaRPr lang="de-CH" sz="1200" b="0" dirty="0"/>
                    </a:p>
                  </a:txBody>
                  <a:tcPr anchor="ctr"/>
                </a:tc>
                <a:tc>
                  <a:txBody>
                    <a:bodyPr/>
                    <a:lstStyle/>
                    <a:p>
                      <a:pPr algn="ctr"/>
                      <a:endParaRPr lang="de-CH" sz="1200" b="0" dirty="0"/>
                    </a:p>
                  </a:txBody>
                  <a:tcPr anchor="ctr"/>
                </a:tc>
                <a:tc>
                  <a:txBody>
                    <a:bodyPr/>
                    <a:lstStyle/>
                    <a:p>
                      <a:pPr algn="ctr"/>
                      <a:endParaRPr lang="de-CH" sz="1200" b="0" dirty="0"/>
                    </a:p>
                  </a:txBody>
                  <a:tcPr anchor="ctr"/>
                </a:tc>
                <a:tc>
                  <a:txBody>
                    <a:bodyPr/>
                    <a:lstStyle/>
                    <a:p>
                      <a:pPr algn="ctr"/>
                      <a:r>
                        <a:rPr lang="de-CH" sz="1200" dirty="0"/>
                        <a:t>17</a:t>
                      </a:r>
                    </a:p>
                  </a:txBody>
                  <a:tcPr anchor="ctr"/>
                </a:tc>
                <a:tc>
                  <a:txBody>
                    <a:bodyPr/>
                    <a:lstStyle/>
                    <a:p>
                      <a:pPr algn="ctr"/>
                      <a:r>
                        <a:rPr lang="de-CH" sz="1200" dirty="0"/>
                        <a:t>9</a:t>
                      </a:r>
                    </a:p>
                  </a:txBody>
                  <a:tcPr anchor="ctr"/>
                </a:tc>
                <a:extLst>
                  <a:ext uri="{0D108BD9-81ED-4DB2-BD59-A6C34878D82A}">
                    <a16:rowId xmlns:a16="http://schemas.microsoft.com/office/drawing/2014/main" val="4237266955"/>
                  </a:ext>
                </a:extLst>
              </a:tr>
              <a:tr h="299892">
                <a:tc>
                  <a:txBody>
                    <a:bodyPr/>
                    <a:lstStyle/>
                    <a:p>
                      <a:pPr algn="r"/>
                      <a:r>
                        <a:rPr lang="de-CH" sz="1400" b="1" dirty="0"/>
                        <a:t>Total:</a:t>
                      </a:r>
                    </a:p>
                  </a:txBody>
                  <a:tcPr>
                    <a:solidFill>
                      <a:srgbClr val="A3C9CD"/>
                    </a:solidFill>
                  </a:tcPr>
                </a:tc>
                <a:tc>
                  <a:txBody>
                    <a:bodyPr/>
                    <a:lstStyle/>
                    <a:p>
                      <a:pPr algn="ctr"/>
                      <a:r>
                        <a:rPr lang="de-CH" sz="1400" b="1" dirty="0"/>
                        <a:t>7</a:t>
                      </a:r>
                    </a:p>
                  </a:txBody>
                  <a:tcPr anchor="ctr">
                    <a:solidFill>
                      <a:srgbClr val="A3C9CD"/>
                    </a:solidFill>
                  </a:tcPr>
                </a:tc>
                <a:tc>
                  <a:txBody>
                    <a:bodyPr/>
                    <a:lstStyle/>
                    <a:p>
                      <a:pPr algn="ctr"/>
                      <a:r>
                        <a:rPr lang="de-CH" sz="1400" b="1" dirty="0"/>
                        <a:t>75</a:t>
                      </a:r>
                    </a:p>
                  </a:txBody>
                  <a:tcPr anchor="ctr">
                    <a:solidFill>
                      <a:srgbClr val="A3C9CD"/>
                    </a:solidFill>
                  </a:tcPr>
                </a:tc>
                <a:tc>
                  <a:txBody>
                    <a:bodyPr/>
                    <a:lstStyle/>
                    <a:p>
                      <a:pPr algn="ctr"/>
                      <a:r>
                        <a:rPr lang="de-CH" sz="1400" b="1" dirty="0"/>
                        <a:t>11</a:t>
                      </a:r>
                    </a:p>
                  </a:txBody>
                  <a:tcPr anchor="ctr">
                    <a:solidFill>
                      <a:srgbClr val="A3C9CD"/>
                    </a:solidFill>
                  </a:tcPr>
                </a:tc>
                <a:tc>
                  <a:txBody>
                    <a:bodyPr/>
                    <a:lstStyle/>
                    <a:p>
                      <a:pPr algn="ctr"/>
                      <a:r>
                        <a:rPr lang="de-CH" sz="1400" b="1" dirty="0"/>
                        <a:t>78</a:t>
                      </a:r>
                    </a:p>
                  </a:txBody>
                  <a:tcPr anchor="ctr">
                    <a:solidFill>
                      <a:srgbClr val="A3C9CD"/>
                    </a:solidFill>
                  </a:tcPr>
                </a:tc>
                <a:tc>
                  <a:txBody>
                    <a:bodyPr/>
                    <a:lstStyle/>
                    <a:p>
                      <a:pPr algn="ctr"/>
                      <a:r>
                        <a:rPr lang="de-CH" sz="1400" b="1" dirty="0"/>
                        <a:t>34</a:t>
                      </a:r>
                    </a:p>
                  </a:txBody>
                  <a:tcPr anchor="ctr">
                    <a:solidFill>
                      <a:srgbClr val="A3C9CD"/>
                    </a:solidFill>
                  </a:tcPr>
                </a:tc>
                <a:tc>
                  <a:txBody>
                    <a:bodyPr/>
                    <a:lstStyle/>
                    <a:p>
                      <a:pPr algn="ctr"/>
                      <a:r>
                        <a:rPr lang="de-CH" sz="1400" b="1" dirty="0"/>
                        <a:t>20</a:t>
                      </a:r>
                    </a:p>
                  </a:txBody>
                  <a:tcPr anchor="ctr">
                    <a:solidFill>
                      <a:srgbClr val="A3C9CD"/>
                    </a:solidFill>
                  </a:tcPr>
                </a:tc>
                <a:extLst>
                  <a:ext uri="{0D108BD9-81ED-4DB2-BD59-A6C34878D82A}">
                    <a16:rowId xmlns:a16="http://schemas.microsoft.com/office/drawing/2014/main" val="3212756036"/>
                  </a:ext>
                </a:extLst>
              </a:tr>
            </a:tbl>
          </a:graphicData>
        </a:graphic>
      </p:graphicFrame>
      <p:sp>
        <p:nvSpPr>
          <p:cNvPr id="3" name="Foliennummernplatzhalter 2">
            <a:extLst>
              <a:ext uri="{FF2B5EF4-FFF2-40B4-BE49-F238E27FC236}">
                <a16:creationId xmlns:a16="http://schemas.microsoft.com/office/drawing/2014/main" id="{760E1FC4-4C2D-4C73-8F93-69B5CE1637AB}"/>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D21FFDD-132D-4B5B-AD6B-BCC06A41D268}" type="slidenum">
              <a:rPr kumimoji="0" lang="de-CH" sz="9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de-CH"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Titel 3">
            <a:extLst>
              <a:ext uri="{FF2B5EF4-FFF2-40B4-BE49-F238E27FC236}">
                <a16:creationId xmlns:a16="http://schemas.microsoft.com/office/drawing/2014/main" id="{B7A47EC4-D7E1-48EC-9215-8D31E05480AA}"/>
              </a:ext>
            </a:extLst>
          </p:cNvPr>
          <p:cNvSpPr>
            <a:spLocks noGrp="1"/>
          </p:cNvSpPr>
          <p:nvPr>
            <p:ph type="title"/>
          </p:nvPr>
        </p:nvSpPr>
        <p:spPr/>
        <p:txBody>
          <a:bodyPr/>
          <a:lstStyle/>
          <a:p>
            <a:pPr marL="450806" indent="-450806">
              <a:lnSpc>
                <a:spcPct val="100000"/>
              </a:lnSpc>
            </a:pPr>
            <a:r>
              <a:rPr lang="de-CH" sz="2400" dirty="0"/>
              <a:t>Abschluss der Arbeiten zur Ersteinstufung </a:t>
            </a:r>
            <a:r>
              <a:rPr lang="de-CH" sz="2000" b="0" dirty="0"/>
              <a:t>(wissenschaftliche Grundlage)</a:t>
            </a:r>
            <a:endParaRPr lang="de-CH" sz="2400" dirty="0"/>
          </a:p>
        </p:txBody>
      </p:sp>
      <p:sp>
        <p:nvSpPr>
          <p:cNvPr id="5" name="Fußzeilenplatzhalter 4">
            <a:extLst>
              <a:ext uri="{FF2B5EF4-FFF2-40B4-BE49-F238E27FC236}">
                <a16:creationId xmlns:a16="http://schemas.microsoft.com/office/drawing/2014/main" id="{121A6964-F808-4546-9BC2-45C9130719E0}"/>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1684436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53CB4-2FC6-8137-676C-7897BE1C762F}"/>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2B7E0E0D-F53C-7802-FCB4-8BB4599D10CD}"/>
              </a:ext>
            </a:extLst>
          </p:cNvPr>
          <p:cNvSpPr>
            <a:spLocks noGrp="1"/>
          </p:cNvSpPr>
          <p:nvPr>
            <p:ph sz="quarter" idx="10"/>
          </p:nvPr>
        </p:nvSpPr>
        <p:spPr/>
        <p:txBody>
          <a:bodyPr/>
          <a:lstStyle/>
          <a:p>
            <a:pPr>
              <a:lnSpc>
                <a:spcPts val="2200"/>
              </a:lnSpc>
              <a:spcAft>
                <a:spcPts val="1200"/>
              </a:spcAft>
            </a:pPr>
            <a:r>
              <a:rPr lang="de-CH" sz="1600" dirty="0"/>
              <a:t>Einstufungsergebnisse dienen als fachliche Grundlage für zukünftige Anpassungen der relevanten Verordnungen und Gesetze.</a:t>
            </a:r>
          </a:p>
          <a:p>
            <a:pPr marL="536575" lvl="1" indent="-334963">
              <a:lnSpc>
                <a:spcPts val="2200"/>
              </a:lnSpc>
              <a:spcAft>
                <a:spcPts val="600"/>
              </a:spcAft>
              <a:buFont typeface="Wingdings" panose="05000000000000000000" pitchFamily="2" charset="2"/>
              <a:buChar char="è"/>
            </a:pPr>
            <a:r>
              <a:rPr lang="de-CH" sz="1600" dirty="0"/>
              <a:t>Entwicklung von Kriterien für die erforderlichen Massnahmen (Selbstkontrolle bis Bekämpfung; regional oder national) in Zusammenarbeit mit den Kantonen (KVU):</a:t>
            </a:r>
          </a:p>
          <a:p>
            <a:pPr marL="890944" lvl="3" indent="-285750">
              <a:lnSpc>
                <a:spcPts val="2200"/>
              </a:lnSpc>
              <a:buFontTx/>
              <a:buChar char="-"/>
            </a:pPr>
            <a:r>
              <a:rPr lang="de-CH" sz="1600" dirty="0"/>
              <a:t>Kick-off Sitzung Dezember 2024</a:t>
            </a:r>
          </a:p>
          <a:p>
            <a:pPr marL="890944" lvl="3" indent="-285750">
              <a:lnSpc>
                <a:spcPts val="2200"/>
              </a:lnSpc>
              <a:spcAft>
                <a:spcPts val="1200"/>
              </a:spcAft>
              <a:buFontTx/>
              <a:buChar char="-"/>
            </a:pPr>
            <a:r>
              <a:rPr lang="de-CH" sz="1600" dirty="0"/>
              <a:t>nächste Sitzung Februar 2025</a:t>
            </a:r>
          </a:p>
          <a:p>
            <a:pPr>
              <a:lnSpc>
                <a:spcPts val="2200"/>
              </a:lnSpc>
              <a:spcAft>
                <a:spcPts val="1200"/>
              </a:spcAft>
            </a:pPr>
            <a:r>
              <a:rPr lang="de-CH" sz="1600" dirty="0"/>
              <a:t>Einstufungsergebnisse können zur Priorisierung der Dringlichkeit von Bekämpfungsmassnahmen beigezogen werden.</a:t>
            </a:r>
          </a:p>
          <a:p>
            <a:pPr>
              <a:lnSpc>
                <a:spcPts val="2200"/>
              </a:lnSpc>
              <a:spcAft>
                <a:spcPts val="1200"/>
              </a:spcAft>
            </a:pPr>
            <a:r>
              <a:rPr lang="de-CH" sz="1600" dirty="0"/>
              <a:t>Einstufungsergebnisse werden bei Vorliegen neuer Erkenntnisse überprüft.</a:t>
            </a:r>
          </a:p>
        </p:txBody>
      </p:sp>
      <p:sp>
        <p:nvSpPr>
          <p:cNvPr id="3" name="Foliennummernplatzhalter 2">
            <a:extLst>
              <a:ext uri="{FF2B5EF4-FFF2-40B4-BE49-F238E27FC236}">
                <a16:creationId xmlns:a16="http://schemas.microsoft.com/office/drawing/2014/main" id="{30A77990-4766-C354-0705-669710540FA1}"/>
              </a:ext>
            </a:extLst>
          </p:cNvPr>
          <p:cNvSpPr>
            <a:spLocks noGrp="1"/>
          </p:cNvSpPr>
          <p:nvPr>
            <p:ph type="sldNum" sz="quarter" idx="11"/>
          </p:nvPr>
        </p:nvSpPr>
        <p:spPr/>
        <p:txBody>
          <a:bodyPr/>
          <a:lstStyle/>
          <a:p>
            <a:fld id="{7D21FFDD-132D-4B5B-AD6B-BCC06A41D268}" type="slidenum">
              <a:rPr lang="de-CH" smtClean="0"/>
              <a:pPr/>
              <a:t>14</a:t>
            </a:fld>
            <a:endParaRPr lang="de-CH" dirty="0"/>
          </a:p>
        </p:txBody>
      </p:sp>
      <p:sp>
        <p:nvSpPr>
          <p:cNvPr id="4" name="Titel 3">
            <a:extLst>
              <a:ext uri="{FF2B5EF4-FFF2-40B4-BE49-F238E27FC236}">
                <a16:creationId xmlns:a16="http://schemas.microsoft.com/office/drawing/2014/main" id="{FED10FEA-3EF0-215E-62BE-23D0765626C4}"/>
              </a:ext>
            </a:extLst>
          </p:cNvPr>
          <p:cNvSpPr>
            <a:spLocks noGrp="1"/>
          </p:cNvSpPr>
          <p:nvPr>
            <p:ph type="title"/>
          </p:nvPr>
        </p:nvSpPr>
        <p:spPr/>
        <p:txBody>
          <a:bodyPr/>
          <a:lstStyle/>
          <a:p>
            <a:r>
              <a:rPr lang="de-CH" sz="2400" dirty="0"/>
              <a:t>Verwendung der Ergebnisse der Einstufung </a:t>
            </a:r>
            <a:br>
              <a:rPr lang="de-CH" sz="2400" dirty="0"/>
            </a:br>
            <a:endParaRPr lang="de-CH" sz="2400" dirty="0"/>
          </a:p>
        </p:txBody>
      </p:sp>
      <p:sp>
        <p:nvSpPr>
          <p:cNvPr id="5" name="Fußzeilenplatzhalter 4">
            <a:extLst>
              <a:ext uri="{FF2B5EF4-FFF2-40B4-BE49-F238E27FC236}">
                <a16:creationId xmlns:a16="http://schemas.microsoft.com/office/drawing/2014/main" id="{22B1CD6C-DDCD-9B3C-9942-758AEAF57E96}"/>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2802955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FD6E5A34-5266-418E-B6EF-C2E01A619645}"/>
              </a:ext>
            </a:extLst>
          </p:cNvPr>
          <p:cNvSpPr>
            <a:spLocks noGrp="1"/>
          </p:cNvSpPr>
          <p:nvPr>
            <p:ph sz="quarter" idx="10"/>
          </p:nvPr>
        </p:nvSpPr>
        <p:spPr/>
        <p:txBody>
          <a:bodyPr/>
          <a:lstStyle/>
          <a:p>
            <a:pPr marL="0" indent="0">
              <a:lnSpc>
                <a:spcPts val="2200"/>
              </a:lnSpc>
              <a:spcAft>
                <a:spcPts val="600"/>
              </a:spcAft>
              <a:buNone/>
            </a:pPr>
            <a:r>
              <a:rPr lang="en-US" sz="2600" b="1" dirty="0" err="1"/>
              <a:t>Vielen</a:t>
            </a:r>
            <a:r>
              <a:rPr lang="en-US" sz="2600" b="1" dirty="0"/>
              <a:t> Dank!</a:t>
            </a:r>
          </a:p>
          <a:p>
            <a:pPr marL="0" indent="0">
              <a:lnSpc>
                <a:spcPts val="2200"/>
              </a:lnSpc>
              <a:spcAft>
                <a:spcPts val="600"/>
              </a:spcAft>
              <a:buNone/>
            </a:pPr>
            <a:endParaRPr lang="en-US" sz="1800" dirty="0"/>
          </a:p>
          <a:p>
            <a:pPr marL="0" indent="0">
              <a:lnSpc>
                <a:spcPts val="2200"/>
              </a:lnSpc>
              <a:spcAft>
                <a:spcPts val="600"/>
              </a:spcAft>
              <a:buNone/>
            </a:pPr>
            <a:endParaRPr lang="en-US" sz="1800" dirty="0"/>
          </a:p>
          <a:p>
            <a:pPr marL="0" indent="0">
              <a:lnSpc>
                <a:spcPts val="2200"/>
              </a:lnSpc>
              <a:spcAft>
                <a:spcPts val="600"/>
              </a:spcAft>
              <a:buNone/>
            </a:pPr>
            <a:r>
              <a:rPr lang="en-US" sz="1600" dirty="0" err="1"/>
              <a:t>Weiterführende</a:t>
            </a:r>
            <a:r>
              <a:rPr lang="en-US" sz="1600" dirty="0"/>
              <a:t> </a:t>
            </a:r>
            <a:r>
              <a:rPr lang="en-US" sz="1600" dirty="0" err="1"/>
              <a:t>Informationen</a:t>
            </a:r>
            <a:r>
              <a:rPr lang="en-US" sz="1600" dirty="0"/>
              <a:t>: </a:t>
            </a:r>
            <a:r>
              <a:rPr lang="en-US" sz="1600" dirty="0">
                <a:hlinkClick r:id="rId2"/>
              </a:rPr>
              <a:t>https://www.bafu.admin.ch/bafu/de/home/themen/biotechnologie/fachinformationen/invasive-gebietsfremde-arten.html</a:t>
            </a:r>
            <a:endParaRPr lang="en-US" sz="1600" dirty="0"/>
          </a:p>
          <a:p>
            <a:pPr marL="0" indent="0">
              <a:lnSpc>
                <a:spcPts val="2200"/>
              </a:lnSpc>
              <a:spcAft>
                <a:spcPts val="600"/>
              </a:spcAft>
              <a:buNone/>
            </a:pPr>
            <a:endParaRPr lang="en-US" sz="1600" dirty="0"/>
          </a:p>
          <a:p>
            <a:pPr marL="0" indent="0">
              <a:lnSpc>
                <a:spcPts val="2200"/>
              </a:lnSpc>
              <a:spcAft>
                <a:spcPts val="600"/>
              </a:spcAft>
              <a:buNone/>
            </a:pPr>
            <a:r>
              <a:rPr lang="en-US" sz="1600" dirty="0" err="1"/>
              <a:t>Fragen</a:t>
            </a:r>
            <a:r>
              <a:rPr lang="en-US" sz="1600" dirty="0"/>
              <a:t> an: </a:t>
            </a:r>
            <a:r>
              <a:rPr lang="en-US" sz="1600" dirty="0">
                <a:hlinkClick r:id="rId3"/>
              </a:rPr>
              <a:t>contact.releases@bafu.admin.ch</a:t>
            </a:r>
            <a:endParaRPr lang="en-US" sz="1600" dirty="0"/>
          </a:p>
          <a:p>
            <a:pPr marL="0" indent="0">
              <a:lnSpc>
                <a:spcPts val="2200"/>
              </a:lnSpc>
              <a:spcAft>
                <a:spcPts val="600"/>
              </a:spcAft>
              <a:buNone/>
            </a:pPr>
            <a:endParaRPr lang="en-US" sz="1600" dirty="0"/>
          </a:p>
          <a:p>
            <a:pPr marL="0" indent="0">
              <a:lnSpc>
                <a:spcPts val="2200"/>
              </a:lnSpc>
              <a:spcAft>
                <a:spcPts val="600"/>
              </a:spcAft>
              <a:buNone/>
            </a:pPr>
            <a:endParaRPr lang="en-US" sz="1800" dirty="0"/>
          </a:p>
        </p:txBody>
      </p:sp>
      <p:sp>
        <p:nvSpPr>
          <p:cNvPr id="3" name="Foliennummernplatzhalter 2">
            <a:extLst>
              <a:ext uri="{FF2B5EF4-FFF2-40B4-BE49-F238E27FC236}">
                <a16:creationId xmlns:a16="http://schemas.microsoft.com/office/drawing/2014/main" id="{760E1FC4-4C2D-4C73-8F93-69B5CE1637AB}"/>
              </a:ext>
            </a:extLst>
          </p:cNvPr>
          <p:cNvSpPr>
            <a:spLocks noGrp="1"/>
          </p:cNvSpPr>
          <p:nvPr>
            <p:ph type="sldNum" sz="quarter" idx="11"/>
          </p:nvPr>
        </p:nvSpPr>
        <p:spPr/>
        <p:txBody>
          <a:bodyPr/>
          <a:lstStyle/>
          <a:p>
            <a:fld id="{7D21FFDD-132D-4B5B-AD6B-BCC06A41D268}" type="slidenum">
              <a:rPr lang="de-CH" smtClean="0"/>
              <a:pPr/>
              <a:t>15</a:t>
            </a:fld>
            <a:endParaRPr lang="de-CH" dirty="0"/>
          </a:p>
        </p:txBody>
      </p:sp>
      <p:sp>
        <p:nvSpPr>
          <p:cNvPr id="5" name="Fußzeilenplatzhalter 4">
            <a:extLst>
              <a:ext uri="{FF2B5EF4-FFF2-40B4-BE49-F238E27FC236}">
                <a16:creationId xmlns:a16="http://schemas.microsoft.com/office/drawing/2014/main" id="{121A6964-F808-4546-9BC2-45C9130719E0}"/>
              </a:ext>
            </a:extLst>
          </p:cNvPr>
          <p:cNvSpPr>
            <a:spLocks noGrp="1"/>
          </p:cNvSpPr>
          <p:nvPr>
            <p:ph type="ftr" sz="quarter" idx="3"/>
          </p:nvPr>
        </p:nvSpPr>
        <p:spPr/>
        <p:txBody>
          <a:bodyPr/>
          <a:lstStyle/>
          <a:p>
            <a:r>
              <a:rPr lang="de-CH" dirty="0"/>
              <a:t>6. Tagung Cercle </a:t>
            </a:r>
            <a:r>
              <a:rPr lang="de-CH" dirty="0" err="1"/>
              <a:t>Exotique</a:t>
            </a:r>
            <a:r>
              <a:rPr lang="de-CH" dirty="0"/>
              <a:t> • 31. Januar 2025</a:t>
            </a:r>
          </a:p>
        </p:txBody>
      </p:sp>
    </p:spTree>
    <p:extLst>
      <p:ext uri="{BB962C8B-B14F-4D97-AF65-F5344CB8AC3E}">
        <p14:creationId xmlns:p14="http://schemas.microsoft.com/office/powerpoint/2010/main" val="4082308704"/>
      </p:ext>
    </p:extLst>
  </p:cSld>
  <p:clrMapOvr>
    <a:masterClrMapping/>
  </p:clrMapOvr>
</p:sld>
</file>

<file path=ppt/theme/theme1.xml><?xml version="1.0" encoding="utf-8"?>
<a:theme xmlns:a="http://schemas.openxmlformats.org/drawingml/2006/main" name="CDBUND-Master">
  <a:themeElements>
    <a:clrScheme name="CDBUND-Master v3.13">
      <a:dk1>
        <a:sysClr val="windowText" lastClr="000000"/>
      </a:dk1>
      <a:lt1>
        <a:sysClr val="window" lastClr="FFFFFF"/>
      </a:lt1>
      <a:dk2>
        <a:srgbClr val="44546A"/>
      </a:dk2>
      <a:lt2>
        <a:srgbClr val="E6E6E6"/>
      </a:lt2>
      <a:accent1>
        <a:srgbClr val="05A8AF"/>
      </a:accent1>
      <a:accent2>
        <a:srgbClr val="294171"/>
      </a:accent2>
      <a:accent3>
        <a:srgbClr val="F1E21A"/>
      </a:accent3>
      <a:accent4>
        <a:srgbClr val="E1AE3A"/>
      </a:accent4>
      <a:accent5>
        <a:srgbClr val="BB006A"/>
      </a:accent5>
      <a:accent6>
        <a:srgbClr val="939393"/>
      </a:accent6>
      <a:hlink>
        <a:srgbClr val="0563C1"/>
      </a:hlink>
      <a:folHlink>
        <a:srgbClr val="0563C1"/>
      </a:folHlink>
    </a:clrScheme>
    <a:fontScheme name="CDBUND-Master-v3">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pPr>
      <a:bodyPr rtlCol="0" anchor="ctr"/>
      <a:lstStyle>
        <a:defPPr algn="ctr">
          <a:defRPr dirty="0" err="1" smtClean="0"/>
        </a:defPPr>
      </a:lstStyle>
      <a:style>
        <a:lnRef idx="2">
          <a:schemeClr val="dk1"/>
        </a:lnRef>
        <a:fillRef idx="1">
          <a:schemeClr val="lt1"/>
        </a:fillRef>
        <a:effectRef idx="0">
          <a:schemeClr val="dk1"/>
        </a:effectRef>
        <a:fontRef idx="minor">
          <a:schemeClr val="dk1"/>
        </a:fontRef>
      </a:style>
    </a:spDef>
    <a:lnDef>
      <a:spPr>
        <a:ln/>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defRPr dirty="0">
            <a:latin typeface="+mn-lt"/>
          </a:defRPr>
        </a:defPPr>
      </a:lstStyle>
    </a:txDef>
  </a:objectDefaults>
  <a:extraClrSchemeLst>
    <a:extraClrScheme>
      <a:clrScheme name="CDBUND-Master-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DBUND-Master-v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DBUND-Master-v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DBUND-Master-v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DBUND-Master-v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DBUND-Master-v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DBUND-Master-v3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DBUND-Master-v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DBUND-Master-v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DBUND-Master-v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DBUND-Master-v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DBUND-Master-v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DBUND-Master-v3 13">
        <a:dk1>
          <a:srgbClr val="000000"/>
        </a:dk1>
        <a:lt1>
          <a:srgbClr val="FFFFFF"/>
        </a:lt1>
        <a:dk2>
          <a:srgbClr val="44546A"/>
        </a:dk2>
        <a:lt2>
          <a:srgbClr val="E6E6E6"/>
        </a:lt2>
        <a:accent1>
          <a:srgbClr val="05A8AF"/>
        </a:accent1>
        <a:accent2>
          <a:srgbClr val="294171"/>
        </a:accent2>
        <a:accent3>
          <a:srgbClr val="F1E21A"/>
        </a:accent3>
        <a:accent4>
          <a:srgbClr val="E1AE3A"/>
        </a:accent4>
        <a:accent5>
          <a:srgbClr val="BB006A"/>
        </a:accent5>
        <a:accent6>
          <a:srgbClr val="939393"/>
        </a:accent6>
        <a:hlink>
          <a:srgbClr val="0563C1"/>
        </a:hlink>
        <a:folHlink>
          <a:srgbClr val="0563C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F814F9-2F65-480C-B96A-1EC75F165DA2}">
  <ds:schemaRefs>
    <ds:schemaRef ds:uri="http://schemas.microsoft.com/office/2006/documentManagement/types"/>
    <ds:schemaRef ds:uri="http://purl.org/dc/terms/"/>
    <ds:schemaRef ds:uri="http://schemas.microsoft.com/office/infopath/2007/PartnerControls"/>
    <ds:schemaRef ds:uri="http://www.w3.org/XML/1998/namespace"/>
    <ds:schemaRef ds:uri="http://purl.org/dc/elements/1.1/"/>
    <ds:schemaRef ds:uri="http://schemas.microsoft.com/office/2006/metadata/properti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9650C8D1-BB0D-442D-91FB-99F6118B09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904DB35D-F828-4804-B7E1-60B92A21CC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Vorlagepraesgsvbsd4zu3</Template>
  <TotalTime>0</TotalTime>
  <Words>1174</Words>
  <Application>Microsoft Office PowerPoint</Application>
  <PresentationFormat>Bildschirmpräsentation (16:9)</PresentationFormat>
  <Paragraphs>178</Paragraphs>
  <Slides>15</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15</vt:i4>
      </vt:variant>
    </vt:vector>
  </HeadingPairs>
  <TitlesOfParts>
    <vt:vector size="21" baseType="lpstr">
      <vt:lpstr>Arial</vt:lpstr>
      <vt:lpstr>Calibri</vt:lpstr>
      <vt:lpstr>Symbol</vt:lpstr>
      <vt:lpstr>Times</vt:lpstr>
      <vt:lpstr>Wingdings</vt:lpstr>
      <vt:lpstr>CDBUND-Master</vt:lpstr>
      <vt:lpstr>Aktuelles vom Bund 6. Tagung Cercle Exotique  </vt:lpstr>
      <vt:lpstr>Inhalt</vt:lpstr>
      <vt:lpstr>1) Revision Freisetzungsverordnung (FrSV)</vt:lpstr>
      <vt:lpstr>Umgangsverbot - Anhang 2.1 (bisher Anhang 2)</vt:lpstr>
      <vt:lpstr>Inverkehrbringungsverbot - Anhang 2.2 (neu)</vt:lpstr>
      <vt:lpstr>Weitere Kernelemente der Revision</vt:lpstr>
      <vt:lpstr>Erste Erfahrungen: grosses Medieninteresse</vt:lpstr>
      <vt:lpstr>Diverse Anfragen (Grüne Branche, Privatpersonen)</vt:lpstr>
      <vt:lpstr>Politische Vorstösse</vt:lpstr>
      <vt:lpstr>Kommunikation durch BAFU</vt:lpstr>
      <vt:lpstr>2) Stand Revision USG</vt:lpstr>
      <vt:lpstr>3) Einstufung der Arten</vt:lpstr>
      <vt:lpstr>Abschluss der Arbeiten zur Ersteinstufung (wissenschaftliche Grundlage)</vt:lpstr>
      <vt:lpstr>Verwendung der Ergebnisse der Einstufung  </vt:lpstr>
      <vt:lpstr>PowerPoint-Präsentation</vt:lpstr>
    </vt:vector>
  </TitlesOfParts>
  <Company>Bundesverwaltung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Document Partner</dc:creator>
  <cp:lastModifiedBy>Svenja Zehnder</cp:lastModifiedBy>
  <cp:revision>297</cp:revision>
  <cp:lastPrinted>2025-01-30T09:17:50Z</cp:lastPrinted>
  <dcterms:created xsi:type="dcterms:W3CDTF">2024-07-26T13:10:16Z</dcterms:created>
  <dcterms:modified xsi:type="dcterms:W3CDTF">2025-01-30T10:07:13Z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äsentationsdatum">
    <vt:lpwstr>/data:Dokument/data:Erstellungsdatum/data:Langformat</vt:lpwstr>
  </property>
  <property fmtid="{D5CDD505-2E9C-101B-9397-08002B2CF9AE}" pid="3" name="Autor Nachname">
    <vt:lpwstr>/data:Dokument/data:Benutzer/data:Person/data:Nachname</vt:lpwstr>
  </property>
  <property fmtid="{D5CDD505-2E9C-101B-9397-08002B2CF9AE}" pid="4" name="Autor Vorname">
    <vt:lpwstr>/data:Dokument/data:Benutzer/data:Person/data:Vorname</vt:lpwstr>
  </property>
</Properties>
</file>