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37_797DE033.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3B_A40B0537.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0" r:id="rId2"/>
    <p:sldId id="311" r:id="rId3"/>
    <p:sldId id="317" r:id="rId4"/>
    <p:sldId id="315" r:id="rId5"/>
    <p:sldId id="318" r:id="rId6"/>
    <p:sldId id="320" r:id="rId7"/>
    <p:sldId id="324" r:id="rId8"/>
    <p:sldId id="322" r:id="rId9"/>
    <p:sldId id="323" r:id="rId10"/>
    <p:sldId id="321" r:id="rId11"/>
    <p:sldId id="319" r:id="rId12"/>
    <p:sldId id="325" r:id="rId13"/>
    <p:sldId id="303"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58741D-E1B4-78A3-0F7F-FE7C6F0EB2FB}" name="Linda Frey" initials="LF" userId="98f23413036f59a7" providerId="Windows Live"/>
  <p188:author id="{F21CFFFA-D167-BA04-4561-78292751614E}" name="Dorian Traber" initials="DT" userId="S::dorian.traber@zh.ch::9702ea19-912d-4398-86f0-81c14bf451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C22BE9-FEFC-40F1-AFCD-4C79F49695F4}" v="60" dt="2025-01-29T10:41:25.84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751" autoAdjust="0"/>
  </p:normalViewPr>
  <p:slideViewPr>
    <p:cSldViewPr snapToGrid="0">
      <p:cViewPr varScale="1">
        <p:scale>
          <a:sx n="119" d="100"/>
          <a:sy n="119" d="100"/>
        </p:scale>
        <p:origin x="84"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modernComment_13B_A40B0537.xml><?xml version="1.0" encoding="utf-8"?>
<p188:cmLst xmlns:a="http://schemas.openxmlformats.org/drawingml/2006/main" xmlns:r="http://schemas.openxmlformats.org/officeDocument/2006/relationships" xmlns:p188="http://schemas.microsoft.com/office/powerpoint/2018/8/main">
  <p188:cm id="{C21D896E-7270-4AFD-907D-E4FCEB4AEFC4}" authorId="{1558741D-E1B4-78A3-0F7F-FE7C6F0EB2FB}" created="2025-01-28T10:01:04.419">
    <pc:sldMkLst xmlns:pc="http://schemas.microsoft.com/office/powerpoint/2013/main/command">
      <pc:docMk/>
      <pc:sldMk cId="2752185655" sldId="315"/>
    </pc:sldMkLst>
    <p188:txBody>
      <a:bodyPr/>
      <a:lstStyle/>
      <a:p>
        <a:r>
          <a:rPr lang="de-CH"/>
          <a:t>Okay, Artikel 4 nochmals zitieren. So schlimm offiziell verboten, diejenigen die nicht so schlimm sind das verboten, müssen trotzdem dem art. 4 genügen. Und für diese pflanzen gilt das nicht. 
Beispiel Pflanze: Kermesbeere beginnt an zu wuchern, wie springkraut auen überwachsen, vermehren, infoflora verschiedene grün</a:t>
        </a:r>
      </a:p>
    </p188:txBody>
  </p188:cm>
</p188:cmLst>
</file>

<file path=ppt/comments/modernComment_137_797DE033.xml><?xml version="1.0" encoding="utf-8"?>
<p188:cmLst xmlns:a="http://schemas.openxmlformats.org/drawingml/2006/main" xmlns:r="http://schemas.openxmlformats.org/officeDocument/2006/relationships" xmlns:p188="http://schemas.microsoft.com/office/powerpoint/2018/8/main">
  <p188:cm id="{D653E947-8948-4F7F-AD51-CC22C2ECF90D}" authorId="{1558741D-E1B4-78A3-0F7F-FE7C6F0EB2FB}" created="2025-01-28T09:53:46.381">
    <pc:sldMkLst xmlns:pc="http://schemas.microsoft.com/office/powerpoint/2013/main/command">
      <pc:docMk/>
      <pc:sldMk cId="2038292531" sldId="311"/>
    </pc:sldMkLst>
    <p188:txBody>
      <a:bodyPr/>
      <a:lstStyle/>
      <a:p>
        <a:r>
          <a:rPr lang="de-CH"/>
          <a:t>Unterschied Anhänge klar machen, keiner für Verkauf, Art. XX
Definition was gilt
Drüsig Springkraut: Umgang
Lupine: Inverkehr
Bäume Götterbaum, Kirschlorbeer, Runzelblättrig schneeball,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C2EA91-456D-424C-97D1-7535028BF54E}" type="datetimeFigureOut">
              <a:rPr lang="de-CH" smtClean="0"/>
              <a:pPr/>
              <a:t>11.02.2025</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FD2267-6282-4541-9779-3ECA3B3F17C5}" type="slidenum">
              <a:rPr lang="de-CH" smtClean="0"/>
              <a:pPr/>
              <a:t>‹Nr.›</a:t>
            </a:fld>
            <a:endParaRPr lang="de-CH"/>
          </a:p>
        </p:txBody>
      </p:sp>
    </p:spTree>
    <p:extLst>
      <p:ext uri="{BB962C8B-B14F-4D97-AF65-F5344CB8AC3E}">
        <p14:creationId xmlns:p14="http://schemas.microsoft.com/office/powerpoint/2010/main" val="1364507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7A7E4717-06EA-4BE8-A1FD-668A69393EB1}" type="slidenum">
              <a:rPr lang="de-CH" smtClean="0"/>
              <a:pPr/>
              <a:t>1</a:t>
            </a:fld>
            <a:endParaRPr lang="de-CH"/>
          </a:p>
        </p:txBody>
      </p:sp>
    </p:spTree>
    <p:extLst>
      <p:ext uri="{BB962C8B-B14F-4D97-AF65-F5344CB8AC3E}">
        <p14:creationId xmlns:p14="http://schemas.microsoft.com/office/powerpoint/2010/main" val="95588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7A7E4717-06EA-4BE8-A1FD-668A69393EB1}" type="slidenum">
              <a:rPr lang="de-CH" smtClean="0"/>
              <a:pPr/>
              <a:t>2</a:t>
            </a:fld>
            <a:endParaRPr lang="de-CH"/>
          </a:p>
        </p:txBody>
      </p:sp>
    </p:spTree>
    <p:extLst>
      <p:ext uri="{BB962C8B-B14F-4D97-AF65-F5344CB8AC3E}">
        <p14:creationId xmlns:p14="http://schemas.microsoft.com/office/powerpoint/2010/main" val="1101667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0541A-B63F-267A-45D9-A8D28035BB1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A6571A1-CCD5-ADF9-EE43-1FF56D4361D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BFEB59C-27BB-7A34-686E-749A6C25E314}"/>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66A069F1-6FCD-EC9E-11F5-5A327A24ABDA}"/>
              </a:ext>
            </a:extLst>
          </p:cNvPr>
          <p:cNvSpPr>
            <a:spLocks noGrp="1"/>
          </p:cNvSpPr>
          <p:nvPr>
            <p:ph type="sldNum" sz="quarter" idx="10"/>
          </p:nvPr>
        </p:nvSpPr>
        <p:spPr/>
        <p:txBody>
          <a:bodyPr/>
          <a:lstStyle/>
          <a:p>
            <a:fld id="{7A7E4717-06EA-4BE8-A1FD-668A69393EB1}" type="slidenum">
              <a:rPr lang="de-CH" smtClean="0"/>
              <a:pPr/>
              <a:t>3</a:t>
            </a:fld>
            <a:endParaRPr lang="de-CH"/>
          </a:p>
        </p:txBody>
      </p:sp>
    </p:spTree>
    <p:extLst>
      <p:ext uri="{BB962C8B-B14F-4D97-AF65-F5344CB8AC3E}">
        <p14:creationId xmlns:p14="http://schemas.microsoft.com/office/powerpoint/2010/main" val="2894049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7A7E4717-06EA-4BE8-A1FD-668A69393EB1}" type="slidenum">
              <a:rPr lang="de-CH" smtClean="0"/>
              <a:pPr/>
              <a:t>4</a:t>
            </a:fld>
            <a:endParaRPr lang="de-CH"/>
          </a:p>
        </p:txBody>
      </p:sp>
    </p:spTree>
    <p:extLst>
      <p:ext uri="{BB962C8B-B14F-4D97-AF65-F5344CB8AC3E}">
        <p14:creationId xmlns:p14="http://schemas.microsoft.com/office/powerpoint/2010/main" val="388921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1A234-D98C-9A13-EFC5-EBD41A9B7CD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85D1C9A-3DC8-FC4D-D3AD-32DEA459045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DAE9B67-AF75-7374-C90B-4A379BB57186}"/>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06E6A416-41A9-7EEF-0CB1-4FCE73B3994A}"/>
              </a:ext>
            </a:extLst>
          </p:cNvPr>
          <p:cNvSpPr>
            <a:spLocks noGrp="1"/>
          </p:cNvSpPr>
          <p:nvPr>
            <p:ph type="sldNum" sz="quarter" idx="10"/>
          </p:nvPr>
        </p:nvSpPr>
        <p:spPr/>
        <p:txBody>
          <a:bodyPr/>
          <a:lstStyle/>
          <a:p>
            <a:fld id="{7A7E4717-06EA-4BE8-A1FD-668A69393EB1}" type="slidenum">
              <a:rPr lang="de-CH" smtClean="0"/>
              <a:pPr/>
              <a:t>5</a:t>
            </a:fld>
            <a:endParaRPr lang="de-CH"/>
          </a:p>
        </p:txBody>
      </p:sp>
    </p:spTree>
    <p:extLst>
      <p:ext uri="{BB962C8B-B14F-4D97-AF65-F5344CB8AC3E}">
        <p14:creationId xmlns:p14="http://schemas.microsoft.com/office/powerpoint/2010/main" val="1487637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11B3C-E0FF-4628-46B2-2BB1F20BFC5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D5C4846-EA33-7E78-467B-CA86DA70DB1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CDE0DBF-A882-BDE9-697A-7A6DF2217489}"/>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FA79DAD3-12C5-D366-F738-DBE644E129F0}"/>
              </a:ext>
            </a:extLst>
          </p:cNvPr>
          <p:cNvSpPr>
            <a:spLocks noGrp="1"/>
          </p:cNvSpPr>
          <p:nvPr>
            <p:ph type="sldNum" sz="quarter" idx="10"/>
          </p:nvPr>
        </p:nvSpPr>
        <p:spPr/>
        <p:txBody>
          <a:bodyPr/>
          <a:lstStyle/>
          <a:p>
            <a:fld id="{7A7E4717-06EA-4BE8-A1FD-668A69393EB1}" type="slidenum">
              <a:rPr lang="de-CH" smtClean="0"/>
              <a:pPr/>
              <a:t>6</a:t>
            </a:fld>
            <a:endParaRPr lang="de-CH"/>
          </a:p>
        </p:txBody>
      </p:sp>
    </p:spTree>
    <p:extLst>
      <p:ext uri="{BB962C8B-B14F-4D97-AF65-F5344CB8AC3E}">
        <p14:creationId xmlns:p14="http://schemas.microsoft.com/office/powerpoint/2010/main" val="2359091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CD6A1-6941-F30B-B585-62FB9BB5761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ED90A70-7375-04D8-26E7-4384CE33439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4124EDF-CF52-F97F-A798-2553D2D894BD}"/>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221F8C3E-92FA-ED09-19CF-FEFBCFD0FF8C}"/>
              </a:ext>
            </a:extLst>
          </p:cNvPr>
          <p:cNvSpPr>
            <a:spLocks noGrp="1"/>
          </p:cNvSpPr>
          <p:nvPr>
            <p:ph type="sldNum" sz="quarter" idx="10"/>
          </p:nvPr>
        </p:nvSpPr>
        <p:spPr/>
        <p:txBody>
          <a:bodyPr/>
          <a:lstStyle/>
          <a:p>
            <a:fld id="{7A7E4717-06EA-4BE8-A1FD-668A69393EB1}" type="slidenum">
              <a:rPr lang="de-CH" smtClean="0"/>
              <a:pPr/>
              <a:t>7</a:t>
            </a:fld>
            <a:endParaRPr lang="de-CH"/>
          </a:p>
        </p:txBody>
      </p:sp>
    </p:spTree>
    <p:extLst>
      <p:ext uri="{BB962C8B-B14F-4D97-AF65-F5344CB8AC3E}">
        <p14:creationId xmlns:p14="http://schemas.microsoft.com/office/powerpoint/2010/main" val="782001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E722-C136-9041-14B8-DB79F2A56A9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4D08BC6-7CE2-154B-70EE-AFA3E156B83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5075F91-D5D6-AEB2-60A2-0B9B10612696}"/>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A15502E2-AEF3-8477-B6C6-466D324603A7}"/>
              </a:ext>
            </a:extLst>
          </p:cNvPr>
          <p:cNvSpPr>
            <a:spLocks noGrp="1"/>
          </p:cNvSpPr>
          <p:nvPr>
            <p:ph type="sldNum" sz="quarter" idx="10"/>
          </p:nvPr>
        </p:nvSpPr>
        <p:spPr/>
        <p:txBody>
          <a:bodyPr/>
          <a:lstStyle/>
          <a:p>
            <a:fld id="{7A7E4717-06EA-4BE8-A1FD-668A69393EB1}" type="slidenum">
              <a:rPr lang="de-CH" smtClean="0"/>
              <a:pPr/>
              <a:t>8</a:t>
            </a:fld>
            <a:endParaRPr lang="de-CH"/>
          </a:p>
        </p:txBody>
      </p:sp>
    </p:spTree>
    <p:extLst>
      <p:ext uri="{BB962C8B-B14F-4D97-AF65-F5344CB8AC3E}">
        <p14:creationId xmlns:p14="http://schemas.microsoft.com/office/powerpoint/2010/main" val="3887754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FBFAF-F4BF-C20F-9303-1D094D5EB65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6FFCDDB-6AFE-3827-C3BE-AFA90DED3E7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8A7EB8A-CF85-D514-E6AA-714F2856D07B}"/>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EEF68219-BD29-D6F4-4F27-5C5B36F75BFC}"/>
              </a:ext>
            </a:extLst>
          </p:cNvPr>
          <p:cNvSpPr>
            <a:spLocks noGrp="1"/>
          </p:cNvSpPr>
          <p:nvPr>
            <p:ph type="sldNum" sz="quarter" idx="10"/>
          </p:nvPr>
        </p:nvSpPr>
        <p:spPr/>
        <p:txBody>
          <a:bodyPr/>
          <a:lstStyle/>
          <a:p>
            <a:fld id="{7A7E4717-06EA-4BE8-A1FD-668A69393EB1}" type="slidenum">
              <a:rPr lang="de-CH" smtClean="0"/>
              <a:pPr/>
              <a:t>9</a:t>
            </a:fld>
            <a:endParaRPr lang="de-CH"/>
          </a:p>
        </p:txBody>
      </p:sp>
    </p:spTree>
    <p:extLst>
      <p:ext uri="{BB962C8B-B14F-4D97-AF65-F5344CB8AC3E}">
        <p14:creationId xmlns:p14="http://schemas.microsoft.com/office/powerpoint/2010/main" val="2723487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7C0C1-B505-5A5B-621E-7C7670E8263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8FB6C1D-C963-0217-5D8F-6536C3C5D6A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242CF0A-B290-716B-4CB8-ADEE0408EDA0}"/>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2D9FD35B-BD7A-694A-A0CF-A9C792AF34D4}"/>
              </a:ext>
            </a:extLst>
          </p:cNvPr>
          <p:cNvSpPr>
            <a:spLocks noGrp="1"/>
          </p:cNvSpPr>
          <p:nvPr>
            <p:ph type="sldNum" sz="quarter" idx="10"/>
          </p:nvPr>
        </p:nvSpPr>
        <p:spPr/>
        <p:txBody>
          <a:bodyPr/>
          <a:lstStyle/>
          <a:p>
            <a:fld id="{7A7E4717-06EA-4BE8-A1FD-668A69393EB1}" type="slidenum">
              <a:rPr lang="de-CH" smtClean="0"/>
              <a:pPr/>
              <a:t>10</a:t>
            </a:fld>
            <a:endParaRPr lang="de-CH"/>
          </a:p>
        </p:txBody>
      </p:sp>
    </p:spTree>
    <p:extLst>
      <p:ext uri="{BB962C8B-B14F-4D97-AF65-F5344CB8AC3E}">
        <p14:creationId xmlns:p14="http://schemas.microsoft.com/office/powerpoint/2010/main" val="1108238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3ADB-DFC9-C566-3E53-FDFD40860B2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F725D9F-1DBB-14C9-0F3C-81990B98964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6AC6632-C72F-4659-ABEC-86CA9C282B39}"/>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0E894DEA-0044-F5E5-0662-9CB5417DEE61}"/>
              </a:ext>
            </a:extLst>
          </p:cNvPr>
          <p:cNvSpPr>
            <a:spLocks noGrp="1"/>
          </p:cNvSpPr>
          <p:nvPr>
            <p:ph type="sldNum" sz="quarter" idx="10"/>
          </p:nvPr>
        </p:nvSpPr>
        <p:spPr/>
        <p:txBody>
          <a:bodyPr/>
          <a:lstStyle/>
          <a:p>
            <a:fld id="{7A7E4717-06EA-4BE8-A1FD-668A69393EB1}" type="slidenum">
              <a:rPr lang="de-CH" smtClean="0"/>
              <a:pPr/>
              <a:t>11</a:t>
            </a:fld>
            <a:endParaRPr lang="de-CH"/>
          </a:p>
        </p:txBody>
      </p:sp>
    </p:spTree>
    <p:extLst>
      <p:ext uri="{BB962C8B-B14F-4D97-AF65-F5344CB8AC3E}">
        <p14:creationId xmlns:p14="http://schemas.microsoft.com/office/powerpoint/2010/main" val="23062686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51453-A83B-FD2C-73FA-5330681769D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A814B57-BAA9-7B70-E2B2-0B64A5D625C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648AE96-0C18-9B4B-5C8B-F207DF0D2177}"/>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9B3875F5-C2F2-23A6-9465-F4B07968796D}"/>
              </a:ext>
            </a:extLst>
          </p:cNvPr>
          <p:cNvSpPr>
            <a:spLocks noGrp="1"/>
          </p:cNvSpPr>
          <p:nvPr>
            <p:ph type="sldNum" sz="quarter" idx="10"/>
          </p:nvPr>
        </p:nvSpPr>
        <p:spPr/>
        <p:txBody>
          <a:bodyPr/>
          <a:lstStyle/>
          <a:p>
            <a:fld id="{7A7E4717-06EA-4BE8-A1FD-668A69393EB1}" type="slidenum">
              <a:rPr lang="de-CH" smtClean="0"/>
              <a:pPr/>
              <a:t>12</a:t>
            </a:fld>
            <a:endParaRPr lang="de-CH"/>
          </a:p>
        </p:txBody>
      </p:sp>
    </p:spTree>
    <p:extLst>
      <p:ext uri="{BB962C8B-B14F-4D97-AF65-F5344CB8AC3E}">
        <p14:creationId xmlns:p14="http://schemas.microsoft.com/office/powerpoint/2010/main" val="902786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7A7E4717-06EA-4BE8-A1FD-668A69393EB1}" type="slidenum">
              <a:rPr lang="de-CH" smtClean="0"/>
              <a:pPr/>
              <a:t>13</a:t>
            </a:fld>
            <a:endParaRPr lang="de-CH"/>
          </a:p>
        </p:txBody>
      </p:sp>
    </p:spTree>
    <p:extLst>
      <p:ext uri="{BB962C8B-B14F-4D97-AF65-F5344CB8AC3E}">
        <p14:creationId xmlns:p14="http://schemas.microsoft.com/office/powerpoint/2010/main" val="3509971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file:///C:\Users\flury\AppData\Local\Temp\5337c5ac-2b40-4328-bef7-56aabc1b7bab.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582302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1097052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2919325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1276733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8" name="Fußzeilenplatzhalter 7"/>
          <p:cNvSpPr>
            <a:spLocks noGrp="1"/>
          </p:cNvSpPr>
          <p:nvPr>
            <p:ph type="ftr" sz="quarter" idx="11"/>
          </p:nvPr>
        </p:nvSpPr>
        <p:spPr/>
        <p:txBody>
          <a:bodyPr/>
          <a:lstStyle/>
          <a:p>
            <a:endParaRPr lang="de-CH"/>
          </a:p>
        </p:txBody>
      </p:sp>
      <p:sp>
        <p:nvSpPr>
          <p:cNvPr id="9" name="Foliennummernplatzhalter 8"/>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2588988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4" name="Fußzeilenplatzhalter 3"/>
          <p:cNvSpPr>
            <a:spLocks noGrp="1"/>
          </p:cNvSpPr>
          <p:nvPr>
            <p:ph type="ftr" sz="quarter" idx="11"/>
          </p:nvPr>
        </p:nvSpPr>
        <p:spPr/>
        <p:txBody>
          <a:bodyPr/>
          <a:lstStyle/>
          <a:p>
            <a:endParaRPr lang="de-CH"/>
          </a:p>
        </p:txBody>
      </p:sp>
      <p:sp>
        <p:nvSpPr>
          <p:cNvPr id="5" name="Foliennummernplatzhalter 4"/>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3707047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3" name="Fußzeilenplatzhalter 2"/>
          <p:cNvSpPr>
            <a:spLocks noGrp="1"/>
          </p:cNvSpPr>
          <p:nvPr>
            <p:ph type="ftr" sz="quarter" idx="11"/>
          </p:nvPr>
        </p:nvSpPr>
        <p:spPr/>
        <p:txBody>
          <a:bodyPr/>
          <a:lstStyle/>
          <a:p>
            <a:endParaRPr lang="de-CH"/>
          </a:p>
        </p:txBody>
      </p:sp>
      <p:sp>
        <p:nvSpPr>
          <p:cNvPr id="4" name="Foliennummernplatzhalter 3"/>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2907771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1413193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1584376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615342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8E12B538-9741-4AAA-9F05-56BEAA124857}" type="datetimeFigureOut">
              <a:rPr lang="de-CH" smtClean="0"/>
              <a:pPr/>
              <a:t>11.02.2025</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500918D-A21F-4B46-BB82-C18FC465EFE0}" type="slidenum">
              <a:rPr lang="de-CH" smtClean="0"/>
              <a:pPr/>
              <a:t>‹Nr.›</a:t>
            </a:fld>
            <a:endParaRPr lang="de-CH"/>
          </a:p>
        </p:txBody>
      </p:sp>
    </p:spTree>
    <p:extLst>
      <p:ext uri="{BB962C8B-B14F-4D97-AF65-F5344CB8AC3E}">
        <p14:creationId xmlns:p14="http://schemas.microsoft.com/office/powerpoint/2010/main" val="1609087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nhaltsfolie_klein">
    <p:spTree>
      <p:nvGrpSpPr>
        <p:cNvPr id="1" name=""/>
        <p:cNvGrpSpPr/>
        <p:nvPr/>
      </p:nvGrpSpPr>
      <p:grpSpPr>
        <a:xfrm>
          <a:off x="0" y="0"/>
          <a:ext cx="0" cy="0"/>
          <a:chOff x="0" y="0"/>
          <a:chExt cx="0" cy="0"/>
        </a:xfrm>
      </p:grpSpPr>
      <p:pic>
        <p:nvPicPr>
          <p:cNvPr id="5" name="###Profile.Org.Kanton###" descr="C:\Users\flury\AppData\Local\Temp\5337c5ac-2b40-4328-bef7-56aabc1b7bab.png"/>
          <p:cNvPicPr>
            <a:picLocks noChangeAspect="1"/>
          </p:cNvPicPr>
          <p:nvPr userDrawn="1"/>
        </p:nvPicPr>
        <p:blipFill>
          <a:blip r:embed="rId2" r:link="rId3" cstate="print"/>
          <a:stretch>
            <a:fillRect/>
          </a:stretch>
        </p:blipFill>
        <p:spPr>
          <a:xfrm>
            <a:off x="7933600" y="481696"/>
            <a:ext cx="362573" cy="271930"/>
          </a:xfrm>
          <a:prstGeom prst="rect">
            <a:avLst/>
          </a:prstGeom>
        </p:spPr>
      </p:pic>
      <p:sp>
        <p:nvSpPr>
          <p:cNvPr id="6" name="###DocParam.HeaderSubject###"/>
          <p:cNvSpPr txBox="1"/>
          <p:nvPr userDrawn="1"/>
        </p:nvSpPr>
        <p:spPr>
          <a:xfrm>
            <a:off x="8304245" y="456928"/>
            <a:ext cx="3887755" cy="307777"/>
          </a:xfrm>
          <a:prstGeom prst="rect">
            <a:avLst/>
          </a:prstGeom>
          <a:noFill/>
        </p:spPr>
        <p:txBody>
          <a:bodyPr vert="horz" wrap="square" rtlCol="0">
            <a:spAutoFit/>
          </a:bodyPr>
          <a:lstStyle/>
          <a:p>
            <a:r>
              <a:rPr lang="de-CH" sz="1400"/>
              <a:t>AWEL</a:t>
            </a:r>
          </a:p>
        </p:txBody>
      </p:sp>
      <p:sp>
        <p:nvSpPr>
          <p:cNvPr id="7" name="Titel 6"/>
          <p:cNvSpPr>
            <a:spLocks noGrp="1"/>
          </p:cNvSpPr>
          <p:nvPr>
            <p:ph type="title"/>
          </p:nvPr>
        </p:nvSpPr>
        <p:spPr>
          <a:xfrm>
            <a:off x="1880487" y="1021548"/>
            <a:ext cx="9582597" cy="535244"/>
          </a:xfrm>
          <a:prstGeom prst="rect">
            <a:avLst/>
          </a:prstGeom>
        </p:spPr>
        <p:txBody>
          <a:bodyPr/>
          <a:lstStyle>
            <a:lvl1pPr algn="l">
              <a:defRPr sz="2400"/>
            </a:lvl1pPr>
          </a:lstStyle>
          <a:p>
            <a:r>
              <a:rPr lang="de-DE"/>
              <a:t>Titelmasterformat durch Klicken bearbeiten</a:t>
            </a:r>
            <a:endParaRPr lang="de-CH" dirty="0"/>
          </a:p>
        </p:txBody>
      </p:sp>
      <p:sp>
        <p:nvSpPr>
          <p:cNvPr id="9" name="Inhaltsplatzhalter 8"/>
          <p:cNvSpPr>
            <a:spLocks noGrp="1"/>
          </p:cNvSpPr>
          <p:nvPr>
            <p:ph sz="quarter" idx="10"/>
          </p:nvPr>
        </p:nvSpPr>
        <p:spPr>
          <a:xfrm>
            <a:off x="1871530" y="1628800"/>
            <a:ext cx="9601067" cy="4464496"/>
          </a:xfrm>
          <a:prstGeom prst="rect">
            <a:avLst/>
          </a:prstGeom>
        </p:spPr>
        <p:txBody>
          <a:bodyPr/>
          <a:lstStyle>
            <a:lvl1pPr algn="l">
              <a:buFont typeface="Symbol" pitchFamily="18" charset="2"/>
              <a:buChar char="-"/>
              <a:defRPr sz="2400"/>
            </a:lvl1pPr>
            <a:lvl2pPr algn="l">
              <a:buFont typeface="Symbol" pitchFamily="18" charset="2"/>
              <a:buChar char="-"/>
              <a:defRPr sz="2400"/>
            </a:lvl2pPr>
            <a:lvl3pPr algn="l">
              <a:buFont typeface="Symbol" pitchFamily="18" charset="2"/>
              <a:buChar char="-"/>
              <a:defRPr/>
            </a:lvl3pPr>
            <a:lvl4pPr algn="l">
              <a:buFont typeface="Symbol" pitchFamily="18" charset="2"/>
              <a:buChar char="-"/>
              <a:defRPr sz="2400"/>
            </a:lvl4pPr>
            <a:lvl5pPr algn="l">
              <a:buFont typeface="Symbol" pitchFamily="18" charset="2"/>
              <a:buChar char="-"/>
              <a:defRPr sz="2400"/>
            </a:lvl5pPr>
          </a:lstStyle>
          <a:p>
            <a:pPr lvl="0"/>
            <a:r>
              <a:rPr lang="de-DE"/>
              <a:t>Formatvorlagen des Textmasters bearbeiten</a:t>
            </a:r>
          </a:p>
          <a:p>
            <a:pPr lvl="1"/>
            <a:r>
              <a:rPr lang="de-DE"/>
              <a:t>Zweite Ebene</a:t>
            </a:r>
          </a:p>
          <a:p>
            <a:pPr lvl="2"/>
            <a:r>
              <a:rPr lang="de-DE"/>
              <a:t>Dritte Ebene</a:t>
            </a:r>
          </a:p>
          <a:p>
            <a:pPr lvl="3"/>
            <a:r>
              <a:rPr lang="de-DE"/>
              <a:t>Vierte Ebene</a:t>
            </a:r>
          </a:p>
        </p:txBody>
      </p:sp>
    </p:spTree>
    <p:extLst>
      <p:ext uri="{BB962C8B-B14F-4D97-AF65-F5344CB8AC3E}">
        <p14:creationId xmlns:p14="http://schemas.microsoft.com/office/powerpoint/2010/main" val="2716974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endParaRPr lang="de-CH"/>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12B538-9741-4AAA-9F05-56BEAA124857}" type="datetimeFigureOut">
              <a:rPr lang="de-CH" smtClean="0"/>
              <a:pPr/>
              <a:t>11.02.2025</a:t>
            </a:fld>
            <a:endParaRPr lang="de-CH"/>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00918D-A21F-4B46-BB82-C18FC465EFE0}" type="slidenum">
              <a:rPr lang="de-CH" smtClean="0"/>
              <a:pPr/>
              <a:t>‹Nr.›</a:t>
            </a:fld>
            <a:endParaRPr lang="de-CH"/>
          </a:p>
        </p:txBody>
      </p:sp>
    </p:spTree>
    <p:extLst>
      <p:ext uri="{BB962C8B-B14F-4D97-AF65-F5344CB8AC3E}">
        <p14:creationId xmlns:p14="http://schemas.microsoft.com/office/powerpoint/2010/main" val="340721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37_797DE033.xml"/><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3B_A40B0537.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6.emf"/><Relationship Id="rId5" Type="http://schemas.openxmlformats.org/officeDocument/2006/relationships/image" Target="../media/image3.pn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9.emf"/><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1.emf"/><Relationship Id="rId5" Type="http://schemas.openxmlformats.org/officeDocument/2006/relationships/image" Target="../media/image15.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448330" y="1859173"/>
            <a:ext cx="11338857" cy="49988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tabLst>
                <a:tab pos="441325" algn="l"/>
              </a:tabLst>
            </a:pPr>
            <a:endParaRPr lang="de-CH" sz="1800" dirty="0">
              <a:latin typeface="Arial" panose="020B0604020202020204" pitchFamily="34" charset="0"/>
              <a:cs typeface="Arial" panose="020B0604020202020204" pitchFamily="34" charset="0"/>
            </a:endParaRPr>
          </a:p>
        </p:txBody>
      </p:sp>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t="10261"/>
          <a:stretch/>
        </p:blipFill>
        <p:spPr>
          <a:xfrm>
            <a:off x="301082" y="87085"/>
            <a:ext cx="6848856" cy="1059905"/>
          </a:xfrm>
          <a:prstGeom prst="rect">
            <a:avLst/>
          </a:prstGeom>
        </p:spPr>
      </p:pic>
      <p:sp>
        <p:nvSpPr>
          <p:cNvPr id="10" name="Textfeld 9"/>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11" name="Rectangle 2"/>
          <p:cNvSpPr txBox="1">
            <a:spLocks noChangeArrowheads="1"/>
          </p:cNvSpPr>
          <p:nvPr/>
        </p:nvSpPr>
        <p:spPr>
          <a:xfrm>
            <a:off x="735409" y="1814880"/>
            <a:ext cx="9952969" cy="1614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pPr algn="ctr">
              <a:lnSpc>
                <a:spcPct val="150000"/>
              </a:lnSpc>
            </a:pPr>
            <a:r>
              <a:rPr lang="de-CH" b="1" dirty="0">
                <a:latin typeface="Arial Black" panose="020B0A04020102020204" pitchFamily="34" charset="0"/>
              </a:rPr>
              <a:t>Welche Pflanzen dürfen nicht mehr verkauft werden?</a:t>
            </a:r>
          </a:p>
        </p:txBody>
      </p:sp>
      <p:sp>
        <p:nvSpPr>
          <p:cNvPr id="2" name="Textfeld 1">
            <a:extLst>
              <a:ext uri="{FF2B5EF4-FFF2-40B4-BE49-F238E27FC236}">
                <a16:creationId xmlns:a16="http://schemas.microsoft.com/office/drawing/2014/main" id="{22149D2E-D677-5966-E6E0-B9BA54305DEC}"/>
              </a:ext>
            </a:extLst>
          </p:cNvPr>
          <p:cNvSpPr txBox="1"/>
          <p:nvPr/>
        </p:nvSpPr>
        <p:spPr>
          <a:xfrm>
            <a:off x="3906175" y="4312502"/>
            <a:ext cx="3462291" cy="707886"/>
          </a:xfrm>
          <a:prstGeom prst="rect">
            <a:avLst/>
          </a:prstGeom>
          <a:noFill/>
        </p:spPr>
        <p:txBody>
          <a:bodyPr wrap="square" rtlCol="0">
            <a:spAutoFit/>
          </a:bodyPr>
          <a:lstStyle/>
          <a:p>
            <a:pPr algn="ctr"/>
            <a:r>
              <a:rPr lang="de-CH" sz="2000" dirty="0">
                <a:solidFill>
                  <a:schemeClr val="bg1">
                    <a:lumMod val="50000"/>
                  </a:schemeClr>
                </a:solidFill>
                <a:latin typeface="Arial" panose="020B0604020202020204" pitchFamily="34" charset="0"/>
                <a:cs typeface="Arial" panose="020B0604020202020204" pitchFamily="34" charset="0"/>
              </a:rPr>
              <a:t>Leitung: Daniel Fischer</a:t>
            </a:r>
          </a:p>
          <a:p>
            <a:pPr algn="ctr"/>
            <a:r>
              <a:rPr lang="de-CH" sz="2000" dirty="0">
                <a:solidFill>
                  <a:schemeClr val="bg1">
                    <a:lumMod val="50000"/>
                  </a:schemeClr>
                </a:solidFill>
                <a:latin typeface="Arial" panose="020B0604020202020204" pitchFamily="34" charset="0"/>
                <a:cs typeface="Arial" panose="020B0604020202020204" pitchFamily="34" charset="0"/>
              </a:rPr>
              <a:t>Sekretariat: Linda Frey</a:t>
            </a:r>
          </a:p>
        </p:txBody>
      </p:sp>
    </p:spTree>
    <p:extLst>
      <p:ext uri="{BB962C8B-B14F-4D97-AF65-F5344CB8AC3E}">
        <p14:creationId xmlns:p14="http://schemas.microsoft.com/office/powerpoint/2010/main" val="3849354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D3B5B311-2400-4728-400F-A89B14D4EB30}"/>
              </a:ext>
            </a:extLst>
          </p:cNvPr>
          <p:cNvSpPr txBox="1">
            <a:spLocks noChangeArrowheads="1"/>
          </p:cNvSpPr>
          <p:nvPr/>
        </p:nvSpPr>
        <p:spPr>
          <a:xfrm>
            <a:off x="467675" y="1115869"/>
            <a:ext cx="903974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a:latin typeface="Arial Black" panose="020B0A04020102020204" pitchFamily="34" charset="0"/>
              </a:rPr>
              <a:t>Wissenschaftliche Grundlage</a:t>
            </a:r>
            <a:endParaRPr lang="de-CH" b="1" dirty="0">
              <a:solidFill>
                <a:srgbClr val="00B0F0"/>
              </a:solidFill>
              <a:latin typeface="Arial Black" panose="020B0A04020102020204" pitchFamily="34" charset="0"/>
            </a:endParaRPr>
          </a:p>
        </p:txBody>
      </p:sp>
      <p:sp>
        <p:nvSpPr>
          <p:cNvPr id="6" name="Inhaltsplatzhalter 2">
            <a:extLst>
              <a:ext uri="{FF2B5EF4-FFF2-40B4-BE49-F238E27FC236}">
                <a16:creationId xmlns:a16="http://schemas.microsoft.com/office/drawing/2014/main" id="{C3BAC256-B700-5921-1422-44AC4E8EC2D1}"/>
              </a:ext>
            </a:extLst>
          </p:cNvPr>
          <p:cNvSpPr txBox="1">
            <a:spLocks/>
          </p:cNvSpPr>
          <p:nvPr/>
        </p:nvSpPr>
        <p:spPr>
          <a:xfrm>
            <a:off x="467675" y="1756319"/>
            <a:ext cx="10505125" cy="4325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endParaRPr lang="de-CH" sz="1800" dirty="0">
              <a:latin typeface="Arial" panose="020B0604020202020204" pitchFamily="34" charset="0"/>
              <a:cs typeface="Arial" panose="020B0604020202020204" pitchFamily="34" charset="0"/>
            </a:endParaRPr>
          </a:p>
        </p:txBody>
      </p:sp>
      <p:sp>
        <p:nvSpPr>
          <p:cNvPr id="14" name="Abgerundetes Rechteck 13">
            <a:extLst>
              <a:ext uri="{FF2B5EF4-FFF2-40B4-BE49-F238E27FC236}">
                <a16:creationId xmlns:a16="http://schemas.microsoft.com/office/drawing/2014/main" id="{A9B89032-A3E4-8110-7D65-AF88FC4D73E3}"/>
              </a:ext>
            </a:extLst>
          </p:cNvPr>
          <p:cNvSpPr/>
          <p:nvPr/>
        </p:nvSpPr>
        <p:spPr>
          <a:xfrm>
            <a:off x="6193974" y="2548270"/>
            <a:ext cx="1911927" cy="789709"/>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Invasiv</a:t>
            </a:r>
          </a:p>
          <a:p>
            <a:pPr algn="ctr"/>
            <a:r>
              <a:rPr lang="de-CH" sz="1600" dirty="0">
                <a:solidFill>
                  <a:schemeClr val="tx1"/>
                </a:solidFill>
              </a:rPr>
              <a:t>55 Arten</a:t>
            </a:r>
          </a:p>
        </p:txBody>
      </p:sp>
      <p:sp>
        <p:nvSpPr>
          <p:cNvPr id="20" name="Abgerundetes Rechteck 14">
            <a:extLst>
              <a:ext uri="{FF2B5EF4-FFF2-40B4-BE49-F238E27FC236}">
                <a16:creationId xmlns:a16="http://schemas.microsoft.com/office/drawing/2014/main" id="{83640B94-C844-67C9-DD3B-2560E206A016}"/>
              </a:ext>
            </a:extLst>
          </p:cNvPr>
          <p:cNvSpPr/>
          <p:nvPr/>
        </p:nvSpPr>
        <p:spPr>
          <a:xfrm>
            <a:off x="6204468" y="3535254"/>
            <a:ext cx="1911927" cy="789709"/>
          </a:xfrm>
          <a:prstGeom prst="roundRect">
            <a:avLst/>
          </a:prstGeom>
          <a:solidFill>
            <a:schemeClr val="accent6">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Potenziell invasiv</a:t>
            </a:r>
          </a:p>
          <a:p>
            <a:pPr algn="ctr"/>
            <a:r>
              <a:rPr lang="de-CH" sz="1600" dirty="0">
                <a:solidFill>
                  <a:schemeClr val="tx1"/>
                </a:solidFill>
              </a:rPr>
              <a:t>32 Arten</a:t>
            </a:r>
          </a:p>
        </p:txBody>
      </p:sp>
      <p:sp>
        <p:nvSpPr>
          <p:cNvPr id="24" name="Abgerundetes Rechteck 15">
            <a:extLst>
              <a:ext uri="{FF2B5EF4-FFF2-40B4-BE49-F238E27FC236}">
                <a16:creationId xmlns:a16="http://schemas.microsoft.com/office/drawing/2014/main" id="{7C8DF1BD-C0DA-88CE-F28A-F19803985DEA}"/>
              </a:ext>
            </a:extLst>
          </p:cNvPr>
          <p:cNvSpPr/>
          <p:nvPr/>
        </p:nvSpPr>
        <p:spPr>
          <a:xfrm>
            <a:off x="6174648" y="4549804"/>
            <a:ext cx="1911927" cy="789709"/>
          </a:xfrm>
          <a:prstGeom prst="roundRect">
            <a:avLst/>
          </a:prstGeom>
          <a:solidFill>
            <a:schemeClr val="accent6">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Noch nicht in CH</a:t>
            </a:r>
          </a:p>
          <a:p>
            <a:pPr algn="ctr"/>
            <a:r>
              <a:rPr lang="de-CH" sz="1600" dirty="0">
                <a:solidFill>
                  <a:schemeClr val="tx1"/>
                </a:solidFill>
              </a:rPr>
              <a:t>12 Arten</a:t>
            </a:r>
          </a:p>
        </p:txBody>
      </p:sp>
      <p:pic>
        <p:nvPicPr>
          <p:cNvPr id="25" name="Grafik 24">
            <a:extLst>
              <a:ext uri="{FF2B5EF4-FFF2-40B4-BE49-F238E27FC236}">
                <a16:creationId xmlns:a16="http://schemas.microsoft.com/office/drawing/2014/main" id="{9F5DB34D-BDF4-569F-4A8B-953D98C69433}"/>
              </a:ext>
            </a:extLst>
          </p:cNvPr>
          <p:cNvPicPr>
            <a:picLocks noChangeAspect="1"/>
          </p:cNvPicPr>
          <p:nvPr/>
        </p:nvPicPr>
        <p:blipFill>
          <a:blip r:embed="rId5"/>
          <a:stretch>
            <a:fillRect/>
          </a:stretch>
        </p:blipFill>
        <p:spPr>
          <a:xfrm>
            <a:off x="1704444" y="2058333"/>
            <a:ext cx="2662778" cy="3721475"/>
          </a:xfrm>
          <a:prstGeom prst="rect">
            <a:avLst/>
          </a:prstGeom>
        </p:spPr>
      </p:pic>
      <p:sp>
        <p:nvSpPr>
          <p:cNvPr id="26" name="Textfeld 25">
            <a:extLst>
              <a:ext uri="{FF2B5EF4-FFF2-40B4-BE49-F238E27FC236}">
                <a16:creationId xmlns:a16="http://schemas.microsoft.com/office/drawing/2014/main" id="{1559913A-F535-CB2C-D0B4-EC29166F3595}"/>
              </a:ext>
            </a:extLst>
          </p:cNvPr>
          <p:cNvSpPr txBox="1"/>
          <p:nvPr/>
        </p:nvSpPr>
        <p:spPr>
          <a:xfrm>
            <a:off x="1607168" y="5821921"/>
            <a:ext cx="2546543" cy="369332"/>
          </a:xfrm>
          <a:prstGeom prst="rect">
            <a:avLst/>
          </a:prstGeom>
          <a:noFill/>
        </p:spPr>
        <p:txBody>
          <a:bodyPr wrap="square" rtlCol="0">
            <a:spAutoFit/>
          </a:bodyPr>
          <a:lstStyle/>
          <a:p>
            <a:r>
              <a:rPr lang="de-CH" dirty="0" err="1"/>
              <a:t>Infoflora</a:t>
            </a:r>
            <a:r>
              <a:rPr lang="de-CH" dirty="0"/>
              <a:t>, Stand 2022</a:t>
            </a:r>
          </a:p>
        </p:txBody>
      </p:sp>
      <p:cxnSp>
        <p:nvCxnSpPr>
          <p:cNvPr id="27" name="Gerade Verbindung mit Pfeil 26">
            <a:extLst>
              <a:ext uri="{FF2B5EF4-FFF2-40B4-BE49-F238E27FC236}">
                <a16:creationId xmlns:a16="http://schemas.microsoft.com/office/drawing/2014/main" id="{DACD3CD3-9A18-8480-EE75-8882819DB576}"/>
              </a:ext>
            </a:extLst>
          </p:cNvPr>
          <p:cNvCxnSpPr>
            <a:cxnSpLocks/>
            <a:stCxn id="25" idx="3"/>
          </p:cNvCxnSpPr>
          <p:nvPr/>
        </p:nvCxnSpPr>
        <p:spPr>
          <a:xfrm flipV="1">
            <a:off x="4367222" y="2981532"/>
            <a:ext cx="1728778" cy="937539"/>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28" name="Gerade Verbindung mit Pfeil 27">
            <a:extLst>
              <a:ext uri="{FF2B5EF4-FFF2-40B4-BE49-F238E27FC236}">
                <a16:creationId xmlns:a16="http://schemas.microsoft.com/office/drawing/2014/main" id="{FBAE7B79-AE85-0A80-BA71-768BCF8233EE}"/>
              </a:ext>
            </a:extLst>
          </p:cNvPr>
          <p:cNvCxnSpPr>
            <a:cxnSpLocks/>
            <a:stCxn id="25" idx="3"/>
          </p:cNvCxnSpPr>
          <p:nvPr/>
        </p:nvCxnSpPr>
        <p:spPr>
          <a:xfrm>
            <a:off x="4367222" y="3919071"/>
            <a:ext cx="1728778" cy="0"/>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29" name="Gerade Verbindung mit Pfeil 28">
            <a:extLst>
              <a:ext uri="{FF2B5EF4-FFF2-40B4-BE49-F238E27FC236}">
                <a16:creationId xmlns:a16="http://schemas.microsoft.com/office/drawing/2014/main" id="{E6E76BC4-D385-E338-2ADF-6DC516E377E5}"/>
              </a:ext>
            </a:extLst>
          </p:cNvPr>
          <p:cNvCxnSpPr>
            <a:cxnSpLocks/>
            <a:stCxn id="25" idx="3"/>
            <a:endCxn id="24" idx="1"/>
          </p:cNvCxnSpPr>
          <p:nvPr/>
        </p:nvCxnSpPr>
        <p:spPr>
          <a:xfrm>
            <a:off x="4367222" y="3919071"/>
            <a:ext cx="1807426" cy="1025588"/>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39" name="Textfeld 38">
            <a:extLst>
              <a:ext uri="{FF2B5EF4-FFF2-40B4-BE49-F238E27FC236}">
                <a16:creationId xmlns:a16="http://schemas.microsoft.com/office/drawing/2014/main" id="{1C04019A-654C-3A3F-B5BF-082739281872}"/>
              </a:ext>
            </a:extLst>
          </p:cNvPr>
          <p:cNvSpPr txBox="1"/>
          <p:nvPr/>
        </p:nvSpPr>
        <p:spPr>
          <a:xfrm>
            <a:off x="8618707" y="2548270"/>
            <a:ext cx="2684834" cy="646331"/>
          </a:xfrm>
          <a:prstGeom prst="rect">
            <a:avLst/>
          </a:prstGeom>
          <a:noFill/>
        </p:spPr>
        <p:txBody>
          <a:bodyPr wrap="square" rtlCol="0">
            <a:spAutoFit/>
          </a:bodyPr>
          <a:lstStyle/>
          <a:p>
            <a:r>
              <a:rPr lang="de-CH" dirty="0" err="1"/>
              <a:t>Infoflora</a:t>
            </a:r>
            <a:r>
              <a:rPr lang="de-CH" dirty="0"/>
              <a:t> überarbeitet alle  2 Jahre neu!</a:t>
            </a:r>
          </a:p>
        </p:txBody>
      </p:sp>
    </p:spTree>
    <p:extLst>
      <p:ext uri="{BB962C8B-B14F-4D97-AF65-F5344CB8AC3E}">
        <p14:creationId xmlns:p14="http://schemas.microsoft.com/office/powerpoint/2010/main" val="2038292531"/>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8707F-D880-4C41-1CAA-6D994C0466D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1802D0A-8BDA-EC2A-5B6B-B4DC533F44F3}"/>
              </a:ext>
            </a:extLst>
          </p:cNvPr>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a:extLst>
              <a:ext uri="{FF2B5EF4-FFF2-40B4-BE49-F238E27FC236}">
                <a16:creationId xmlns:a16="http://schemas.microsoft.com/office/drawing/2014/main" id="{E5944890-5A02-3B6B-6808-35A77085C1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a:extLst>
              <a:ext uri="{FF2B5EF4-FFF2-40B4-BE49-F238E27FC236}">
                <a16:creationId xmlns:a16="http://schemas.microsoft.com/office/drawing/2014/main" id="{6BBA0D46-8E09-1D58-379D-B3DED270DFA7}"/>
              </a:ext>
            </a:extLst>
          </p:cNvPr>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2DF3FC70-470F-9915-278D-8078B20421C8}"/>
              </a:ext>
            </a:extLst>
          </p:cNvPr>
          <p:cNvSpPr txBox="1">
            <a:spLocks noChangeArrowheads="1"/>
          </p:cNvSpPr>
          <p:nvPr/>
        </p:nvSpPr>
        <p:spPr>
          <a:xfrm>
            <a:off x="467675" y="1041246"/>
            <a:ext cx="903974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a:latin typeface="Arial Black" panose="020B0A04020102020204" pitchFamily="34" charset="0"/>
              </a:rPr>
              <a:t>Rechtliche Grundlagen</a:t>
            </a:r>
          </a:p>
        </p:txBody>
      </p:sp>
      <p:sp>
        <p:nvSpPr>
          <p:cNvPr id="6" name="Inhaltsplatzhalter 2">
            <a:extLst>
              <a:ext uri="{FF2B5EF4-FFF2-40B4-BE49-F238E27FC236}">
                <a16:creationId xmlns:a16="http://schemas.microsoft.com/office/drawing/2014/main" id="{670B5E96-649B-8D3E-2CE8-BB3795E0931A}"/>
              </a:ext>
            </a:extLst>
          </p:cNvPr>
          <p:cNvSpPr txBox="1">
            <a:spLocks/>
          </p:cNvSpPr>
          <p:nvPr/>
        </p:nvSpPr>
        <p:spPr>
          <a:xfrm>
            <a:off x="467675" y="1756319"/>
            <a:ext cx="10505125" cy="4325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endParaRPr lang="de-CH" sz="1800" dirty="0">
              <a:latin typeface="Arial" panose="020B0604020202020204" pitchFamily="34" charset="0"/>
              <a:cs typeface="Arial" panose="020B0604020202020204" pitchFamily="34" charset="0"/>
            </a:endParaRPr>
          </a:p>
        </p:txBody>
      </p:sp>
      <p:sp>
        <p:nvSpPr>
          <p:cNvPr id="14" name="Abgerundetes Rechteck 13">
            <a:extLst>
              <a:ext uri="{FF2B5EF4-FFF2-40B4-BE49-F238E27FC236}">
                <a16:creationId xmlns:a16="http://schemas.microsoft.com/office/drawing/2014/main" id="{046790B8-53C3-67BE-7DB5-15195AA24E53}"/>
              </a:ext>
            </a:extLst>
          </p:cNvPr>
          <p:cNvSpPr/>
          <p:nvPr/>
        </p:nvSpPr>
        <p:spPr>
          <a:xfrm>
            <a:off x="582234" y="3516859"/>
            <a:ext cx="1911927" cy="789709"/>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Invasiv</a:t>
            </a:r>
          </a:p>
          <a:p>
            <a:pPr algn="ctr"/>
            <a:r>
              <a:rPr lang="de-CH" sz="1600" dirty="0">
                <a:solidFill>
                  <a:schemeClr val="tx1"/>
                </a:solidFill>
              </a:rPr>
              <a:t>55 Arten</a:t>
            </a:r>
          </a:p>
        </p:txBody>
      </p:sp>
      <p:sp>
        <p:nvSpPr>
          <p:cNvPr id="20" name="Abgerundetes Rechteck 14">
            <a:extLst>
              <a:ext uri="{FF2B5EF4-FFF2-40B4-BE49-F238E27FC236}">
                <a16:creationId xmlns:a16="http://schemas.microsoft.com/office/drawing/2014/main" id="{DD9DED9A-F9FB-74E7-31D8-91879CE7BD9A}"/>
              </a:ext>
            </a:extLst>
          </p:cNvPr>
          <p:cNvSpPr/>
          <p:nvPr/>
        </p:nvSpPr>
        <p:spPr>
          <a:xfrm>
            <a:off x="592728" y="4503843"/>
            <a:ext cx="1911927" cy="789709"/>
          </a:xfrm>
          <a:prstGeom prst="roundRect">
            <a:avLst/>
          </a:prstGeom>
          <a:solidFill>
            <a:schemeClr val="accent6">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Potenziell invasive</a:t>
            </a:r>
          </a:p>
          <a:p>
            <a:pPr algn="ctr"/>
            <a:r>
              <a:rPr lang="de-CH" sz="1600" dirty="0">
                <a:solidFill>
                  <a:schemeClr val="tx1"/>
                </a:solidFill>
              </a:rPr>
              <a:t>32 Arten</a:t>
            </a:r>
          </a:p>
        </p:txBody>
      </p:sp>
      <p:sp>
        <p:nvSpPr>
          <p:cNvPr id="24" name="Abgerundetes Rechteck 15">
            <a:extLst>
              <a:ext uri="{FF2B5EF4-FFF2-40B4-BE49-F238E27FC236}">
                <a16:creationId xmlns:a16="http://schemas.microsoft.com/office/drawing/2014/main" id="{0F68E664-7266-B550-57B9-A01200D9644A}"/>
              </a:ext>
            </a:extLst>
          </p:cNvPr>
          <p:cNvSpPr/>
          <p:nvPr/>
        </p:nvSpPr>
        <p:spPr>
          <a:xfrm>
            <a:off x="562908" y="5518393"/>
            <a:ext cx="1911927" cy="789709"/>
          </a:xfrm>
          <a:prstGeom prst="roundRect">
            <a:avLst/>
          </a:prstGeom>
          <a:solidFill>
            <a:schemeClr val="accent6">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Noch nicht in CH</a:t>
            </a:r>
          </a:p>
          <a:p>
            <a:pPr algn="ctr"/>
            <a:r>
              <a:rPr lang="de-CH" sz="1600" dirty="0">
                <a:solidFill>
                  <a:schemeClr val="tx1"/>
                </a:solidFill>
              </a:rPr>
              <a:t>12 Arten</a:t>
            </a:r>
          </a:p>
        </p:txBody>
      </p:sp>
      <p:pic>
        <p:nvPicPr>
          <p:cNvPr id="25" name="Grafik 24">
            <a:extLst>
              <a:ext uri="{FF2B5EF4-FFF2-40B4-BE49-F238E27FC236}">
                <a16:creationId xmlns:a16="http://schemas.microsoft.com/office/drawing/2014/main" id="{82B06068-5854-D487-F183-A725DC07B99A}"/>
              </a:ext>
            </a:extLst>
          </p:cNvPr>
          <p:cNvPicPr>
            <a:picLocks noChangeAspect="1"/>
          </p:cNvPicPr>
          <p:nvPr/>
        </p:nvPicPr>
        <p:blipFill>
          <a:blip r:embed="rId4"/>
          <a:stretch>
            <a:fillRect/>
          </a:stretch>
        </p:blipFill>
        <p:spPr>
          <a:xfrm>
            <a:off x="602750" y="1718662"/>
            <a:ext cx="921250" cy="1287532"/>
          </a:xfrm>
          <a:prstGeom prst="rect">
            <a:avLst/>
          </a:prstGeom>
        </p:spPr>
      </p:pic>
      <p:sp>
        <p:nvSpPr>
          <p:cNvPr id="26" name="Textfeld 25">
            <a:extLst>
              <a:ext uri="{FF2B5EF4-FFF2-40B4-BE49-F238E27FC236}">
                <a16:creationId xmlns:a16="http://schemas.microsoft.com/office/drawing/2014/main" id="{94EFAA86-C1BB-CFA6-F4F5-9A855E7FC37B}"/>
              </a:ext>
            </a:extLst>
          </p:cNvPr>
          <p:cNvSpPr txBox="1"/>
          <p:nvPr/>
        </p:nvSpPr>
        <p:spPr>
          <a:xfrm>
            <a:off x="487500" y="3038122"/>
            <a:ext cx="1569900" cy="369332"/>
          </a:xfrm>
          <a:prstGeom prst="rect">
            <a:avLst/>
          </a:prstGeom>
          <a:noFill/>
        </p:spPr>
        <p:txBody>
          <a:bodyPr wrap="square" rtlCol="0">
            <a:spAutoFit/>
          </a:bodyPr>
          <a:lstStyle/>
          <a:p>
            <a:r>
              <a:rPr lang="de-CH" dirty="0" err="1"/>
              <a:t>Infoflora</a:t>
            </a:r>
            <a:r>
              <a:rPr lang="de-CH" dirty="0"/>
              <a:t>, 2022</a:t>
            </a:r>
          </a:p>
        </p:txBody>
      </p:sp>
      <p:sp>
        <p:nvSpPr>
          <p:cNvPr id="10" name="Abgerundetes Rechteck 5">
            <a:extLst>
              <a:ext uri="{FF2B5EF4-FFF2-40B4-BE49-F238E27FC236}">
                <a16:creationId xmlns:a16="http://schemas.microsoft.com/office/drawing/2014/main" id="{4DBEC658-1DDB-815C-C81C-A03240A98EC9}"/>
              </a:ext>
            </a:extLst>
          </p:cNvPr>
          <p:cNvSpPr/>
          <p:nvPr/>
        </p:nvSpPr>
        <p:spPr>
          <a:xfrm>
            <a:off x="3925065" y="3924733"/>
            <a:ext cx="2670019" cy="7897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dirty="0">
                <a:solidFill>
                  <a:schemeClr val="tx1"/>
                </a:solidFill>
              </a:rPr>
              <a:t>Umgangsverbot</a:t>
            </a:r>
          </a:p>
          <a:p>
            <a:pPr algn="ctr"/>
            <a:r>
              <a:rPr lang="de-CH" sz="1600" dirty="0">
                <a:solidFill>
                  <a:schemeClr val="tx1"/>
                </a:solidFill>
              </a:rPr>
              <a:t>Anhang 2.1</a:t>
            </a:r>
          </a:p>
          <a:p>
            <a:pPr algn="ctr"/>
            <a:r>
              <a:rPr lang="de-CH" sz="1600" dirty="0">
                <a:solidFill>
                  <a:schemeClr val="tx1"/>
                </a:solidFill>
              </a:rPr>
              <a:t>22 Arten</a:t>
            </a:r>
          </a:p>
        </p:txBody>
      </p:sp>
      <p:sp>
        <p:nvSpPr>
          <p:cNvPr id="11" name="Abgerundetes Rechteck 6">
            <a:extLst>
              <a:ext uri="{FF2B5EF4-FFF2-40B4-BE49-F238E27FC236}">
                <a16:creationId xmlns:a16="http://schemas.microsoft.com/office/drawing/2014/main" id="{8CA1B739-B9EA-B64E-0449-3B388EBD3468}"/>
              </a:ext>
            </a:extLst>
          </p:cNvPr>
          <p:cNvSpPr/>
          <p:nvPr/>
        </p:nvSpPr>
        <p:spPr>
          <a:xfrm>
            <a:off x="3964906" y="5090319"/>
            <a:ext cx="2670019" cy="7897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dirty="0" err="1">
                <a:solidFill>
                  <a:schemeClr val="tx1"/>
                </a:solidFill>
              </a:rPr>
              <a:t>Inverkehrbringungsverbot</a:t>
            </a:r>
            <a:endParaRPr lang="de-CH" sz="1600" dirty="0">
              <a:solidFill>
                <a:schemeClr val="tx1"/>
              </a:solidFill>
            </a:endParaRPr>
          </a:p>
          <a:p>
            <a:pPr algn="ctr"/>
            <a:r>
              <a:rPr lang="de-CH" sz="1600" dirty="0">
                <a:solidFill>
                  <a:schemeClr val="tx1"/>
                </a:solidFill>
              </a:rPr>
              <a:t>Anhang 2.2</a:t>
            </a:r>
          </a:p>
          <a:p>
            <a:pPr algn="ctr"/>
            <a:r>
              <a:rPr lang="de-CH" sz="1600" dirty="0">
                <a:solidFill>
                  <a:schemeClr val="tx1"/>
                </a:solidFill>
              </a:rPr>
              <a:t>31 Arten</a:t>
            </a:r>
          </a:p>
        </p:txBody>
      </p:sp>
      <p:pic>
        <p:nvPicPr>
          <p:cNvPr id="12" name="Grafik 11">
            <a:extLst>
              <a:ext uri="{FF2B5EF4-FFF2-40B4-BE49-F238E27FC236}">
                <a16:creationId xmlns:a16="http://schemas.microsoft.com/office/drawing/2014/main" id="{4405CB20-21E4-96DE-2B90-A10E6426F8BC}"/>
              </a:ext>
            </a:extLst>
          </p:cNvPr>
          <p:cNvPicPr>
            <a:picLocks noChangeAspect="1"/>
          </p:cNvPicPr>
          <p:nvPr/>
        </p:nvPicPr>
        <p:blipFill>
          <a:blip r:embed="rId5"/>
          <a:stretch>
            <a:fillRect/>
          </a:stretch>
        </p:blipFill>
        <p:spPr>
          <a:xfrm>
            <a:off x="3949216" y="1758130"/>
            <a:ext cx="1839804" cy="1267683"/>
          </a:xfrm>
          <a:prstGeom prst="rect">
            <a:avLst/>
          </a:prstGeom>
        </p:spPr>
        <p:style>
          <a:lnRef idx="2">
            <a:schemeClr val="dk1"/>
          </a:lnRef>
          <a:fillRef idx="1">
            <a:schemeClr val="lt1"/>
          </a:fillRef>
          <a:effectRef idx="0">
            <a:schemeClr val="dk1"/>
          </a:effectRef>
          <a:fontRef idx="minor">
            <a:schemeClr val="dk1"/>
          </a:fontRef>
        </p:style>
      </p:pic>
      <p:sp>
        <p:nvSpPr>
          <p:cNvPr id="13" name="Textfeld 12">
            <a:extLst>
              <a:ext uri="{FF2B5EF4-FFF2-40B4-BE49-F238E27FC236}">
                <a16:creationId xmlns:a16="http://schemas.microsoft.com/office/drawing/2014/main" id="{1CB45225-2F6A-D590-EC34-25D0C6C41434}"/>
              </a:ext>
            </a:extLst>
          </p:cNvPr>
          <p:cNvSpPr txBox="1"/>
          <p:nvPr/>
        </p:nvSpPr>
        <p:spPr>
          <a:xfrm>
            <a:off x="3863176" y="3025813"/>
            <a:ext cx="2625270" cy="369332"/>
          </a:xfrm>
          <a:prstGeom prst="rect">
            <a:avLst/>
          </a:prstGeom>
          <a:noFill/>
        </p:spPr>
        <p:txBody>
          <a:bodyPr wrap="none" rtlCol="0">
            <a:spAutoFit/>
          </a:bodyPr>
          <a:lstStyle/>
          <a:p>
            <a:r>
              <a:rPr lang="de-CH" dirty="0"/>
              <a:t>Revidierte </a:t>
            </a:r>
            <a:r>
              <a:rPr lang="de-CH" dirty="0" err="1"/>
              <a:t>FrSV</a:t>
            </a:r>
            <a:r>
              <a:rPr lang="de-CH" dirty="0"/>
              <a:t>, ab 1.9.24</a:t>
            </a:r>
          </a:p>
        </p:txBody>
      </p:sp>
      <p:cxnSp>
        <p:nvCxnSpPr>
          <p:cNvPr id="15" name="Gerade Verbindung mit Pfeil 14">
            <a:extLst>
              <a:ext uri="{FF2B5EF4-FFF2-40B4-BE49-F238E27FC236}">
                <a16:creationId xmlns:a16="http://schemas.microsoft.com/office/drawing/2014/main" id="{2114DF45-5616-7983-D984-B1D6F818E058}"/>
              </a:ext>
            </a:extLst>
          </p:cNvPr>
          <p:cNvCxnSpPr>
            <a:cxnSpLocks/>
          </p:cNvCxnSpPr>
          <p:nvPr/>
        </p:nvCxnSpPr>
        <p:spPr>
          <a:xfrm>
            <a:off x="2487132" y="3911600"/>
            <a:ext cx="1426078" cy="237709"/>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16" name="Gerade Verbindung mit Pfeil 15">
            <a:extLst>
              <a:ext uri="{FF2B5EF4-FFF2-40B4-BE49-F238E27FC236}">
                <a16:creationId xmlns:a16="http://schemas.microsoft.com/office/drawing/2014/main" id="{B1C49E81-37A6-CFA3-FDFB-B7D9409960F6}"/>
              </a:ext>
            </a:extLst>
          </p:cNvPr>
          <p:cNvCxnSpPr>
            <a:cxnSpLocks/>
          </p:cNvCxnSpPr>
          <p:nvPr/>
        </p:nvCxnSpPr>
        <p:spPr>
          <a:xfrm flipV="1">
            <a:off x="2487132" y="4343748"/>
            <a:ext cx="1408554" cy="556901"/>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21" name="Textfeld 20">
            <a:extLst>
              <a:ext uri="{FF2B5EF4-FFF2-40B4-BE49-F238E27FC236}">
                <a16:creationId xmlns:a16="http://schemas.microsoft.com/office/drawing/2014/main" id="{B6E38370-1421-6E88-C3A7-DDAAD5C9CDCC}"/>
              </a:ext>
            </a:extLst>
          </p:cNvPr>
          <p:cNvSpPr txBox="1"/>
          <p:nvPr/>
        </p:nvSpPr>
        <p:spPr>
          <a:xfrm>
            <a:off x="2414910" y="3597973"/>
            <a:ext cx="534121" cy="369332"/>
          </a:xfrm>
          <a:prstGeom prst="rect">
            <a:avLst/>
          </a:prstGeom>
          <a:noFill/>
        </p:spPr>
        <p:txBody>
          <a:bodyPr wrap="none" rtlCol="0">
            <a:spAutoFit/>
          </a:bodyPr>
          <a:lstStyle/>
          <a:p>
            <a:r>
              <a:rPr lang="de-CH" dirty="0"/>
              <a:t>11*</a:t>
            </a:r>
          </a:p>
        </p:txBody>
      </p:sp>
      <p:cxnSp>
        <p:nvCxnSpPr>
          <p:cNvPr id="23" name="Gerade Verbindung mit Pfeil 22">
            <a:extLst>
              <a:ext uri="{FF2B5EF4-FFF2-40B4-BE49-F238E27FC236}">
                <a16:creationId xmlns:a16="http://schemas.microsoft.com/office/drawing/2014/main" id="{0982CF6B-CBDA-A50C-9931-15A05EE9B4CB}"/>
              </a:ext>
            </a:extLst>
          </p:cNvPr>
          <p:cNvCxnSpPr>
            <a:cxnSpLocks/>
            <a:stCxn id="14" idx="3"/>
          </p:cNvCxnSpPr>
          <p:nvPr/>
        </p:nvCxnSpPr>
        <p:spPr>
          <a:xfrm>
            <a:off x="2494161" y="3911714"/>
            <a:ext cx="1465398" cy="1351470"/>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31" name="Textfeld 30">
            <a:extLst>
              <a:ext uri="{FF2B5EF4-FFF2-40B4-BE49-F238E27FC236}">
                <a16:creationId xmlns:a16="http://schemas.microsoft.com/office/drawing/2014/main" id="{41CBF3D4-E480-7E38-47DE-552BD5476E6C}"/>
              </a:ext>
            </a:extLst>
          </p:cNvPr>
          <p:cNvSpPr txBox="1"/>
          <p:nvPr/>
        </p:nvSpPr>
        <p:spPr>
          <a:xfrm>
            <a:off x="2414910" y="3993312"/>
            <a:ext cx="418704" cy="369332"/>
          </a:xfrm>
          <a:prstGeom prst="rect">
            <a:avLst/>
          </a:prstGeom>
          <a:noFill/>
        </p:spPr>
        <p:txBody>
          <a:bodyPr wrap="none" rtlCol="0">
            <a:spAutoFit/>
          </a:bodyPr>
          <a:lstStyle/>
          <a:p>
            <a:r>
              <a:rPr lang="de-CH" dirty="0"/>
              <a:t>24</a:t>
            </a:r>
          </a:p>
        </p:txBody>
      </p:sp>
      <p:sp>
        <p:nvSpPr>
          <p:cNvPr id="33" name="Textfeld 32">
            <a:extLst>
              <a:ext uri="{FF2B5EF4-FFF2-40B4-BE49-F238E27FC236}">
                <a16:creationId xmlns:a16="http://schemas.microsoft.com/office/drawing/2014/main" id="{28C77BE2-3F10-B247-B323-F4514890A692}"/>
              </a:ext>
            </a:extLst>
          </p:cNvPr>
          <p:cNvSpPr txBox="1"/>
          <p:nvPr/>
        </p:nvSpPr>
        <p:spPr>
          <a:xfrm>
            <a:off x="2435114" y="4543148"/>
            <a:ext cx="624971" cy="369332"/>
          </a:xfrm>
          <a:prstGeom prst="rect">
            <a:avLst/>
          </a:prstGeom>
          <a:noFill/>
        </p:spPr>
        <p:txBody>
          <a:bodyPr wrap="square" rtlCol="0">
            <a:spAutoFit/>
          </a:bodyPr>
          <a:lstStyle/>
          <a:p>
            <a:r>
              <a:rPr lang="de-CH" dirty="0"/>
              <a:t>0</a:t>
            </a:r>
          </a:p>
        </p:txBody>
      </p:sp>
      <p:cxnSp>
        <p:nvCxnSpPr>
          <p:cNvPr id="34" name="Gerade Verbindung mit Pfeil 33">
            <a:extLst>
              <a:ext uri="{FF2B5EF4-FFF2-40B4-BE49-F238E27FC236}">
                <a16:creationId xmlns:a16="http://schemas.microsoft.com/office/drawing/2014/main" id="{1B6ED8B9-A266-C911-BB87-DAB05F42DFC1}"/>
              </a:ext>
            </a:extLst>
          </p:cNvPr>
          <p:cNvCxnSpPr>
            <a:cxnSpLocks/>
            <a:endCxn id="11" idx="1"/>
          </p:cNvCxnSpPr>
          <p:nvPr/>
        </p:nvCxnSpPr>
        <p:spPr>
          <a:xfrm>
            <a:off x="2487132" y="4901806"/>
            <a:ext cx="1477774" cy="583368"/>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36" name="Textfeld 35">
            <a:extLst>
              <a:ext uri="{FF2B5EF4-FFF2-40B4-BE49-F238E27FC236}">
                <a16:creationId xmlns:a16="http://schemas.microsoft.com/office/drawing/2014/main" id="{298ED987-4105-90A5-C41E-9C51F0915FA7}"/>
              </a:ext>
            </a:extLst>
          </p:cNvPr>
          <p:cNvSpPr txBox="1"/>
          <p:nvPr/>
        </p:nvSpPr>
        <p:spPr>
          <a:xfrm>
            <a:off x="2456736" y="5013440"/>
            <a:ext cx="301686" cy="369332"/>
          </a:xfrm>
          <a:prstGeom prst="rect">
            <a:avLst/>
          </a:prstGeom>
          <a:noFill/>
        </p:spPr>
        <p:txBody>
          <a:bodyPr wrap="none" rtlCol="0">
            <a:spAutoFit/>
          </a:bodyPr>
          <a:lstStyle/>
          <a:p>
            <a:r>
              <a:rPr lang="de-CH" dirty="0"/>
              <a:t>4</a:t>
            </a:r>
          </a:p>
        </p:txBody>
      </p:sp>
      <p:cxnSp>
        <p:nvCxnSpPr>
          <p:cNvPr id="37" name="Gerade Verbindung mit Pfeil 36">
            <a:extLst>
              <a:ext uri="{FF2B5EF4-FFF2-40B4-BE49-F238E27FC236}">
                <a16:creationId xmlns:a16="http://schemas.microsoft.com/office/drawing/2014/main" id="{BC90DEAA-65B7-01B7-8A02-8C4572B4B29C}"/>
              </a:ext>
            </a:extLst>
          </p:cNvPr>
          <p:cNvCxnSpPr>
            <a:cxnSpLocks/>
            <a:stCxn id="24" idx="3"/>
          </p:cNvCxnSpPr>
          <p:nvPr/>
        </p:nvCxnSpPr>
        <p:spPr>
          <a:xfrm flipV="1">
            <a:off x="2474835" y="4604422"/>
            <a:ext cx="1432706" cy="1308826"/>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41" name="Gerade Verbindung mit Pfeil 40">
            <a:extLst>
              <a:ext uri="{FF2B5EF4-FFF2-40B4-BE49-F238E27FC236}">
                <a16:creationId xmlns:a16="http://schemas.microsoft.com/office/drawing/2014/main" id="{6227BE6B-27E6-598E-5DEF-6AADE5F60A1F}"/>
              </a:ext>
            </a:extLst>
          </p:cNvPr>
          <p:cNvCxnSpPr>
            <a:cxnSpLocks/>
            <a:stCxn id="24" idx="3"/>
          </p:cNvCxnSpPr>
          <p:nvPr/>
        </p:nvCxnSpPr>
        <p:spPr>
          <a:xfrm flipV="1">
            <a:off x="2474835" y="5642856"/>
            <a:ext cx="1484724" cy="270392"/>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62" name="Textfeld 61">
            <a:extLst>
              <a:ext uri="{FF2B5EF4-FFF2-40B4-BE49-F238E27FC236}">
                <a16:creationId xmlns:a16="http://schemas.microsoft.com/office/drawing/2014/main" id="{CA34F86F-7230-8929-4234-EBE2CDAEEBF2}"/>
              </a:ext>
            </a:extLst>
          </p:cNvPr>
          <p:cNvSpPr txBox="1"/>
          <p:nvPr/>
        </p:nvSpPr>
        <p:spPr>
          <a:xfrm>
            <a:off x="2426148" y="5499287"/>
            <a:ext cx="301686" cy="369332"/>
          </a:xfrm>
          <a:prstGeom prst="rect">
            <a:avLst/>
          </a:prstGeom>
          <a:noFill/>
        </p:spPr>
        <p:txBody>
          <a:bodyPr wrap="none" rtlCol="0">
            <a:spAutoFit/>
          </a:bodyPr>
          <a:lstStyle/>
          <a:p>
            <a:r>
              <a:rPr lang="de-CH" dirty="0"/>
              <a:t>5</a:t>
            </a:r>
          </a:p>
        </p:txBody>
      </p:sp>
      <p:sp>
        <p:nvSpPr>
          <p:cNvPr id="71" name="Textfeld 70">
            <a:extLst>
              <a:ext uri="{FF2B5EF4-FFF2-40B4-BE49-F238E27FC236}">
                <a16:creationId xmlns:a16="http://schemas.microsoft.com/office/drawing/2014/main" id="{6D5CCCF1-C590-6192-1434-571EC6E5A5DE}"/>
              </a:ext>
            </a:extLst>
          </p:cNvPr>
          <p:cNvSpPr txBox="1"/>
          <p:nvPr/>
        </p:nvSpPr>
        <p:spPr>
          <a:xfrm>
            <a:off x="2435340" y="5958260"/>
            <a:ext cx="301686" cy="369332"/>
          </a:xfrm>
          <a:prstGeom prst="rect">
            <a:avLst/>
          </a:prstGeom>
          <a:noFill/>
        </p:spPr>
        <p:txBody>
          <a:bodyPr wrap="none" rtlCol="0">
            <a:spAutoFit/>
          </a:bodyPr>
          <a:lstStyle/>
          <a:p>
            <a:r>
              <a:rPr lang="de-CH" dirty="0"/>
              <a:t>2</a:t>
            </a:r>
          </a:p>
        </p:txBody>
      </p:sp>
      <p:sp>
        <p:nvSpPr>
          <p:cNvPr id="77" name="Textfeld 76">
            <a:extLst>
              <a:ext uri="{FF2B5EF4-FFF2-40B4-BE49-F238E27FC236}">
                <a16:creationId xmlns:a16="http://schemas.microsoft.com/office/drawing/2014/main" id="{16732C2E-8C00-3226-6FCA-6438D7ED12F3}"/>
              </a:ext>
            </a:extLst>
          </p:cNvPr>
          <p:cNvSpPr txBox="1"/>
          <p:nvPr/>
        </p:nvSpPr>
        <p:spPr>
          <a:xfrm>
            <a:off x="7000875" y="6341907"/>
            <a:ext cx="5211235" cy="523220"/>
          </a:xfrm>
          <a:prstGeom prst="rect">
            <a:avLst/>
          </a:prstGeom>
          <a:noFill/>
        </p:spPr>
        <p:txBody>
          <a:bodyPr wrap="none" rtlCol="0">
            <a:spAutoFit/>
          </a:bodyPr>
          <a:lstStyle/>
          <a:p>
            <a:r>
              <a:rPr lang="de-CH" sz="1400" dirty="0"/>
              <a:t>*Schwer unterscheidbare Arten sind in Aggregate zusammengefasst. </a:t>
            </a:r>
          </a:p>
          <a:p>
            <a:r>
              <a:rPr lang="de-CH" sz="1400" dirty="0"/>
              <a:t>Deshalb Abweichungen bei Artenzahlen zwischen Listen. </a:t>
            </a:r>
          </a:p>
        </p:txBody>
      </p:sp>
      <p:sp>
        <p:nvSpPr>
          <p:cNvPr id="81" name="Geschweifte Klammer rechts 80">
            <a:extLst>
              <a:ext uri="{FF2B5EF4-FFF2-40B4-BE49-F238E27FC236}">
                <a16:creationId xmlns:a16="http://schemas.microsoft.com/office/drawing/2014/main" id="{17B398B5-ECD3-8DEB-B386-B1394EF0C76E}"/>
              </a:ext>
            </a:extLst>
          </p:cNvPr>
          <p:cNvSpPr/>
          <p:nvPr/>
        </p:nvSpPr>
        <p:spPr>
          <a:xfrm>
            <a:off x="6762750" y="4124872"/>
            <a:ext cx="238125" cy="1575216"/>
          </a:xfrm>
          <a:prstGeom prst="rightBrace">
            <a:avLst>
              <a:gd name="adj1" fmla="val 8333"/>
              <a:gd name="adj2" fmla="val 51814"/>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dirty="0"/>
          </a:p>
        </p:txBody>
      </p:sp>
      <p:sp>
        <p:nvSpPr>
          <p:cNvPr id="82" name="Textfeld 81">
            <a:extLst>
              <a:ext uri="{FF2B5EF4-FFF2-40B4-BE49-F238E27FC236}">
                <a16:creationId xmlns:a16="http://schemas.microsoft.com/office/drawing/2014/main" id="{48E6E499-3172-9987-F38F-61660785D239}"/>
              </a:ext>
            </a:extLst>
          </p:cNvPr>
          <p:cNvSpPr txBox="1"/>
          <p:nvPr/>
        </p:nvSpPr>
        <p:spPr>
          <a:xfrm>
            <a:off x="7281208" y="4631121"/>
            <a:ext cx="4303122" cy="646331"/>
          </a:xfrm>
          <a:prstGeom prst="rect">
            <a:avLst/>
          </a:prstGeom>
          <a:noFill/>
        </p:spPr>
        <p:txBody>
          <a:bodyPr wrap="square" rtlCol="0">
            <a:spAutoFit/>
          </a:bodyPr>
          <a:lstStyle/>
          <a:p>
            <a:r>
              <a:rPr lang="de-CH" dirty="0">
                <a:solidFill>
                  <a:srgbClr val="FF0000"/>
                </a:solidFill>
              </a:rPr>
              <a:t>Kein Unterschied für den Verkauf. Alle Arten  dürfen nicht verkauft werden</a:t>
            </a:r>
          </a:p>
        </p:txBody>
      </p:sp>
    </p:spTree>
    <p:extLst>
      <p:ext uri="{BB962C8B-B14F-4D97-AF65-F5344CB8AC3E}">
        <p14:creationId xmlns:p14="http://schemas.microsoft.com/office/powerpoint/2010/main" val="382742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D3B5B311-2400-4728-400F-A89B14D4EB30}"/>
              </a:ext>
            </a:extLst>
          </p:cNvPr>
          <p:cNvSpPr txBox="1">
            <a:spLocks noChangeArrowheads="1"/>
          </p:cNvSpPr>
          <p:nvPr/>
        </p:nvSpPr>
        <p:spPr>
          <a:xfrm>
            <a:off x="467675" y="1103472"/>
            <a:ext cx="903974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a:latin typeface="Arial Black" panose="020B0A04020102020204" pitchFamily="34" charset="0"/>
              </a:rPr>
              <a:t>Umgangs- und </a:t>
            </a:r>
            <a:r>
              <a:rPr lang="de-CH" b="1" dirty="0" err="1">
                <a:latin typeface="Arial Black" panose="020B0A04020102020204" pitchFamily="34" charset="0"/>
              </a:rPr>
              <a:t>Inverkehrbringungsverbot</a:t>
            </a:r>
            <a:endParaRPr lang="de-CH" b="1" dirty="0">
              <a:solidFill>
                <a:srgbClr val="00B0F0"/>
              </a:solidFill>
              <a:latin typeface="Arial Black" panose="020B0A04020102020204" pitchFamily="34" charset="0"/>
            </a:endParaRPr>
          </a:p>
        </p:txBody>
      </p:sp>
      <p:sp>
        <p:nvSpPr>
          <p:cNvPr id="6" name="Inhaltsplatzhalter 2">
            <a:extLst>
              <a:ext uri="{FF2B5EF4-FFF2-40B4-BE49-F238E27FC236}">
                <a16:creationId xmlns:a16="http://schemas.microsoft.com/office/drawing/2014/main" id="{C3BAC256-B700-5921-1422-44AC4E8EC2D1}"/>
              </a:ext>
            </a:extLst>
          </p:cNvPr>
          <p:cNvSpPr txBox="1">
            <a:spLocks/>
          </p:cNvSpPr>
          <p:nvPr/>
        </p:nvSpPr>
        <p:spPr>
          <a:xfrm>
            <a:off x="534350" y="2112967"/>
            <a:ext cx="10505125" cy="36415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r>
              <a:rPr lang="de-DE" sz="1800" dirty="0">
                <a:latin typeface="Arial" panose="020B0604020202020204" pitchFamily="34" charset="0"/>
                <a:cs typeface="Arial" panose="020B0604020202020204" pitchFamily="34" charset="0"/>
              </a:rPr>
              <a:t>Art 15 </a:t>
            </a:r>
            <a:r>
              <a:rPr lang="de-DE" sz="1800" dirty="0" err="1">
                <a:latin typeface="Arial" panose="020B0604020202020204" pitchFamily="34" charset="0"/>
                <a:cs typeface="Arial" panose="020B0604020202020204" pitchFamily="34" charset="0"/>
              </a:rPr>
              <a:t>FrSV</a:t>
            </a:r>
            <a:endParaRPr lang="de-DE" sz="1800" dirty="0">
              <a:latin typeface="Arial" panose="020B0604020202020204" pitchFamily="34" charset="0"/>
              <a:cs typeface="Arial" panose="020B0604020202020204" pitchFamily="34" charset="0"/>
            </a:endParaRPr>
          </a:p>
          <a:p>
            <a:pPr marL="0" indent="0">
              <a:spcBef>
                <a:spcPts val="600"/>
              </a:spcBef>
              <a:spcAft>
                <a:spcPts val="600"/>
              </a:spcAft>
              <a:buNone/>
            </a:pPr>
            <a:r>
              <a:rPr lang="de-DE" sz="1800" dirty="0">
                <a:latin typeface="Arial" panose="020B0604020202020204" pitchFamily="34" charset="0"/>
                <a:cs typeface="Arial" panose="020B0604020202020204" pitchFamily="34" charset="0"/>
              </a:rPr>
              <a:t>Abs 2:  Mit invasiven gebietsfremden Organismen nach Anhang 2.1 darf in der Umwelt nicht direkt umgegangen werden; ausgenommen sind </a:t>
            </a:r>
            <a:r>
              <a:rPr lang="de-DE" sz="1800" dirty="0" err="1">
                <a:latin typeface="Arial" panose="020B0604020202020204" pitchFamily="34" charset="0"/>
                <a:cs typeface="Arial" panose="020B0604020202020204" pitchFamily="34" charset="0"/>
              </a:rPr>
              <a:t>Massnahmen</a:t>
            </a:r>
            <a:r>
              <a:rPr lang="de-DE" sz="1800" dirty="0">
                <a:latin typeface="Arial" panose="020B0604020202020204" pitchFamily="34" charset="0"/>
                <a:cs typeface="Arial" panose="020B0604020202020204" pitchFamily="34" charset="0"/>
              </a:rPr>
              <a:t>, die deren Bekämpfung dienen. Das BAFU kann im Einzelfall eine Ausnahmebewilligung für den direkten Umgang in der Umwelt erteilen, wenn die Gesuchstellerin oder der Gesuchsteller nachweist, dass sie oder er alle erforderlichen </a:t>
            </a:r>
            <a:r>
              <a:rPr lang="de-DE" sz="1800" dirty="0" err="1">
                <a:latin typeface="Arial" panose="020B0604020202020204" pitchFamily="34" charset="0"/>
                <a:cs typeface="Arial" panose="020B0604020202020204" pitchFamily="34" charset="0"/>
              </a:rPr>
              <a:t>Massnahmen</a:t>
            </a:r>
            <a:r>
              <a:rPr lang="de-DE" sz="1800" dirty="0">
                <a:latin typeface="Arial" panose="020B0604020202020204" pitchFamily="34" charset="0"/>
                <a:cs typeface="Arial" panose="020B0604020202020204" pitchFamily="34" charset="0"/>
              </a:rPr>
              <a:t> zur Einhaltung von Absatz 1 ergriffen hat.</a:t>
            </a:r>
          </a:p>
          <a:p>
            <a:pPr marL="0" indent="0">
              <a:spcBef>
                <a:spcPts val="600"/>
              </a:spcBef>
              <a:spcAft>
                <a:spcPts val="600"/>
              </a:spcAft>
              <a:buNone/>
            </a:pPr>
            <a:r>
              <a:rPr lang="de-DE" sz="1800" dirty="0">
                <a:latin typeface="Arial" panose="020B0604020202020204" pitchFamily="34" charset="0"/>
                <a:cs typeface="Arial" panose="020B0604020202020204" pitchFamily="34" charset="0"/>
              </a:rPr>
              <a:t>Abs 2bis:  Invasive gebietsfremde Organismen nach Anhang 2.2 dürfen nicht für den direkten Umgang in der Umwelt in Verkehr gebracht werden.</a:t>
            </a:r>
          </a:p>
          <a:p>
            <a:pPr marL="0" indent="0">
              <a:spcBef>
                <a:spcPts val="600"/>
              </a:spcBef>
              <a:spcAft>
                <a:spcPts val="600"/>
              </a:spcAft>
              <a:buNone/>
            </a:pPr>
            <a:r>
              <a:rPr lang="de-DE" sz="1800" dirty="0">
                <a:latin typeface="Arial" panose="020B0604020202020204" pitchFamily="34" charset="0"/>
                <a:cs typeface="Arial" panose="020B0604020202020204" pitchFamily="34" charset="0"/>
              </a:rPr>
              <a:t>Abs 3:  Abgetragener Boden, der mit invasiven gebietsfremden Organismen nach Anhang 2.1 belastet ist, muss am Entnahmeort verwertet oder so entsorgt werden, dass eine Weiterverbreitung dieser Organismen ausgeschlossen ist.</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2185655"/>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3E665-F6F4-74AB-F707-8A408318A14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F4D3FE6-D20B-32BB-2928-72D58033083D}"/>
              </a:ext>
            </a:extLst>
          </p:cNvPr>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a:extLst>
              <a:ext uri="{FF2B5EF4-FFF2-40B4-BE49-F238E27FC236}">
                <a16:creationId xmlns:a16="http://schemas.microsoft.com/office/drawing/2014/main" id="{1636BE6C-2235-315A-15DC-FAD90483CC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a:extLst>
              <a:ext uri="{FF2B5EF4-FFF2-40B4-BE49-F238E27FC236}">
                <a16:creationId xmlns:a16="http://schemas.microsoft.com/office/drawing/2014/main" id="{575B1AEC-1A6C-40ED-C747-1935ADD061B9}"/>
              </a:ext>
            </a:extLst>
          </p:cNvPr>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E2550A08-FE69-7AFE-60D1-170DBFA7AB00}"/>
              </a:ext>
            </a:extLst>
          </p:cNvPr>
          <p:cNvSpPr txBox="1">
            <a:spLocks noChangeArrowheads="1"/>
          </p:cNvSpPr>
          <p:nvPr/>
        </p:nvSpPr>
        <p:spPr>
          <a:xfrm>
            <a:off x="467675" y="1115869"/>
            <a:ext cx="903974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a:latin typeface="Arial Black" panose="020B0A04020102020204" pitchFamily="34" charset="0"/>
              </a:rPr>
              <a:t>Umgangsverbot Anhang 2.1</a:t>
            </a:r>
            <a:endParaRPr lang="de-CH" b="1" dirty="0">
              <a:solidFill>
                <a:srgbClr val="00B0F0"/>
              </a:solidFill>
              <a:latin typeface="Arial Black" panose="020B0A04020102020204" pitchFamily="34" charset="0"/>
            </a:endParaRPr>
          </a:p>
        </p:txBody>
      </p:sp>
      <p:sp>
        <p:nvSpPr>
          <p:cNvPr id="6" name="Inhaltsplatzhalter 2">
            <a:extLst>
              <a:ext uri="{FF2B5EF4-FFF2-40B4-BE49-F238E27FC236}">
                <a16:creationId xmlns:a16="http://schemas.microsoft.com/office/drawing/2014/main" id="{37D8FB44-3619-6124-23BE-F03D50CB8D3A}"/>
              </a:ext>
            </a:extLst>
          </p:cNvPr>
          <p:cNvSpPr txBox="1">
            <a:spLocks/>
          </p:cNvSpPr>
          <p:nvPr/>
        </p:nvSpPr>
        <p:spPr>
          <a:xfrm>
            <a:off x="467675" y="1756319"/>
            <a:ext cx="10505125" cy="4325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endParaRPr lang="de-CH" sz="1800" dirty="0">
              <a:latin typeface="Arial" panose="020B0604020202020204" pitchFamily="34" charset="0"/>
              <a:cs typeface="Arial" panose="020B0604020202020204" pitchFamily="34" charset="0"/>
            </a:endParaRPr>
          </a:p>
        </p:txBody>
      </p:sp>
      <p:pic>
        <p:nvPicPr>
          <p:cNvPr id="9" name="Grafik 8">
            <a:extLst>
              <a:ext uri="{FF2B5EF4-FFF2-40B4-BE49-F238E27FC236}">
                <a16:creationId xmlns:a16="http://schemas.microsoft.com/office/drawing/2014/main" id="{EF6C90FB-21D9-341C-4E77-2771107721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469" y="2360273"/>
            <a:ext cx="1685077" cy="2246769"/>
          </a:xfrm>
          <a:prstGeom prst="rect">
            <a:avLst/>
          </a:prstGeom>
        </p:spPr>
      </p:pic>
      <p:pic>
        <p:nvPicPr>
          <p:cNvPr id="17" name="Grafik 16">
            <a:extLst>
              <a:ext uri="{FF2B5EF4-FFF2-40B4-BE49-F238E27FC236}">
                <a16:creationId xmlns:a16="http://schemas.microsoft.com/office/drawing/2014/main" id="{0CDB9E9B-5604-36DD-72DA-4DDCD0A1A968}"/>
              </a:ext>
            </a:extLst>
          </p:cNvPr>
          <p:cNvPicPr>
            <a:picLocks noChangeAspect="1"/>
          </p:cNvPicPr>
          <p:nvPr/>
        </p:nvPicPr>
        <p:blipFill rotWithShape="1">
          <a:blip r:embed="rId5">
            <a:extLst>
              <a:ext uri="{28A0092B-C50C-407E-A947-70E740481C1C}">
                <a14:useLocalDpi xmlns:a14="http://schemas.microsoft.com/office/drawing/2010/main" val="0"/>
              </a:ext>
            </a:extLst>
          </a:blip>
          <a:srcRect t="4016" r="14546" b="8560"/>
          <a:stretch/>
        </p:blipFill>
        <p:spPr>
          <a:xfrm>
            <a:off x="1758771" y="4256595"/>
            <a:ext cx="2860144" cy="2194560"/>
          </a:xfrm>
          <a:prstGeom prst="rect">
            <a:avLst/>
          </a:prstGeom>
        </p:spPr>
      </p:pic>
      <p:sp>
        <p:nvSpPr>
          <p:cNvPr id="19" name="Textfeld 18">
            <a:extLst>
              <a:ext uri="{FF2B5EF4-FFF2-40B4-BE49-F238E27FC236}">
                <a16:creationId xmlns:a16="http://schemas.microsoft.com/office/drawing/2014/main" id="{46CF5318-337C-262C-7EFC-E70C2E351543}"/>
              </a:ext>
            </a:extLst>
          </p:cNvPr>
          <p:cNvSpPr txBox="1"/>
          <p:nvPr/>
        </p:nvSpPr>
        <p:spPr>
          <a:xfrm>
            <a:off x="574484" y="1990941"/>
            <a:ext cx="4526560" cy="369332"/>
          </a:xfrm>
          <a:prstGeom prst="rect">
            <a:avLst/>
          </a:prstGeom>
          <a:noFill/>
        </p:spPr>
        <p:txBody>
          <a:bodyPr wrap="none" rtlCol="0">
            <a:spAutoFit/>
          </a:bodyPr>
          <a:lstStyle/>
          <a:p>
            <a:r>
              <a:rPr lang="de-CH" b="1" dirty="0"/>
              <a:t>Drüsiges Springkraut (</a:t>
            </a:r>
            <a:r>
              <a:rPr lang="de-CH" b="1" i="1" dirty="0"/>
              <a:t>Impatiens </a:t>
            </a:r>
            <a:r>
              <a:rPr lang="de-CH" b="1" i="1" dirty="0" err="1"/>
              <a:t>glandulifera</a:t>
            </a:r>
            <a:r>
              <a:rPr lang="de-CH" b="1" dirty="0"/>
              <a:t>)</a:t>
            </a:r>
          </a:p>
        </p:txBody>
      </p:sp>
      <p:pic>
        <p:nvPicPr>
          <p:cNvPr id="27" name="Grafik 26">
            <a:extLst>
              <a:ext uri="{FF2B5EF4-FFF2-40B4-BE49-F238E27FC236}">
                <a16:creationId xmlns:a16="http://schemas.microsoft.com/office/drawing/2014/main" id="{E40AA66F-E66E-614B-1783-66AAEF7613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752"/>
          <a:stretch/>
        </p:blipFill>
        <p:spPr>
          <a:xfrm>
            <a:off x="6269621" y="2343441"/>
            <a:ext cx="1874096" cy="2831732"/>
          </a:xfrm>
          <a:prstGeom prst="rect">
            <a:avLst/>
          </a:prstGeom>
        </p:spPr>
      </p:pic>
      <p:pic>
        <p:nvPicPr>
          <p:cNvPr id="28" name="Grafik 27">
            <a:extLst>
              <a:ext uri="{FF2B5EF4-FFF2-40B4-BE49-F238E27FC236}">
                <a16:creationId xmlns:a16="http://schemas.microsoft.com/office/drawing/2014/main" id="{D3677FBE-2854-4B65-79B3-4363BF424C0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5762" b="12141"/>
          <a:stretch/>
        </p:blipFill>
        <p:spPr>
          <a:xfrm>
            <a:off x="7867137" y="3544528"/>
            <a:ext cx="2655341" cy="2906627"/>
          </a:xfrm>
          <a:prstGeom prst="rect">
            <a:avLst/>
          </a:prstGeom>
        </p:spPr>
      </p:pic>
      <p:sp>
        <p:nvSpPr>
          <p:cNvPr id="30" name="Textfeld 29">
            <a:extLst>
              <a:ext uri="{FF2B5EF4-FFF2-40B4-BE49-F238E27FC236}">
                <a16:creationId xmlns:a16="http://schemas.microsoft.com/office/drawing/2014/main" id="{021134E1-EC56-20DB-33A2-D6B6E398010B}"/>
              </a:ext>
            </a:extLst>
          </p:cNvPr>
          <p:cNvSpPr txBox="1"/>
          <p:nvPr/>
        </p:nvSpPr>
        <p:spPr>
          <a:xfrm>
            <a:off x="6179624" y="1974109"/>
            <a:ext cx="3375026" cy="369332"/>
          </a:xfrm>
          <a:prstGeom prst="rect">
            <a:avLst/>
          </a:prstGeom>
          <a:noFill/>
        </p:spPr>
        <p:txBody>
          <a:bodyPr wrap="none" rtlCol="0">
            <a:spAutoFit/>
          </a:bodyPr>
          <a:lstStyle/>
          <a:p>
            <a:r>
              <a:rPr lang="de-CH" b="1" dirty="0"/>
              <a:t>Götterbaum (</a:t>
            </a:r>
            <a:r>
              <a:rPr lang="de-CH" b="1" i="1" dirty="0" err="1"/>
              <a:t>Ailanthus</a:t>
            </a:r>
            <a:r>
              <a:rPr lang="de-CH" b="1" i="1" dirty="0"/>
              <a:t> </a:t>
            </a:r>
            <a:r>
              <a:rPr lang="de-CH" b="1" i="1" dirty="0" err="1"/>
              <a:t>altissima</a:t>
            </a:r>
            <a:r>
              <a:rPr lang="de-CH" b="1" dirty="0"/>
              <a:t>)</a:t>
            </a:r>
          </a:p>
        </p:txBody>
      </p:sp>
    </p:spTree>
    <p:extLst>
      <p:ext uri="{BB962C8B-B14F-4D97-AF65-F5344CB8AC3E}">
        <p14:creationId xmlns:p14="http://schemas.microsoft.com/office/powerpoint/2010/main" val="2276066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CF9AA-07E7-C994-5CEA-C5E0450A245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DAF397A5-467E-9D51-3523-EA90A83DA416}"/>
              </a:ext>
            </a:extLst>
          </p:cNvPr>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a:extLst>
              <a:ext uri="{FF2B5EF4-FFF2-40B4-BE49-F238E27FC236}">
                <a16:creationId xmlns:a16="http://schemas.microsoft.com/office/drawing/2014/main" id="{F6E3FB25-3EC9-2EA1-1B56-A9C201450F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a:extLst>
              <a:ext uri="{FF2B5EF4-FFF2-40B4-BE49-F238E27FC236}">
                <a16:creationId xmlns:a16="http://schemas.microsoft.com/office/drawing/2014/main" id="{4BDC0290-7102-006D-36E7-2FFEA2C97618}"/>
              </a:ext>
            </a:extLst>
          </p:cNvPr>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D9E55146-B675-970F-1C9D-6BA22C4049AF}"/>
              </a:ext>
            </a:extLst>
          </p:cNvPr>
          <p:cNvSpPr txBox="1">
            <a:spLocks noChangeArrowheads="1"/>
          </p:cNvSpPr>
          <p:nvPr/>
        </p:nvSpPr>
        <p:spPr>
          <a:xfrm>
            <a:off x="467675" y="1115869"/>
            <a:ext cx="942880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err="1">
                <a:latin typeface="Arial Black" panose="020B0A04020102020204" pitchFamily="34" charset="0"/>
              </a:rPr>
              <a:t>Inverkehrbringungsverbot</a:t>
            </a:r>
            <a:r>
              <a:rPr lang="de-CH" b="1" dirty="0">
                <a:latin typeface="Arial Black" panose="020B0A04020102020204" pitchFamily="34" charset="0"/>
              </a:rPr>
              <a:t> Anhang 2.2</a:t>
            </a:r>
            <a:endParaRPr lang="de-CH" b="1" dirty="0">
              <a:solidFill>
                <a:srgbClr val="00B0F0"/>
              </a:solidFill>
              <a:latin typeface="Arial Black" panose="020B0A04020102020204" pitchFamily="34" charset="0"/>
            </a:endParaRPr>
          </a:p>
        </p:txBody>
      </p:sp>
      <p:sp>
        <p:nvSpPr>
          <p:cNvPr id="6" name="Inhaltsplatzhalter 2">
            <a:extLst>
              <a:ext uri="{FF2B5EF4-FFF2-40B4-BE49-F238E27FC236}">
                <a16:creationId xmlns:a16="http://schemas.microsoft.com/office/drawing/2014/main" id="{A974BFF9-F4AF-D252-B926-C67D44048A05}"/>
              </a:ext>
            </a:extLst>
          </p:cNvPr>
          <p:cNvSpPr txBox="1">
            <a:spLocks/>
          </p:cNvSpPr>
          <p:nvPr/>
        </p:nvSpPr>
        <p:spPr>
          <a:xfrm>
            <a:off x="467675" y="1756319"/>
            <a:ext cx="10505125" cy="4325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endParaRPr lang="de-CH" sz="1800" dirty="0">
              <a:latin typeface="Arial" panose="020B0604020202020204" pitchFamily="34" charset="0"/>
              <a:cs typeface="Arial" panose="020B0604020202020204" pitchFamily="34" charset="0"/>
            </a:endParaRPr>
          </a:p>
        </p:txBody>
      </p:sp>
      <p:pic>
        <p:nvPicPr>
          <p:cNvPr id="2" name="Grafik 1">
            <a:extLst>
              <a:ext uri="{FF2B5EF4-FFF2-40B4-BE49-F238E27FC236}">
                <a16:creationId xmlns:a16="http://schemas.microsoft.com/office/drawing/2014/main" id="{96AC66E0-5D79-6D05-8812-2B487625482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347"/>
          <a:stretch/>
        </p:blipFill>
        <p:spPr>
          <a:xfrm>
            <a:off x="6765096" y="2391570"/>
            <a:ext cx="3045552" cy="2239715"/>
          </a:xfrm>
          <a:prstGeom prst="rect">
            <a:avLst/>
          </a:prstGeom>
        </p:spPr>
      </p:pic>
      <p:pic>
        <p:nvPicPr>
          <p:cNvPr id="9" name="Grafik 8" descr="asfasfasfsfsafasf.jpg">
            <a:extLst>
              <a:ext uri="{FF2B5EF4-FFF2-40B4-BE49-F238E27FC236}">
                <a16:creationId xmlns:a16="http://schemas.microsoft.com/office/drawing/2014/main" id="{6C23B170-170C-58A9-FBD1-FBEECA2EE140}"/>
              </a:ext>
            </a:extLst>
          </p:cNvPr>
          <p:cNvPicPr>
            <a:picLocks noChangeAspect="1"/>
          </p:cNvPicPr>
          <p:nvPr/>
        </p:nvPicPr>
        <p:blipFill>
          <a:blip r:embed="rId5" cstate="print"/>
          <a:stretch>
            <a:fillRect/>
          </a:stretch>
        </p:blipFill>
        <p:spPr>
          <a:xfrm>
            <a:off x="7926232" y="3982482"/>
            <a:ext cx="3391712" cy="2543784"/>
          </a:xfrm>
          <a:prstGeom prst="rect">
            <a:avLst/>
          </a:prstGeom>
        </p:spPr>
      </p:pic>
      <p:pic>
        <p:nvPicPr>
          <p:cNvPr id="11" name="Grafik 10">
            <a:extLst>
              <a:ext uri="{FF2B5EF4-FFF2-40B4-BE49-F238E27FC236}">
                <a16:creationId xmlns:a16="http://schemas.microsoft.com/office/drawing/2014/main" id="{BB9337D5-ED9C-6D4D-8EDF-A7CDB25E8D07}"/>
              </a:ext>
            </a:extLst>
          </p:cNvPr>
          <p:cNvPicPr>
            <a:picLocks noChangeAspect="1"/>
          </p:cNvPicPr>
          <p:nvPr/>
        </p:nvPicPr>
        <p:blipFill>
          <a:blip r:embed="rId6"/>
          <a:stretch>
            <a:fillRect/>
          </a:stretch>
        </p:blipFill>
        <p:spPr>
          <a:xfrm>
            <a:off x="713297" y="2296968"/>
            <a:ext cx="1982278" cy="3411457"/>
          </a:xfrm>
          <a:prstGeom prst="rect">
            <a:avLst/>
          </a:prstGeom>
        </p:spPr>
      </p:pic>
      <p:sp>
        <p:nvSpPr>
          <p:cNvPr id="12" name="Textfeld 11">
            <a:extLst>
              <a:ext uri="{FF2B5EF4-FFF2-40B4-BE49-F238E27FC236}">
                <a16:creationId xmlns:a16="http://schemas.microsoft.com/office/drawing/2014/main" id="{69164C80-F70E-C4EE-0A56-FAFA95845F74}"/>
              </a:ext>
            </a:extLst>
          </p:cNvPr>
          <p:cNvSpPr txBox="1"/>
          <p:nvPr/>
        </p:nvSpPr>
        <p:spPr>
          <a:xfrm>
            <a:off x="6662038" y="1947127"/>
            <a:ext cx="3584956" cy="369332"/>
          </a:xfrm>
          <a:prstGeom prst="rect">
            <a:avLst/>
          </a:prstGeom>
          <a:noFill/>
        </p:spPr>
        <p:txBody>
          <a:bodyPr wrap="none" rtlCol="0">
            <a:spAutoFit/>
          </a:bodyPr>
          <a:lstStyle/>
          <a:p>
            <a:r>
              <a:rPr lang="de-CH" b="1" dirty="0"/>
              <a:t>Kirschlorbeer (</a:t>
            </a:r>
            <a:r>
              <a:rPr lang="de-CH" b="1" i="1" dirty="0"/>
              <a:t>Prunus </a:t>
            </a:r>
            <a:r>
              <a:rPr lang="de-CH" b="1" i="1" dirty="0" err="1"/>
              <a:t>laurocerasus</a:t>
            </a:r>
            <a:r>
              <a:rPr lang="de-CH" b="1" dirty="0"/>
              <a:t>)</a:t>
            </a:r>
          </a:p>
        </p:txBody>
      </p:sp>
      <p:pic>
        <p:nvPicPr>
          <p:cNvPr id="14" name="Grafik 13" descr="Ein Bild, das Pflanze, Blume, draußen, Baum enthält.&#10;&#10;Automatisch generierte Beschreibung">
            <a:extLst>
              <a:ext uri="{FF2B5EF4-FFF2-40B4-BE49-F238E27FC236}">
                <a16:creationId xmlns:a16="http://schemas.microsoft.com/office/drawing/2014/main" id="{C798EFE9-D47A-DB43-0CE8-B653E42AA50D}"/>
              </a:ext>
            </a:extLst>
          </p:cNvPr>
          <p:cNvPicPr>
            <a:picLocks noChangeAspect="1"/>
          </p:cNvPicPr>
          <p:nvPr/>
        </p:nvPicPr>
        <p:blipFill>
          <a:blip r:embed="rId7">
            <a:extLst>
              <a:ext uri="{28A0092B-C50C-407E-A947-70E740481C1C}">
                <a14:useLocalDpi xmlns:a14="http://schemas.microsoft.com/office/drawing/2010/main" val="0"/>
              </a:ext>
            </a:extLst>
          </a:blip>
          <a:srcRect l="26018" r="979"/>
          <a:stretch/>
        </p:blipFill>
        <p:spPr>
          <a:xfrm>
            <a:off x="1995964" y="4034837"/>
            <a:ext cx="3261836" cy="2512042"/>
          </a:xfrm>
          <a:prstGeom prst="rect">
            <a:avLst/>
          </a:prstGeom>
        </p:spPr>
      </p:pic>
      <p:sp>
        <p:nvSpPr>
          <p:cNvPr id="16" name="Textfeld 15">
            <a:extLst>
              <a:ext uri="{FF2B5EF4-FFF2-40B4-BE49-F238E27FC236}">
                <a16:creationId xmlns:a16="http://schemas.microsoft.com/office/drawing/2014/main" id="{E7625204-7C50-B394-F57C-700D65C7984B}"/>
              </a:ext>
            </a:extLst>
          </p:cNvPr>
          <p:cNvSpPr txBox="1"/>
          <p:nvPr/>
        </p:nvSpPr>
        <p:spPr>
          <a:xfrm>
            <a:off x="539444" y="1923570"/>
            <a:ext cx="4115550" cy="369332"/>
          </a:xfrm>
          <a:prstGeom prst="rect">
            <a:avLst/>
          </a:prstGeom>
          <a:noFill/>
        </p:spPr>
        <p:txBody>
          <a:bodyPr wrap="none" rtlCol="0">
            <a:spAutoFit/>
          </a:bodyPr>
          <a:lstStyle/>
          <a:p>
            <a:r>
              <a:rPr lang="de-CH" b="1" dirty="0"/>
              <a:t>Vielblättrige Lupine (</a:t>
            </a:r>
            <a:r>
              <a:rPr lang="de-CH" b="1" i="1" dirty="0" err="1"/>
              <a:t>Lupinus</a:t>
            </a:r>
            <a:r>
              <a:rPr lang="de-CH" b="1" i="1" dirty="0"/>
              <a:t> </a:t>
            </a:r>
            <a:r>
              <a:rPr lang="de-CH" b="1" i="1" dirty="0" err="1"/>
              <a:t>polyphyllus</a:t>
            </a:r>
            <a:r>
              <a:rPr lang="de-CH" b="1" dirty="0"/>
              <a:t>)</a:t>
            </a:r>
          </a:p>
        </p:txBody>
      </p:sp>
      <p:sp>
        <p:nvSpPr>
          <p:cNvPr id="17" name="Textfeld 16">
            <a:extLst>
              <a:ext uri="{FF2B5EF4-FFF2-40B4-BE49-F238E27FC236}">
                <a16:creationId xmlns:a16="http://schemas.microsoft.com/office/drawing/2014/main" id="{DB02E05C-FD2A-053B-9148-5785EABEEABE}"/>
              </a:ext>
            </a:extLst>
          </p:cNvPr>
          <p:cNvSpPr txBox="1"/>
          <p:nvPr/>
        </p:nvSpPr>
        <p:spPr>
          <a:xfrm>
            <a:off x="1898469" y="6488668"/>
            <a:ext cx="2911655" cy="307777"/>
          </a:xfrm>
          <a:prstGeom prst="rect">
            <a:avLst/>
          </a:prstGeom>
          <a:noFill/>
        </p:spPr>
        <p:txBody>
          <a:bodyPr wrap="square" rtlCol="0">
            <a:spAutoFit/>
          </a:bodyPr>
          <a:lstStyle/>
          <a:p>
            <a:r>
              <a:rPr lang="de-CH" sz="1400" dirty="0"/>
              <a:t>Quelle: forstaletsch.ch</a:t>
            </a:r>
          </a:p>
        </p:txBody>
      </p:sp>
    </p:spTree>
    <p:extLst>
      <p:ext uri="{BB962C8B-B14F-4D97-AF65-F5344CB8AC3E}">
        <p14:creationId xmlns:p14="http://schemas.microsoft.com/office/powerpoint/2010/main" val="1132044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5C246-632C-0BBB-352A-72BAAE384E6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BD81C497-4DF4-99FF-25F0-33C5C3F365A9}"/>
              </a:ext>
            </a:extLst>
          </p:cNvPr>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a:extLst>
              <a:ext uri="{FF2B5EF4-FFF2-40B4-BE49-F238E27FC236}">
                <a16:creationId xmlns:a16="http://schemas.microsoft.com/office/drawing/2014/main" id="{58D50477-EE41-8F67-210B-581E831303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a:extLst>
              <a:ext uri="{FF2B5EF4-FFF2-40B4-BE49-F238E27FC236}">
                <a16:creationId xmlns:a16="http://schemas.microsoft.com/office/drawing/2014/main" id="{F91C0E33-A01B-B7B9-2C01-4D1E1A24492C}"/>
              </a:ext>
            </a:extLst>
          </p:cNvPr>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E2ADD2E9-761F-DC82-2433-DAA6B9170428}"/>
              </a:ext>
            </a:extLst>
          </p:cNvPr>
          <p:cNvSpPr txBox="1">
            <a:spLocks noChangeArrowheads="1"/>
          </p:cNvSpPr>
          <p:nvPr/>
        </p:nvSpPr>
        <p:spPr>
          <a:xfrm>
            <a:off x="467675" y="1041246"/>
            <a:ext cx="903974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a:latin typeface="Arial Black" panose="020B0A04020102020204" pitchFamily="34" charset="0"/>
              </a:rPr>
              <a:t>Rechtliche Grundlagen</a:t>
            </a:r>
          </a:p>
        </p:txBody>
      </p:sp>
      <p:sp>
        <p:nvSpPr>
          <p:cNvPr id="6" name="Inhaltsplatzhalter 2">
            <a:extLst>
              <a:ext uri="{FF2B5EF4-FFF2-40B4-BE49-F238E27FC236}">
                <a16:creationId xmlns:a16="http://schemas.microsoft.com/office/drawing/2014/main" id="{BBF0EA26-630D-55AE-DBBC-EDC85E4139F6}"/>
              </a:ext>
            </a:extLst>
          </p:cNvPr>
          <p:cNvSpPr txBox="1">
            <a:spLocks/>
          </p:cNvSpPr>
          <p:nvPr/>
        </p:nvSpPr>
        <p:spPr>
          <a:xfrm>
            <a:off x="467675" y="1756319"/>
            <a:ext cx="10505125" cy="4325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endParaRPr lang="de-CH" sz="1800" dirty="0">
              <a:latin typeface="Arial" panose="020B0604020202020204" pitchFamily="34" charset="0"/>
              <a:cs typeface="Arial" panose="020B0604020202020204" pitchFamily="34" charset="0"/>
            </a:endParaRPr>
          </a:p>
        </p:txBody>
      </p:sp>
      <p:sp>
        <p:nvSpPr>
          <p:cNvPr id="14" name="Abgerundetes Rechteck 13">
            <a:extLst>
              <a:ext uri="{FF2B5EF4-FFF2-40B4-BE49-F238E27FC236}">
                <a16:creationId xmlns:a16="http://schemas.microsoft.com/office/drawing/2014/main" id="{81204DA3-0A59-BE51-FEE8-8AF3D38242DA}"/>
              </a:ext>
            </a:extLst>
          </p:cNvPr>
          <p:cNvSpPr/>
          <p:nvPr/>
        </p:nvSpPr>
        <p:spPr>
          <a:xfrm>
            <a:off x="4920109" y="3594100"/>
            <a:ext cx="1911927" cy="789709"/>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Invasiv</a:t>
            </a:r>
          </a:p>
          <a:p>
            <a:pPr algn="ctr"/>
            <a:r>
              <a:rPr lang="de-CH" sz="1600" dirty="0">
                <a:solidFill>
                  <a:schemeClr val="tx1"/>
                </a:solidFill>
              </a:rPr>
              <a:t>55 Arten</a:t>
            </a:r>
          </a:p>
        </p:txBody>
      </p:sp>
      <p:sp>
        <p:nvSpPr>
          <p:cNvPr id="20" name="Abgerundetes Rechteck 14">
            <a:extLst>
              <a:ext uri="{FF2B5EF4-FFF2-40B4-BE49-F238E27FC236}">
                <a16:creationId xmlns:a16="http://schemas.microsoft.com/office/drawing/2014/main" id="{86C8B544-B116-4F4B-2F6F-8FA426E9C170}"/>
              </a:ext>
            </a:extLst>
          </p:cNvPr>
          <p:cNvSpPr/>
          <p:nvPr/>
        </p:nvSpPr>
        <p:spPr>
          <a:xfrm>
            <a:off x="4930603" y="4581084"/>
            <a:ext cx="1911927" cy="789709"/>
          </a:xfrm>
          <a:prstGeom prst="roundRect">
            <a:avLst/>
          </a:prstGeom>
          <a:solidFill>
            <a:schemeClr val="accent6">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Potenziell invasive</a:t>
            </a:r>
          </a:p>
          <a:p>
            <a:pPr algn="ctr"/>
            <a:r>
              <a:rPr lang="de-CH" sz="1600" dirty="0">
                <a:solidFill>
                  <a:schemeClr val="tx1"/>
                </a:solidFill>
              </a:rPr>
              <a:t>32 Arten</a:t>
            </a:r>
          </a:p>
        </p:txBody>
      </p:sp>
      <p:sp>
        <p:nvSpPr>
          <p:cNvPr id="24" name="Abgerundetes Rechteck 15">
            <a:extLst>
              <a:ext uri="{FF2B5EF4-FFF2-40B4-BE49-F238E27FC236}">
                <a16:creationId xmlns:a16="http://schemas.microsoft.com/office/drawing/2014/main" id="{66F4E1B4-B7C3-5F7B-07B6-480ACB5AA837}"/>
              </a:ext>
            </a:extLst>
          </p:cNvPr>
          <p:cNvSpPr/>
          <p:nvPr/>
        </p:nvSpPr>
        <p:spPr>
          <a:xfrm>
            <a:off x="4900783" y="5595634"/>
            <a:ext cx="1911927" cy="789709"/>
          </a:xfrm>
          <a:prstGeom prst="roundRect">
            <a:avLst/>
          </a:prstGeom>
          <a:solidFill>
            <a:schemeClr val="accent6">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Noch nicht in CH</a:t>
            </a:r>
          </a:p>
          <a:p>
            <a:pPr algn="ctr"/>
            <a:r>
              <a:rPr lang="de-CH" sz="1600" dirty="0">
                <a:solidFill>
                  <a:schemeClr val="tx1"/>
                </a:solidFill>
              </a:rPr>
              <a:t>12 Arten</a:t>
            </a:r>
          </a:p>
        </p:txBody>
      </p:sp>
      <p:pic>
        <p:nvPicPr>
          <p:cNvPr id="25" name="Grafik 24">
            <a:extLst>
              <a:ext uri="{FF2B5EF4-FFF2-40B4-BE49-F238E27FC236}">
                <a16:creationId xmlns:a16="http://schemas.microsoft.com/office/drawing/2014/main" id="{90F8F216-E99C-CC47-082D-2825ACB9343E}"/>
              </a:ext>
            </a:extLst>
          </p:cNvPr>
          <p:cNvPicPr>
            <a:picLocks noChangeAspect="1"/>
          </p:cNvPicPr>
          <p:nvPr/>
        </p:nvPicPr>
        <p:blipFill>
          <a:blip r:embed="rId4"/>
          <a:stretch>
            <a:fillRect/>
          </a:stretch>
        </p:blipFill>
        <p:spPr>
          <a:xfrm>
            <a:off x="4940625" y="1908795"/>
            <a:ext cx="840474" cy="1174640"/>
          </a:xfrm>
          <a:prstGeom prst="rect">
            <a:avLst/>
          </a:prstGeom>
        </p:spPr>
      </p:pic>
      <p:sp>
        <p:nvSpPr>
          <p:cNvPr id="26" name="Textfeld 25">
            <a:extLst>
              <a:ext uri="{FF2B5EF4-FFF2-40B4-BE49-F238E27FC236}">
                <a16:creationId xmlns:a16="http://schemas.microsoft.com/office/drawing/2014/main" id="{B2B57FFB-57A6-22B7-9451-7CA37A380814}"/>
              </a:ext>
            </a:extLst>
          </p:cNvPr>
          <p:cNvSpPr txBox="1"/>
          <p:nvPr/>
        </p:nvSpPr>
        <p:spPr>
          <a:xfrm>
            <a:off x="4825375" y="3115363"/>
            <a:ext cx="1569900" cy="369332"/>
          </a:xfrm>
          <a:prstGeom prst="rect">
            <a:avLst/>
          </a:prstGeom>
          <a:noFill/>
        </p:spPr>
        <p:txBody>
          <a:bodyPr wrap="square" rtlCol="0">
            <a:spAutoFit/>
          </a:bodyPr>
          <a:lstStyle/>
          <a:p>
            <a:r>
              <a:rPr lang="de-CH" dirty="0" err="1"/>
              <a:t>Infoflora</a:t>
            </a:r>
            <a:r>
              <a:rPr lang="de-CH" dirty="0"/>
              <a:t>, 2022</a:t>
            </a:r>
          </a:p>
        </p:txBody>
      </p:sp>
      <p:sp>
        <p:nvSpPr>
          <p:cNvPr id="10" name="Abgerundetes Rechteck 5">
            <a:extLst>
              <a:ext uri="{FF2B5EF4-FFF2-40B4-BE49-F238E27FC236}">
                <a16:creationId xmlns:a16="http://schemas.microsoft.com/office/drawing/2014/main" id="{3FB17E42-3EF7-71A3-F7C5-5D694ACCA285}"/>
              </a:ext>
            </a:extLst>
          </p:cNvPr>
          <p:cNvSpPr/>
          <p:nvPr/>
        </p:nvSpPr>
        <p:spPr>
          <a:xfrm>
            <a:off x="8262940" y="4001974"/>
            <a:ext cx="2670019" cy="7897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dirty="0">
                <a:solidFill>
                  <a:schemeClr val="tx1"/>
                </a:solidFill>
              </a:rPr>
              <a:t>Umgangsverbot</a:t>
            </a:r>
          </a:p>
          <a:p>
            <a:pPr algn="ctr"/>
            <a:r>
              <a:rPr lang="de-CH" sz="1600" dirty="0">
                <a:solidFill>
                  <a:schemeClr val="tx1"/>
                </a:solidFill>
              </a:rPr>
              <a:t>Anhang 2.1</a:t>
            </a:r>
          </a:p>
          <a:p>
            <a:pPr algn="ctr"/>
            <a:r>
              <a:rPr lang="de-CH" sz="1600" dirty="0">
                <a:solidFill>
                  <a:schemeClr val="tx1"/>
                </a:solidFill>
              </a:rPr>
              <a:t>22 Arten</a:t>
            </a:r>
          </a:p>
        </p:txBody>
      </p:sp>
      <p:sp>
        <p:nvSpPr>
          <p:cNvPr id="11" name="Abgerundetes Rechteck 6">
            <a:extLst>
              <a:ext uri="{FF2B5EF4-FFF2-40B4-BE49-F238E27FC236}">
                <a16:creationId xmlns:a16="http://schemas.microsoft.com/office/drawing/2014/main" id="{EDA8DADE-809B-5CDB-9753-256E1BA7AE64}"/>
              </a:ext>
            </a:extLst>
          </p:cNvPr>
          <p:cNvSpPr/>
          <p:nvPr/>
        </p:nvSpPr>
        <p:spPr>
          <a:xfrm>
            <a:off x="8302781" y="5167560"/>
            <a:ext cx="2670019" cy="7897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dirty="0" err="1">
                <a:solidFill>
                  <a:schemeClr val="tx1"/>
                </a:solidFill>
              </a:rPr>
              <a:t>Inverkehrbringungsverbot</a:t>
            </a:r>
            <a:endParaRPr lang="de-CH" sz="1600" dirty="0">
              <a:solidFill>
                <a:schemeClr val="tx1"/>
              </a:solidFill>
            </a:endParaRPr>
          </a:p>
          <a:p>
            <a:pPr algn="ctr"/>
            <a:r>
              <a:rPr lang="de-CH" sz="1600" dirty="0">
                <a:solidFill>
                  <a:schemeClr val="tx1"/>
                </a:solidFill>
              </a:rPr>
              <a:t>Anhang 2.2</a:t>
            </a:r>
          </a:p>
          <a:p>
            <a:pPr algn="ctr"/>
            <a:r>
              <a:rPr lang="de-CH" sz="1600" dirty="0">
                <a:solidFill>
                  <a:schemeClr val="tx1"/>
                </a:solidFill>
              </a:rPr>
              <a:t>31 Arten</a:t>
            </a:r>
          </a:p>
        </p:txBody>
      </p:sp>
      <p:pic>
        <p:nvPicPr>
          <p:cNvPr id="12" name="Grafik 11">
            <a:extLst>
              <a:ext uri="{FF2B5EF4-FFF2-40B4-BE49-F238E27FC236}">
                <a16:creationId xmlns:a16="http://schemas.microsoft.com/office/drawing/2014/main" id="{0C6D8A66-762F-1C9C-F466-F154A29C7A56}"/>
              </a:ext>
            </a:extLst>
          </p:cNvPr>
          <p:cNvPicPr>
            <a:picLocks noChangeAspect="1"/>
          </p:cNvPicPr>
          <p:nvPr/>
        </p:nvPicPr>
        <p:blipFill>
          <a:blip r:embed="rId5"/>
          <a:stretch>
            <a:fillRect/>
          </a:stretch>
        </p:blipFill>
        <p:spPr>
          <a:xfrm>
            <a:off x="8287091" y="1835371"/>
            <a:ext cx="1839804" cy="1267683"/>
          </a:xfrm>
          <a:prstGeom prst="rect">
            <a:avLst/>
          </a:prstGeom>
        </p:spPr>
        <p:style>
          <a:lnRef idx="2">
            <a:schemeClr val="dk1"/>
          </a:lnRef>
          <a:fillRef idx="1">
            <a:schemeClr val="lt1"/>
          </a:fillRef>
          <a:effectRef idx="0">
            <a:schemeClr val="dk1"/>
          </a:effectRef>
          <a:fontRef idx="minor">
            <a:schemeClr val="dk1"/>
          </a:fontRef>
        </p:style>
      </p:pic>
      <p:sp>
        <p:nvSpPr>
          <p:cNvPr id="13" name="Textfeld 12">
            <a:extLst>
              <a:ext uri="{FF2B5EF4-FFF2-40B4-BE49-F238E27FC236}">
                <a16:creationId xmlns:a16="http://schemas.microsoft.com/office/drawing/2014/main" id="{382F2CC0-B91E-50EA-9AC0-5EC32EBAC4B8}"/>
              </a:ext>
            </a:extLst>
          </p:cNvPr>
          <p:cNvSpPr txBox="1"/>
          <p:nvPr/>
        </p:nvSpPr>
        <p:spPr>
          <a:xfrm>
            <a:off x="8201051" y="3103054"/>
            <a:ext cx="2625270" cy="369332"/>
          </a:xfrm>
          <a:prstGeom prst="rect">
            <a:avLst/>
          </a:prstGeom>
          <a:noFill/>
        </p:spPr>
        <p:txBody>
          <a:bodyPr wrap="none" rtlCol="0">
            <a:spAutoFit/>
          </a:bodyPr>
          <a:lstStyle/>
          <a:p>
            <a:r>
              <a:rPr lang="de-CH" dirty="0"/>
              <a:t>Revidierte </a:t>
            </a:r>
            <a:r>
              <a:rPr lang="de-CH" dirty="0" err="1"/>
              <a:t>FrSV</a:t>
            </a:r>
            <a:r>
              <a:rPr lang="de-CH" dirty="0"/>
              <a:t>, ab 1.9.24</a:t>
            </a:r>
          </a:p>
        </p:txBody>
      </p:sp>
      <p:cxnSp>
        <p:nvCxnSpPr>
          <p:cNvPr id="15" name="Gerade Verbindung mit Pfeil 14">
            <a:extLst>
              <a:ext uri="{FF2B5EF4-FFF2-40B4-BE49-F238E27FC236}">
                <a16:creationId xmlns:a16="http://schemas.microsoft.com/office/drawing/2014/main" id="{785802E7-D401-3E32-2E9C-A86BDCC0EFBD}"/>
              </a:ext>
            </a:extLst>
          </p:cNvPr>
          <p:cNvCxnSpPr>
            <a:cxnSpLocks/>
          </p:cNvCxnSpPr>
          <p:nvPr/>
        </p:nvCxnSpPr>
        <p:spPr>
          <a:xfrm>
            <a:off x="6825007" y="3988841"/>
            <a:ext cx="1426078" cy="237709"/>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16" name="Gerade Verbindung mit Pfeil 15">
            <a:extLst>
              <a:ext uri="{FF2B5EF4-FFF2-40B4-BE49-F238E27FC236}">
                <a16:creationId xmlns:a16="http://schemas.microsoft.com/office/drawing/2014/main" id="{51F17600-937D-A4F0-5AEF-6C1EF4FF40D9}"/>
              </a:ext>
            </a:extLst>
          </p:cNvPr>
          <p:cNvCxnSpPr>
            <a:cxnSpLocks/>
          </p:cNvCxnSpPr>
          <p:nvPr/>
        </p:nvCxnSpPr>
        <p:spPr>
          <a:xfrm flipV="1">
            <a:off x="6825007" y="4420989"/>
            <a:ext cx="1408554" cy="556901"/>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21" name="Textfeld 20">
            <a:extLst>
              <a:ext uri="{FF2B5EF4-FFF2-40B4-BE49-F238E27FC236}">
                <a16:creationId xmlns:a16="http://schemas.microsoft.com/office/drawing/2014/main" id="{24D19CF6-1CF8-EB0C-48FC-618664A75A0A}"/>
              </a:ext>
            </a:extLst>
          </p:cNvPr>
          <p:cNvSpPr txBox="1"/>
          <p:nvPr/>
        </p:nvSpPr>
        <p:spPr>
          <a:xfrm>
            <a:off x="6752785" y="3675214"/>
            <a:ext cx="418704" cy="369332"/>
          </a:xfrm>
          <a:prstGeom prst="rect">
            <a:avLst/>
          </a:prstGeom>
          <a:noFill/>
        </p:spPr>
        <p:txBody>
          <a:bodyPr wrap="none" rtlCol="0">
            <a:spAutoFit/>
          </a:bodyPr>
          <a:lstStyle/>
          <a:p>
            <a:r>
              <a:rPr lang="de-CH" dirty="0"/>
              <a:t>11</a:t>
            </a:r>
          </a:p>
        </p:txBody>
      </p:sp>
      <p:cxnSp>
        <p:nvCxnSpPr>
          <p:cNvPr id="23" name="Gerade Verbindung mit Pfeil 22">
            <a:extLst>
              <a:ext uri="{FF2B5EF4-FFF2-40B4-BE49-F238E27FC236}">
                <a16:creationId xmlns:a16="http://schemas.microsoft.com/office/drawing/2014/main" id="{E40C5908-384A-3484-B192-83065A811BB7}"/>
              </a:ext>
            </a:extLst>
          </p:cNvPr>
          <p:cNvCxnSpPr>
            <a:cxnSpLocks/>
            <a:stCxn id="14" idx="3"/>
          </p:cNvCxnSpPr>
          <p:nvPr/>
        </p:nvCxnSpPr>
        <p:spPr>
          <a:xfrm>
            <a:off x="6832036" y="3988955"/>
            <a:ext cx="1465398" cy="1351470"/>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31" name="Textfeld 30">
            <a:extLst>
              <a:ext uri="{FF2B5EF4-FFF2-40B4-BE49-F238E27FC236}">
                <a16:creationId xmlns:a16="http://schemas.microsoft.com/office/drawing/2014/main" id="{9A0E1816-202C-221C-F84A-B5242CD1F2E4}"/>
              </a:ext>
            </a:extLst>
          </p:cNvPr>
          <p:cNvSpPr txBox="1"/>
          <p:nvPr/>
        </p:nvSpPr>
        <p:spPr>
          <a:xfrm>
            <a:off x="6752785" y="4070553"/>
            <a:ext cx="418704" cy="369332"/>
          </a:xfrm>
          <a:prstGeom prst="rect">
            <a:avLst/>
          </a:prstGeom>
          <a:noFill/>
        </p:spPr>
        <p:txBody>
          <a:bodyPr wrap="none" rtlCol="0">
            <a:spAutoFit/>
          </a:bodyPr>
          <a:lstStyle/>
          <a:p>
            <a:r>
              <a:rPr lang="de-CH" dirty="0"/>
              <a:t>24</a:t>
            </a:r>
          </a:p>
        </p:txBody>
      </p:sp>
      <p:sp>
        <p:nvSpPr>
          <p:cNvPr id="33" name="Textfeld 32">
            <a:extLst>
              <a:ext uri="{FF2B5EF4-FFF2-40B4-BE49-F238E27FC236}">
                <a16:creationId xmlns:a16="http://schemas.microsoft.com/office/drawing/2014/main" id="{9D4742DD-8168-AC19-0BC2-5217DA8B52A6}"/>
              </a:ext>
            </a:extLst>
          </p:cNvPr>
          <p:cNvSpPr txBox="1"/>
          <p:nvPr/>
        </p:nvSpPr>
        <p:spPr>
          <a:xfrm>
            <a:off x="6772989" y="4620389"/>
            <a:ext cx="624971" cy="369332"/>
          </a:xfrm>
          <a:prstGeom prst="rect">
            <a:avLst/>
          </a:prstGeom>
          <a:noFill/>
        </p:spPr>
        <p:txBody>
          <a:bodyPr wrap="square" rtlCol="0">
            <a:spAutoFit/>
          </a:bodyPr>
          <a:lstStyle/>
          <a:p>
            <a:r>
              <a:rPr lang="de-CH" dirty="0"/>
              <a:t>0</a:t>
            </a:r>
          </a:p>
        </p:txBody>
      </p:sp>
      <p:cxnSp>
        <p:nvCxnSpPr>
          <p:cNvPr id="34" name="Gerade Verbindung mit Pfeil 33">
            <a:extLst>
              <a:ext uri="{FF2B5EF4-FFF2-40B4-BE49-F238E27FC236}">
                <a16:creationId xmlns:a16="http://schemas.microsoft.com/office/drawing/2014/main" id="{01BA0414-E27F-FB6F-83D0-3D15E0733884}"/>
              </a:ext>
            </a:extLst>
          </p:cNvPr>
          <p:cNvCxnSpPr>
            <a:cxnSpLocks/>
            <a:endCxn id="11" idx="1"/>
          </p:cNvCxnSpPr>
          <p:nvPr/>
        </p:nvCxnSpPr>
        <p:spPr>
          <a:xfrm>
            <a:off x="6825007" y="4979047"/>
            <a:ext cx="1477774" cy="583368"/>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36" name="Textfeld 35">
            <a:extLst>
              <a:ext uri="{FF2B5EF4-FFF2-40B4-BE49-F238E27FC236}">
                <a16:creationId xmlns:a16="http://schemas.microsoft.com/office/drawing/2014/main" id="{981C5F4E-A8F3-329B-8E93-C90BE0F8D904}"/>
              </a:ext>
            </a:extLst>
          </p:cNvPr>
          <p:cNvSpPr txBox="1"/>
          <p:nvPr/>
        </p:nvSpPr>
        <p:spPr>
          <a:xfrm>
            <a:off x="6794611" y="5090681"/>
            <a:ext cx="301686" cy="369332"/>
          </a:xfrm>
          <a:prstGeom prst="rect">
            <a:avLst/>
          </a:prstGeom>
          <a:noFill/>
        </p:spPr>
        <p:txBody>
          <a:bodyPr wrap="none" rtlCol="0">
            <a:spAutoFit/>
          </a:bodyPr>
          <a:lstStyle/>
          <a:p>
            <a:r>
              <a:rPr lang="de-CH" dirty="0"/>
              <a:t>4</a:t>
            </a:r>
          </a:p>
        </p:txBody>
      </p:sp>
      <p:cxnSp>
        <p:nvCxnSpPr>
          <p:cNvPr id="37" name="Gerade Verbindung mit Pfeil 36">
            <a:extLst>
              <a:ext uri="{FF2B5EF4-FFF2-40B4-BE49-F238E27FC236}">
                <a16:creationId xmlns:a16="http://schemas.microsoft.com/office/drawing/2014/main" id="{DBEF00AD-72FE-010A-73DD-CC09EEC9504B}"/>
              </a:ext>
            </a:extLst>
          </p:cNvPr>
          <p:cNvCxnSpPr>
            <a:cxnSpLocks/>
            <a:stCxn id="24" idx="3"/>
          </p:cNvCxnSpPr>
          <p:nvPr/>
        </p:nvCxnSpPr>
        <p:spPr>
          <a:xfrm flipV="1">
            <a:off x="6812710" y="4681663"/>
            <a:ext cx="1432706" cy="1308826"/>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41" name="Gerade Verbindung mit Pfeil 40">
            <a:extLst>
              <a:ext uri="{FF2B5EF4-FFF2-40B4-BE49-F238E27FC236}">
                <a16:creationId xmlns:a16="http://schemas.microsoft.com/office/drawing/2014/main" id="{C9C50884-2681-36E6-B9D1-9295D02D0CA5}"/>
              </a:ext>
            </a:extLst>
          </p:cNvPr>
          <p:cNvCxnSpPr>
            <a:cxnSpLocks/>
            <a:stCxn id="24" idx="3"/>
          </p:cNvCxnSpPr>
          <p:nvPr/>
        </p:nvCxnSpPr>
        <p:spPr>
          <a:xfrm flipV="1">
            <a:off x="6812710" y="5720097"/>
            <a:ext cx="1484724" cy="270392"/>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62" name="Textfeld 61">
            <a:extLst>
              <a:ext uri="{FF2B5EF4-FFF2-40B4-BE49-F238E27FC236}">
                <a16:creationId xmlns:a16="http://schemas.microsoft.com/office/drawing/2014/main" id="{74766EAC-D49D-2756-355C-D321BAC1E874}"/>
              </a:ext>
            </a:extLst>
          </p:cNvPr>
          <p:cNvSpPr txBox="1"/>
          <p:nvPr/>
        </p:nvSpPr>
        <p:spPr>
          <a:xfrm>
            <a:off x="6764023" y="5576528"/>
            <a:ext cx="301686" cy="369332"/>
          </a:xfrm>
          <a:prstGeom prst="rect">
            <a:avLst/>
          </a:prstGeom>
          <a:noFill/>
        </p:spPr>
        <p:txBody>
          <a:bodyPr wrap="none" rtlCol="0">
            <a:spAutoFit/>
          </a:bodyPr>
          <a:lstStyle/>
          <a:p>
            <a:r>
              <a:rPr lang="de-CH" dirty="0"/>
              <a:t>5</a:t>
            </a:r>
          </a:p>
        </p:txBody>
      </p:sp>
      <p:sp>
        <p:nvSpPr>
          <p:cNvPr id="71" name="Textfeld 70">
            <a:extLst>
              <a:ext uri="{FF2B5EF4-FFF2-40B4-BE49-F238E27FC236}">
                <a16:creationId xmlns:a16="http://schemas.microsoft.com/office/drawing/2014/main" id="{CD1DC2FB-7C54-D05D-8DEE-D9FB1C05450E}"/>
              </a:ext>
            </a:extLst>
          </p:cNvPr>
          <p:cNvSpPr txBox="1"/>
          <p:nvPr/>
        </p:nvSpPr>
        <p:spPr>
          <a:xfrm>
            <a:off x="6773215" y="6035501"/>
            <a:ext cx="301686" cy="369332"/>
          </a:xfrm>
          <a:prstGeom prst="rect">
            <a:avLst/>
          </a:prstGeom>
          <a:noFill/>
        </p:spPr>
        <p:txBody>
          <a:bodyPr wrap="none" rtlCol="0">
            <a:spAutoFit/>
          </a:bodyPr>
          <a:lstStyle/>
          <a:p>
            <a:r>
              <a:rPr lang="de-CH" dirty="0"/>
              <a:t>2</a:t>
            </a:r>
          </a:p>
        </p:txBody>
      </p:sp>
      <p:cxnSp>
        <p:nvCxnSpPr>
          <p:cNvPr id="2" name="Gerade Verbindung mit Pfeil 1">
            <a:extLst>
              <a:ext uri="{FF2B5EF4-FFF2-40B4-BE49-F238E27FC236}">
                <a16:creationId xmlns:a16="http://schemas.microsoft.com/office/drawing/2014/main" id="{D4502F38-4700-B8DA-1596-40F07D76CD41}"/>
              </a:ext>
            </a:extLst>
          </p:cNvPr>
          <p:cNvCxnSpPr>
            <a:cxnSpLocks/>
          </p:cNvCxnSpPr>
          <p:nvPr/>
        </p:nvCxnSpPr>
        <p:spPr>
          <a:xfrm flipH="1">
            <a:off x="3371850" y="4001974"/>
            <a:ext cx="1528933" cy="0"/>
          </a:xfrm>
          <a:prstGeom prst="straightConnector1">
            <a:avLst/>
          </a:prstGeom>
          <a:ln>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9" name="Gerade Verbindung mit Pfeil 8">
            <a:extLst>
              <a:ext uri="{FF2B5EF4-FFF2-40B4-BE49-F238E27FC236}">
                <a16:creationId xmlns:a16="http://schemas.microsoft.com/office/drawing/2014/main" id="{23E74009-52D1-E80D-B87B-A853AA03CD27}"/>
              </a:ext>
            </a:extLst>
          </p:cNvPr>
          <p:cNvCxnSpPr>
            <a:cxnSpLocks/>
          </p:cNvCxnSpPr>
          <p:nvPr/>
        </p:nvCxnSpPr>
        <p:spPr>
          <a:xfrm flipH="1">
            <a:off x="3371850" y="4989721"/>
            <a:ext cx="1528933" cy="0"/>
          </a:xfrm>
          <a:prstGeom prst="straightConnector1">
            <a:avLst/>
          </a:prstGeom>
          <a:ln>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17" name="Gerade Verbindung mit Pfeil 16">
            <a:extLst>
              <a:ext uri="{FF2B5EF4-FFF2-40B4-BE49-F238E27FC236}">
                <a16:creationId xmlns:a16="http://schemas.microsoft.com/office/drawing/2014/main" id="{DC68CE9C-E7FE-A824-15F4-506BAA7C4BC8}"/>
              </a:ext>
            </a:extLst>
          </p:cNvPr>
          <p:cNvCxnSpPr>
            <a:cxnSpLocks/>
          </p:cNvCxnSpPr>
          <p:nvPr/>
        </p:nvCxnSpPr>
        <p:spPr>
          <a:xfrm flipH="1">
            <a:off x="3438525" y="6035501"/>
            <a:ext cx="1462258" cy="0"/>
          </a:xfrm>
          <a:prstGeom prst="straightConnector1">
            <a:avLst/>
          </a:prstGeom>
          <a:ln>
            <a:solidFill>
              <a:schemeClr val="tx1"/>
            </a:solidFill>
            <a:tailEnd type="triangle"/>
          </a:ln>
        </p:spPr>
        <p:style>
          <a:lnRef idx="1">
            <a:schemeClr val="accent6"/>
          </a:lnRef>
          <a:fillRef idx="0">
            <a:schemeClr val="accent6"/>
          </a:fillRef>
          <a:effectRef idx="0">
            <a:schemeClr val="accent6"/>
          </a:effectRef>
          <a:fontRef idx="minor">
            <a:schemeClr val="tx1"/>
          </a:fontRef>
        </p:style>
      </p:cxnSp>
      <p:pic>
        <p:nvPicPr>
          <p:cNvPr id="19" name="Grafik 18" descr="Marke Fragezeichen Silhouette">
            <a:extLst>
              <a:ext uri="{FF2B5EF4-FFF2-40B4-BE49-F238E27FC236}">
                <a16:creationId xmlns:a16="http://schemas.microsoft.com/office/drawing/2014/main" id="{8CCA13D6-1A74-FAE9-D698-26AC00E292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21591" y="4044546"/>
            <a:ext cx="1911926" cy="1911926"/>
          </a:xfrm>
          <a:prstGeom prst="rect">
            <a:avLst/>
          </a:prstGeom>
        </p:spPr>
      </p:pic>
    </p:spTree>
    <p:extLst>
      <p:ext uri="{BB962C8B-B14F-4D97-AF65-F5344CB8AC3E}">
        <p14:creationId xmlns:p14="http://schemas.microsoft.com/office/powerpoint/2010/main" val="4051897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D234A-9380-905D-ED08-7BF1B5E8CB0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A6CCE5A-008D-B273-86D0-E242AD954F7D}"/>
              </a:ext>
            </a:extLst>
          </p:cNvPr>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a:extLst>
              <a:ext uri="{FF2B5EF4-FFF2-40B4-BE49-F238E27FC236}">
                <a16:creationId xmlns:a16="http://schemas.microsoft.com/office/drawing/2014/main" id="{D29FE26F-17C2-C77E-15BC-C6BCF8C137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a:extLst>
              <a:ext uri="{FF2B5EF4-FFF2-40B4-BE49-F238E27FC236}">
                <a16:creationId xmlns:a16="http://schemas.microsoft.com/office/drawing/2014/main" id="{7FAE9FFB-ECE4-F641-DC01-263B97A39A70}"/>
              </a:ext>
            </a:extLst>
          </p:cNvPr>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794C8238-4BB2-817C-1BA3-202CFF5D5A14}"/>
              </a:ext>
            </a:extLst>
          </p:cNvPr>
          <p:cNvSpPr txBox="1">
            <a:spLocks noChangeArrowheads="1"/>
          </p:cNvSpPr>
          <p:nvPr/>
        </p:nvSpPr>
        <p:spPr>
          <a:xfrm>
            <a:off x="467675" y="1041246"/>
            <a:ext cx="903974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a:latin typeface="Arial Black" panose="020B0A04020102020204" pitchFamily="34" charset="0"/>
              </a:rPr>
              <a:t>Rechtliche Grundlagen</a:t>
            </a:r>
          </a:p>
        </p:txBody>
      </p:sp>
      <p:sp>
        <p:nvSpPr>
          <p:cNvPr id="6" name="Inhaltsplatzhalter 2">
            <a:extLst>
              <a:ext uri="{FF2B5EF4-FFF2-40B4-BE49-F238E27FC236}">
                <a16:creationId xmlns:a16="http://schemas.microsoft.com/office/drawing/2014/main" id="{296A7AC4-F3D8-E5FC-EC06-58CA3404B3EF}"/>
              </a:ext>
            </a:extLst>
          </p:cNvPr>
          <p:cNvSpPr txBox="1">
            <a:spLocks/>
          </p:cNvSpPr>
          <p:nvPr/>
        </p:nvSpPr>
        <p:spPr>
          <a:xfrm>
            <a:off x="467675" y="1756319"/>
            <a:ext cx="10505125" cy="4325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endParaRPr lang="de-CH" sz="1800" dirty="0">
              <a:latin typeface="Arial" panose="020B0604020202020204" pitchFamily="34" charset="0"/>
              <a:cs typeface="Arial" panose="020B0604020202020204" pitchFamily="34" charset="0"/>
            </a:endParaRPr>
          </a:p>
        </p:txBody>
      </p:sp>
      <p:sp>
        <p:nvSpPr>
          <p:cNvPr id="14" name="Abgerundetes Rechteck 13">
            <a:extLst>
              <a:ext uri="{FF2B5EF4-FFF2-40B4-BE49-F238E27FC236}">
                <a16:creationId xmlns:a16="http://schemas.microsoft.com/office/drawing/2014/main" id="{1F2EFE7E-E9B8-B9F4-ABEF-8B4290750AE8}"/>
              </a:ext>
            </a:extLst>
          </p:cNvPr>
          <p:cNvSpPr/>
          <p:nvPr/>
        </p:nvSpPr>
        <p:spPr>
          <a:xfrm>
            <a:off x="4920109" y="3594100"/>
            <a:ext cx="1911927" cy="789709"/>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Invasiv</a:t>
            </a:r>
          </a:p>
          <a:p>
            <a:pPr algn="ctr"/>
            <a:r>
              <a:rPr lang="de-CH" sz="1600" dirty="0">
                <a:solidFill>
                  <a:schemeClr val="tx1"/>
                </a:solidFill>
              </a:rPr>
              <a:t>55 Arten</a:t>
            </a:r>
          </a:p>
        </p:txBody>
      </p:sp>
      <p:sp>
        <p:nvSpPr>
          <p:cNvPr id="20" name="Abgerundetes Rechteck 14">
            <a:extLst>
              <a:ext uri="{FF2B5EF4-FFF2-40B4-BE49-F238E27FC236}">
                <a16:creationId xmlns:a16="http://schemas.microsoft.com/office/drawing/2014/main" id="{2FC2B54C-E220-2CB9-2D7B-06EE74294334}"/>
              </a:ext>
            </a:extLst>
          </p:cNvPr>
          <p:cNvSpPr/>
          <p:nvPr/>
        </p:nvSpPr>
        <p:spPr>
          <a:xfrm>
            <a:off x="4930603" y="4581084"/>
            <a:ext cx="1911927" cy="789709"/>
          </a:xfrm>
          <a:prstGeom prst="roundRect">
            <a:avLst/>
          </a:prstGeom>
          <a:solidFill>
            <a:schemeClr val="accent6">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Potenziell invasive</a:t>
            </a:r>
          </a:p>
          <a:p>
            <a:pPr algn="ctr"/>
            <a:r>
              <a:rPr lang="de-CH" sz="1600" dirty="0">
                <a:solidFill>
                  <a:schemeClr val="tx1"/>
                </a:solidFill>
              </a:rPr>
              <a:t>32 Arten</a:t>
            </a:r>
          </a:p>
        </p:txBody>
      </p:sp>
      <p:sp>
        <p:nvSpPr>
          <p:cNvPr id="24" name="Abgerundetes Rechteck 15">
            <a:extLst>
              <a:ext uri="{FF2B5EF4-FFF2-40B4-BE49-F238E27FC236}">
                <a16:creationId xmlns:a16="http://schemas.microsoft.com/office/drawing/2014/main" id="{A361DAB2-80AC-399A-03CB-56901C3EC8C2}"/>
              </a:ext>
            </a:extLst>
          </p:cNvPr>
          <p:cNvSpPr/>
          <p:nvPr/>
        </p:nvSpPr>
        <p:spPr>
          <a:xfrm>
            <a:off x="4900783" y="5595634"/>
            <a:ext cx="1911927" cy="789709"/>
          </a:xfrm>
          <a:prstGeom prst="roundRect">
            <a:avLst/>
          </a:prstGeom>
          <a:solidFill>
            <a:schemeClr val="accent6">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Noch nicht in CH</a:t>
            </a:r>
          </a:p>
          <a:p>
            <a:pPr algn="ctr"/>
            <a:r>
              <a:rPr lang="de-CH" sz="1600" dirty="0">
                <a:solidFill>
                  <a:schemeClr val="tx1"/>
                </a:solidFill>
              </a:rPr>
              <a:t>12 Arten</a:t>
            </a:r>
          </a:p>
        </p:txBody>
      </p:sp>
      <p:pic>
        <p:nvPicPr>
          <p:cNvPr id="25" name="Grafik 24">
            <a:extLst>
              <a:ext uri="{FF2B5EF4-FFF2-40B4-BE49-F238E27FC236}">
                <a16:creationId xmlns:a16="http://schemas.microsoft.com/office/drawing/2014/main" id="{FBE14B75-F494-2900-45CB-B6C5DA13B21D}"/>
              </a:ext>
            </a:extLst>
          </p:cNvPr>
          <p:cNvPicPr>
            <a:picLocks noChangeAspect="1"/>
          </p:cNvPicPr>
          <p:nvPr/>
        </p:nvPicPr>
        <p:blipFill>
          <a:blip r:embed="rId4"/>
          <a:stretch>
            <a:fillRect/>
          </a:stretch>
        </p:blipFill>
        <p:spPr>
          <a:xfrm>
            <a:off x="4940625" y="1908795"/>
            <a:ext cx="840474" cy="1174640"/>
          </a:xfrm>
          <a:prstGeom prst="rect">
            <a:avLst/>
          </a:prstGeom>
        </p:spPr>
      </p:pic>
      <p:sp>
        <p:nvSpPr>
          <p:cNvPr id="26" name="Textfeld 25">
            <a:extLst>
              <a:ext uri="{FF2B5EF4-FFF2-40B4-BE49-F238E27FC236}">
                <a16:creationId xmlns:a16="http://schemas.microsoft.com/office/drawing/2014/main" id="{8F38B524-B679-C35C-AD25-EED9ACE17034}"/>
              </a:ext>
            </a:extLst>
          </p:cNvPr>
          <p:cNvSpPr txBox="1"/>
          <p:nvPr/>
        </p:nvSpPr>
        <p:spPr>
          <a:xfrm>
            <a:off x="4825375" y="3115363"/>
            <a:ext cx="1569900" cy="369332"/>
          </a:xfrm>
          <a:prstGeom prst="rect">
            <a:avLst/>
          </a:prstGeom>
          <a:noFill/>
        </p:spPr>
        <p:txBody>
          <a:bodyPr wrap="square" rtlCol="0">
            <a:spAutoFit/>
          </a:bodyPr>
          <a:lstStyle/>
          <a:p>
            <a:r>
              <a:rPr lang="de-CH" dirty="0" err="1"/>
              <a:t>Infoflora</a:t>
            </a:r>
            <a:r>
              <a:rPr lang="de-CH" dirty="0"/>
              <a:t>, 2022</a:t>
            </a:r>
          </a:p>
        </p:txBody>
      </p:sp>
      <p:sp>
        <p:nvSpPr>
          <p:cNvPr id="10" name="Abgerundetes Rechteck 5">
            <a:extLst>
              <a:ext uri="{FF2B5EF4-FFF2-40B4-BE49-F238E27FC236}">
                <a16:creationId xmlns:a16="http://schemas.microsoft.com/office/drawing/2014/main" id="{D8A316DC-EE59-A439-9E3F-503A6EB76546}"/>
              </a:ext>
            </a:extLst>
          </p:cNvPr>
          <p:cNvSpPr/>
          <p:nvPr/>
        </p:nvSpPr>
        <p:spPr>
          <a:xfrm>
            <a:off x="8262940" y="4001974"/>
            <a:ext cx="2670019" cy="7897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dirty="0">
                <a:solidFill>
                  <a:schemeClr val="tx1"/>
                </a:solidFill>
              </a:rPr>
              <a:t>Umgangsverbot</a:t>
            </a:r>
          </a:p>
          <a:p>
            <a:pPr algn="ctr"/>
            <a:r>
              <a:rPr lang="de-CH" sz="1600" dirty="0">
                <a:solidFill>
                  <a:schemeClr val="tx1"/>
                </a:solidFill>
              </a:rPr>
              <a:t>Anhang 2.1</a:t>
            </a:r>
          </a:p>
          <a:p>
            <a:pPr algn="ctr"/>
            <a:r>
              <a:rPr lang="de-CH" sz="1600" dirty="0">
                <a:solidFill>
                  <a:schemeClr val="tx1"/>
                </a:solidFill>
              </a:rPr>
              <a:t>22 Arten</a:t>
            </a:r>
          </a:p>
        </p:txBody>
      </p:sp>
      <p:sp>
        <p:nvSpPr>
          <p:cNvPr id="11" name="Abgerundetes Rechteck 6">
            <a:extLst>
              <a:ext uri="{FF2B5EF4-FFF2-40B4-BE49-F238E27FC236}">
                <a16:creationId xmlns:a16="http://schemas.microsoft.com/office/drawing/2014/main" id="{61CA7118-CF55-318A-4F1D-5ED05CDB37D4}"/>
              </a:ext>
            </a:extLst>
          </p:cNvPr>
          <p:cNvSpPr/>
          <p:nvPr/>
        </p:nvSpPr>
        <p:spPr>
          <a:xfrm>
            <a:off x="8302781" y="5167560"/>
            <a:ext cx="2670019" cy="7897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dirty="0" err="1">
                <a:solidFill>
                  <a:schemeClr val="tx1"/>
                </a:solidFill>
              </a:rPr>
              <a:t>Inverkehrbringungsverbot</a:t>
            </a:r>
            <a:endParaRPr lang="de-CH" sz="1600" dirty="0">
              <a:solidFill>
                <a:schemeClr val="tx1"/>
              </a:solidFill>
            </a:endParaRPr>
          </a:p>
          <a:p>
            <a:pPr algn="ctr"/>
            <a:r>
              <a:rPr lang="de-CH" sz="1600" dirty="0">
                <a:solidFill>
                  <a:schemeClr val="tx1"/>
                </a:solidFill>
              </a:rPr>
              <a:t>Anhang 2.2</a:t>
            </a:r>
          </a:p>
          <a:p>
            <a:pPr algn="ctr"/>
            <a:r>
              <a:rPr lang="de-CH" sz="1600" dirty="0">
                <a:solidFill>
                  <a:schemeClr val="tx1"/>
                </a:solidFill>
              </a:rPr>
              <a:t>31 Arten</a:t>
            </a:r>
          </a:p>
        </p:txBody>
      </p:sp>
      <p:pic>
        <p:nvPicPr>
          <p:cNvPr id="12" name="Grafik 11">
            <a:extLst>
              <a:ext uri="{FF2B5EF4-FFF2-40B4-BE49-F238E27FC236}">
                <a16:creationId xmlns:a16="http://schemas.microsoft.com/office/drawing/2014/main" id="{08981ACB-A2C8-954C-0BBF-23412DFC5A10}"/>
              </a:ext>
            </a:extLst>
          </p:cNvPr>
          <p:cNvPicPr>
            <a:picLocks noChangeAspect="1"/>
          </p:cNvPicPr>
          <p:nvPr/>
        </p:nvPicPr>
        <p:blipFill>
          <a:blip r:embed="rId5"/>
          <a:stretch>
            <a:fillRect/>
          </a:stretch>
        </p:blipFill>
        <p:spPr>
          <a:xfrm>
            <a:off x="8287091" y="1835371"/>
            <a:ext cx="1839804" cy="1267683"/>
          </a:xfrm>
          <a:prstGeom prst="rect">
            <a:avLst/>
          </a:prstGeom>
        </p:spPr>
        <p:style>
          <a:lnRef idx="2">
            <a:schemeClr val="dk1"/>
          </a:lnRef>
          <a:fillRef idx="1">
            <a:schemeClr val="lt1"/>
          </a:fillRef>
          <a:effectRef idx="0">
            <a:schemeClr val="dk1"/>
          </a:effectRef>
          <a:fontRef idx="minor">
            <a:schemeClr val="dk1"/>
          </a:fontRef>
        </p:style>
      </p:pic>
      <p:sp>
        <p:nvSpPr>
          <p:cNvPr id="13" name="Textfeld 12">
            <a:extLst>
              <a:ext uri="{FF2B5EF4-FFF2-40B4-BE49-F238E27FC236}">
                <a16:creationId xmlns:a16="http://schemas.microsoft.com/office/drawing/2014/main" id="{58911EAC-37A2-4B3F-9482-23617958FFE4}"/>
              </a:ext>
            </a:extLst>
          </p:cNvPr>
          <p:cNvSpPr txBox="1"/>
          <p:nvPr/>
        </p:nvSpPr>
        <p:spPr>
          <a:xfrm>
            <a:off x="8201051" y="3103054"/>
            <a:ext cx="2625270" cy="369332"/>
          </a:xfrm>
          <a:prstGeom prst="rect">
            <a:avLst/>
          </a:prstGeom>
          <a:noFill/>
        </p:spPr>
        <p:txBody>
          <a:bodyPr wrap="none" rtlCol="0">
            <a:spAutoFit/>
          </a:bodyPr>
          <a:lstStyle/>
          <a:p>
            <a:r>
              <a:rPr lang="de-CH" dirty="0"/>
              <a:t>Revidierte </a:t>
            </a:r>
            <a:r>
              <a:rPr lang="de-CH" dirty="0" err="1"/>
              <a:t>FrSV</a:t>
            </a:r>
            <a:r>
              <a:rPr lang="de-CH" dirty="0"/>
              <a:t>, ab 1.9.24</a:t>
            </a:r>
          </a:p>
        </p:txBody>
      </p:sp>
      <p:cxnSp>
        <p:nvCxnSpPr>
          <p:cNvPr id="15" name="Gerade Verbindung mit Pfeil 14">
            <a:extLst>
              <a:ext uri="{FF2B5EF4-FFF2-40B4-BE49-F238E27FC236}">
                <a16:creationId xmlns:a16="http://schemas.microsoft.com/office/drawing/2014/main" id="{40C41E3A-92FA-139E-44E5-FC2CF222B3A8}"/>
              </a:ext>
            </a:extLst>
          </p:cNvPr>
          <p:cNvCxnSpPr>
            <a:cxnSpLocks/>
          </p:cNvCxnSpPr>
          <p:nvPr/>
        </p:nvCxnSpPr>
        <p:spPr>
          <a:xfrm>
            <a:off x="6825007" y="3988841"/>
            <a:ext cx="1426078" cy="237709"/>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16" name="Gerade Verbindung mit Pfeil 15">
            <a:extLst>
              <a:ext uri="{FF2B5EF4-FFF2-40B4-BE49-F238E27FC236}">
                <a16:creationId xmlns:a16="http://schemas.microsoft.com/office/drawing/2014/main" id="{AD976202-8793-2409-64F3-858D66C33204}"/>
              </a:ext>
            </a:extLst>
          </p:cNvPr>
          <p:cNvCxnSpPr>
            <a:cxnSpLocks/>
          </p:cNvCxnSpPr>
          <p:nvPr/>
        </p:nvCxnSpPr>
        <p:spPr>
          <a:xfrm flipV="1">
            <a:off x="6825007" y="4420989"/>
            <a:ext cx="1408554" cy="556901"/>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21" name="Textfeld 20">
            <a:extLst>
              <a:ext uri="{FF2B5EF4-FFF2-40B4-BE49-F238E27FC236}">
                <a16:creationId xmlns:a16="http://schemas.microsoft.com/office/drawing/2014/main" id="{5A16ECEF-8CA4-79A5-167E-7EB09CA564AA}"/>
              </a:ext>
            </a:extLst>
          </p:cNvPr>
          <p:cNvSpPr txBox="1"/>
          <p:nvPr/>
        </p:nvSpPr>
        <p:spPr>
          <a:xfrm>
            <a:off x="6752785" y="3675214"/>
            <a:ext cx="418704" cy="369332"/>
          </a:xfrm>
          <a:prstGeom prst="rect">
            <a:avLst/>
          </a:prstGeom>
          <a:noFill/>
        </p:spPr>
        <p:txBody>
          <a:bodyPr wrap="none" rtlCol="0">
            <a:spAutoFit/>
          </a:bodyPr>
          <a:lstStyle/>
          <a:p>
            <a:r>
              <a:rPr lang="de-CH" dirty="0"/>
              <a:t>11</a:t>
            </a:r>
          </a:p>
        </p:txBody>
      </p:sp>
      <p:cxnSp>
        <p:nvCxnSpPr>
          <p:cNvPr id="23" name="Gerade Verbindung mit Pfeil 22">
            <a:extLst>
              <a:ext uri="{FF2B5EF4-FFF2-40B4-BE49-F238E27FC236}">
                <a16:creationId xmlns:a16="http://schemas.microsoft.com/office/drawing/2014/main" id="{659D83A6-11E3-EA18-9BA1-727470E08C79}"/>
              </a:ext>
            </a:extLst>
          </p:cNvPr>
          <p:cNvCxnSpPr>
            <a:cxnSpLocks/>
            <a:stCxn id="14" idx="3"/>
          </p:cNvCxnSpPr>
          <p:nvPr/>
        </p:nvCxnSpPr>
        <p:spPr>
          <a:xfrm>
            <a:off x="6832036" y="3988955"/>
            <a:ext cx="1465398" cy="1351470"/>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31" name="Textfeld 30">
            <a:extLst>
              <a:ext uri="{FF2B5EF4-FFF2-40B4-BE49-F238E27FC236}">
                <a16:creationId xmlns:a16="http://schemas.microsoft.com/office/drawing/2014/main" id="{D3179645-CB16-21C3-F654-F592735475B0}"/>
              </a:ext>
            </a:extLst>
          </p:cNvPr>
          <p:cNvSpPr txBox="1"/>
          <p:nvPr/>
        </p:nvSpPr>
        <p:spPr>
          <a:xfrm>
            <a:off x="6752785" y="4070553"/>
            <a:ext cx="418704" cy="369332"/>
          </a:xfrm>
          <a:prstGeom prst="rect">
            <a:avLst/>
          </a:prstGeom>
          <a:noFill/>
        </p:spPr>
        <p:txBody>
          <a:bodyPr wrap="none" rtlCol="0">
            <a:spAutoFit/>
          </a:bodyPr>
          <a:lstStyle/>
          <a:p>
            <a:r>
              <a:rPr lang="de-CH" dirty="0"/>
              <a:t>24</a:t>
            </a:r>
          </a:p>
        </p:txBody>
      </p:sp>
      <p:sp>
        <p:nvSpPr>
          <p:cNvPr id="33" name="Textfeld 32">
            <a:extLst>
              <a:ext uri="{FF2B5EF4-FFF2-40B4-BE49-F238E27FC236}">
                <a16:creationId xmlns:a16="http://schemas.microsoft.com/office/drawing/2014/main" id="{EBEA3296-7780-94C9-6E2B-699B54C86CF4}"/>
              </a:ext>
            </a:extLst>
          </p:cNvPr>
          <p:cNvSpPr txBox="1"/>
          <p:nvPr/>
        </p:nvSpPr>
        <p:spPr>
          <a:xfrm>
            <a:off x="6772989" y="4620389"/>
            <a:ext cx="624971" cy="369332"/>
          </a:xfrm>
          <a:prstGeom prst="rect">
            <a:avLst/>
          </a:prstGeom>
          <a:noFill/>
        </p:spPr>
        <p:txBody>
          <a:bodyPr wrap="square" rtlCol="0">
            <a:spAutoFit/>
          </a:bodyPr>
          <a:lstStyle/>
          <a:p>
            <a:r>
              <a:rPr lang="de-CH" dirty="0"/>
              <a:t>0</a:t>
            </a:r>
          </a:p>
        </p:txBody>
      </p:sp>
      <p:cxnSp>
        <p:nvCxnSpPr>
          <p:cNvPr id="34" name="Gerade Verbindung mit Pfeil 33">
            <a:extLst>
              <a:ext uri="{FF2B5EF4-FFF2-40B4-BE49-F238E27FC236}">
                <a16:creationId xmlns:a16="http://schemas.microsoft.com/office/drawing/2014/main" id="{244CAF59-6D5E-27AF-7D3D-D05397DB6AA8}"/>
              </a:ext>
            </a:extLst>
          </p:cNvPr>
          <p:cNvCxnSpPr>
            <a:cxnSpLocks/>
            <a:endCxn id="11" idx="1"/>
          </p:cNvCxnSpPr>
          <p:nvPr/>
        </p:nvCxnSpPr>
        <p:spPr>
          <a:xfrm>
            <a:off x="6825007" y="4979047"/>
            <a:ext cx="1477774" cy="583368"/>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36" name="Textfeld 35">
            <a:extLst>
              <a:ext uri="{FF2B5EF4-FFF2-40B4-BE49-F238E27FC236}">
                <a16:creationId xmlns:a16="http://schemas.microsoft.com/office/drawing/2014/main" id="{F8A7A074-576E-50FB-8486-63A21DA86A36}"/>
              </a:ext>
            </a:extLst>
          </p:cNvPr>
          <p:cNvSpPr txBox="1"/>
          <p:nvPr/>
        </p:nvSpPr>
        <p:spPr>
          <a:xfrm>
            <a:off x="6794611" y="5090681"/>
            <a:ext cx="301686" cy="369332"/>
          </a:xfrm>
          <a:prstGeom prst="rect">
            <a:avLst/>
          </a:prstGeom>
          <a:noFill/>
        </p:spPr>
        <p:txBody>
          <a:bodyPr wrap="none" rtlCol="0">
            <a:spAutoFit/>
          </a:bodyPr>
          <a:lstStyle/>
          <a:p>
            <a:r>
              <a:rPr lang="de-CH" dirty="0"/>
              <a:t>4</a:t>
            </a:r>
          </a:p>
        </p:txBody>
      </p:sp>
      <p:cxnSp>
        <p:nvCxnSpPr>
          <p:cNvPr id="37" name="Gerade Verbindung mit Pfeil 36">
            <a:extLst>
              <a:ext uri="{FF2B5EF4-FFF2-40B4-BE49-F238E27FC236}">
                <a16:creationId xmlns:a16="http://schemas.microsoft.com/office/drawing/2014/main" id="{FCB2A755-1269-3EE3-240E-FB97290B2C69}"/>
              </a:ext>
            </a:extLst>
          </p:cNvPr>
          <p:cNvCxnSpPr>
            <a:cxnSpLocks/>
            <a:stCxn id="24" idx="3"/>
          </p:cNvCxnSpPr>
          <p:nvPr/>
        </p:nvCxnSpPr>
        <p:spPr>
          <a:xfrm flipV="1">
            <a:off x="6812710" y="4681663"/>
            <a:ext cx="1432706" cy="1308826"/>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41" name="Gerade Verbindung mit Pfeil 40">
            <a:extLst>
              <a:ext uri="{FF2B5EF4-FFF2-40B4-BE49-F238E27FC236}">
                <a16:creationId xmlns:a16="http://schemas.microsoft.com/office/drawing/2014/main" id="{B5067190-50A3-7DFF-85DF-0DF9A1C41AC2}"/>
              </a:ext>
            </a:extLst>
          </p:cNvPr>
          <p:cNvCxnSpPr>
            <a:cxnSpLocks/>
            <a:stCxn id="24" idx="3"/>
          </p:cNvCxnSpPr>
          <p:nvPr/>
        </p:nvCxnSpPr>
        <p:spPr>
          <a:xfrm flipV="1">
            <a:off x="6812710" y="5720097"/>
            <a:ext cx="1484724" cy="270392"/>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62" name="Textfeld 61">
            <a:extLst>
              <a:ext uri="{FF2B5EF4-FFF2-40B4-BE49-F238E27FC236}">
                <a16:creationId xmlns:a16="http://schemas.microsoft.com/office/drawing/2014/main" id="{7612C7B6-A7BB-2548-3A24-93D9BE85B232}"/>
              </a:ext>
            </a:extLst>
          </p:cNvPr>
          <p:cNvSpPr txBox="1"/>
          <p:nvPr/>
        </p:nvSpPr>
        <p:spPr>
          <a:xfrm>
            <a:off x="6764023" y="5576528"/>
            <a:ext cx="301686" cy="369332"/>
          </a:xfrm>
          <a:prstGeom prst="rect">
            <a:avLst/>
          </a:prstGeom>
          <a:noFill/>
        </p:spPr>
        <p:txBody>
          <a:bodyPr wrap="none" rtlCol="0">
            <a:spAutoFit/>
          </a:bodyPr>
          <a:lstStyle/>
          <a:p>
            <a:r>
              <a:rPr lang="de-CH" dirty="0"/>
              <a:t>5</a:t>
            </a:r>
          </a:p>
        </p:txBody>
      </p:sp>
      <p:sp>
        <p:nvSpPr>
          <p:cNvPr id="71" name="Textfeld 70">
            <a:extLst>
              <a:ext uri="{FF2B5EF4-FFF2-40B4-BE49-F238E27FC236}">
                <a16:creationId xmlns:a16="http://schemas.microsoft.com/office/drawing/2014/main" id="{1510AB89-5733-F9C3-119E-69F158AE7C21}"/>
              </a:ext>
            </a:extLst>
          </p:cNvPr>
          <p:cNvSpPr txBox="1"/>
          <p:nvPr/>
        </p:nvSpPr>
        <p:spPr>
          <a:xfrm>
            <a:off x="6773215" y="6035501"/>
            <a:ext cx="301686" cy="369332"/>
          </a:xfrm>
          <a:prstGeom prst="rect">
            <a:avLst/>
          </a:prstGeom>
          <a:noFill/>
        </p:spPr>
        <p:txBody>
          <a:bodyPr wrap="none" rtlCol="0">
            <a:spAutoFit/>
          </a:bodyPr>
          <a:lstStyle/>
          <a:p>
            <a:r>
              <a:rPr lang="de-CH" dirty="0"/>
              <a:t>2</a:t>
            </a:r>
          </a:p>
        </p:txBody>
      </p:sp>
      <p:cxnSp>
        <p:nvCxnSpPr>
          <p:cNvPr id="2" name="Gerade Verbindung mit Pfeil 1">
            <a:extLst>
              <a:ext uri="{FF2B5EF4-FFF2-40B4-BE49-F238E27FC236}">
                <a16:creationId xmlns:a16="http://schemas.microsoft.com/office/drawing/2014/main" id="{100E4C90-9807-560C-D635-4D7D6717531B}"/>
              </a:ext>
            </a:extLst>
          </p:cNvPr>
          <p:cNvCxnSpPr>
            <a:cxnSpLocks/>
          </p:cNvCxnSpPr>
          <p:nvPr/>
        </p:nvCxnSpPr>
        <p:spPr>
          <a:xfrm flipH="1">
            <a:off x="3495675" y="4001974"/>
            <a:ext cx="1405108" cy="0"/>
          </a:xfrm>
          <a:prstGeom prst="straightConnector1">
            <a:avLst/>
          </a:prstGeom>
          <a:ln>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9" name="Gerade Verbindung mit Pfeil 8">
            <a:extLst>
              <a:ext uri="{FF2B5EF4-FFF2-40B4-BE49-F238E27FC236}">
                <a16:creationId xmlns:a16="http://schemas.microsoft.com/office/drawing/2014/main" id="{7936E8D1-EA6A-E6C5-40DF-19DE55BA5A07}"/>
              </a:ext>
            </a:extLst>
          </p:cNvPr>
          <p:cNvCxnSpPr>
            <a:cxnSpLocks/>
          </p:cNvCxnSpPr>
          <p:nvPr/>
        </p:nvCxnSpPr>
        <p:spPr>
          <a:xfrm flipH="1">
            <a:off x="3495675" y="4989721"/>
            <a:ext cx="1405108" cy="0"/>
          </a:xfrm>
          <a:prstGeom prst="straightConnector1">
            <a:avLst/>
          </a:prstGeom>
          <a:ln>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17" name="Gerade Verbindung mit Pfeil 16">
            <a:extLst>
              <a:ext uri="{FF2B5EF4-FFF2-40B4-BE49-F238E27FC236}">
                <a16:creationId xmlns:a16="http://schemas.microsoft.com/office/drawing/2014/main" id="{B406AE4C-2D04-276D-5D2A-E9596B306E44}"/>
              </a:ext>
            </a:extLst>
          </p:cNvPr>
          <p:cNvCxnSpPr>
            <a:cxnSpLocks/>
          </p:cNvCxnSpPr>
          <p:nvPr/>
        </p:nvCxnSpPr>
        <p:spPr>
          <a:xfrm flipH="1">
            <a:off x="3590925" y="6035501"/>
            <a:ext cx="1309858" cy="0"/>
          </a:xfrm>
          <a:prstGeom prst="straightConnector1">
            <a:avLst/>
          </a:prstGeom>
          <a:ln>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28" name="Inhaltsplatzhalter 2">
            <a:extLst>
              <a:ext uri="{FF2B5EF4-FFF2-40B4-BE49-F238E27FC236}">
                <a16:creationId xmlns:a16="http://schemas.microsoft.com/office/drawing/2014/main" id="{2C9DA543-C0F7-48C1-B712-C84D4EAFADD5}"/>
              </a:ext>
            </a:extLst>
          </p:cNvPr>
          <p:cNvSpPr txBox="1">
            <a:spLocks/>
          </p:cNvSpPr>
          <p:nvPr/>
        </p:nvSpPr>
        <p:spPr>
          <a:xfrm>
            <a:off x="358618" y="4226550"/>
            <a:ext cx="2777947" cy="15495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r>
              <a:rPr lang="de-DE" sz="1800" dirty="0">
                <a:latin typeface="Arial" panose="020B0604020202020204" pitchFamily="34" charset="0"/>
                <a:cs typeface="Arial" panose="020B0604020202020204" pitchFamily="34" charset="0"/>
              </a:rPr>
              <a:t>Kriterien nach Art 4 </a:t>
            </a:r>
            <a:r>
              <a:rPr lang="de-DE" sz="1800" dirty="0" err="1">
                <a:latin typeface="Arial" panose="020B0604020202020204" pitchFamily="34" charset="0"/>
                <a:cs typeface="Arial" panose="020B0604020202020204" pitchFamily="34" charset="0"/>
              </a:rPr>
              <a:t>FrSV</a:t>
            </a:r>
            <a:r>
              <a:rPr lang="de-DE" sz="1800" dirty="0">
                <a:latin typeface="Arial" panose="020B0604020202020204" pitchFamily="34" charset="0"/>
                <a:cs typeface="Arial" panose="020B0604020202020204" pitchFamily="34" charset="0"/>
              </a:rPr>
              <a:t> nicht erfüllt. Diese Pflanzen sollen auch nicht verkauft werden!</a:t>
            </a:r>
            <a:endParaRPr lang="de-CH" sz="1800" dirty="0">
              <a:latin typeface="Arial" panose="020B0604020202020204" pitchFamily="34" charset="0"/>
              <a:cs typeface="Arial" panose="020B0604020202020204" pitchFamily="34" charset="0"/>
            </a:endParaRPr>
          </a:p>
        </p:txBody>
      </p:sp>
      <p:pic>
        <p:nvPicPr>
          <p:cNvPr id="29" name="Grafik 28">
            <a:extLst>
              <a:ext uri="{FF2B5EF4-FFF2-40B4-BE49-F238E27FC236}">
                <a16:creationId xmlns:a16="http://schemas.microsoft.com/office/drawing/2014/main" id="{9945B581-717E-5A42-E672-621CB3AAA1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8275" y="2512550"/>
            <a:ext cx="2909047" cy="501672"/>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614147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01A9D-7D0A-1B74-BD0A-18E4B9935B04}"/>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D19C2CC1-A3A5-95B5-7945-530FFD8EDC1D}"/>
              </a:ext>
            </a:extLst>
          </p:cNvPr>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a:extLst>
              <a:ext uri="{FF2B5EF4-FFF2-40B4-BE49-F238E27FC236}">
                <a16:creationId xmlns:a16="http://schemas.microsoft.com/office/drawing/2014/main" id="{B3E45EA4-4875-E61B-904B-21281F8E05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a:extLst>
              <a:ext uri="{FF2B5EF4-FFF2-40B4-BE49-F238E27FC236}">
                <a16:creationId xmlns:a16="http://schemas.microsoft.com/office/drawing/2014/main" id="{AA84EFCD-BE5D-5175-DD42-5D72F5B61125}"/>
              </a:ext>
            </a:extLst>
          </p:cNvPr>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DE03AFC2-26FC-0191-9D24-158F4AB96A66}"/>
              </a:ext>
            </a:extLst>
          </p:cNvPr>
          <p:cNvSpPr txBox="1">
            <a:spLocks noChangeArrowheads="1"/>
          </p:cNvSpPr>
          <p:nvPr/>
        </p:nvSpPr>
        <p:spPr>
          <a:xfrm>
            <a:off x="467675" y="1103472"/>
            <a:ext cx="903974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a:latin typeface="Arial Black" panose="020B0A04020102020204" pitchFamily="34" charset="0"/>
              </a:rPr>
              <a:t>Verkaufsverzicht</a:t>
            </a:r>
            <a:endParaRPr lang="de-CH" b="1" dirty="0">
              <a:solidFill>
                <a:srgbClr val="00B0F0"/>
              </a:solidFill>
              <a:latin typeface="Arial Black" panose="020B0A04020102020204" pitchFamily="34" charset="0"/>
            </a:endParaRPr>
          </a:p>
        </p:txBody>
      </p:sp>
      <p:sp>
        <p:nvSpPr>
          <p:cNvPr id="6" name="Inhaltsplatzhalter 2">
            <a:extLst>
              <a:ext uri="{FF2B5EF4-FFF2-40B4-BE49-F238E27FC236}">
                <a16:creationId xmlns:a16="http://schemas.microsoft.com/office/drawing/2014/main" id="{1DAF54A7-C6E0-418E-B5E5-8FB633FF559F}"/>
              </a:ext>
            </a:extLst>
          </p:cNvPr>
          <p:cNvSpPr txBox="1">
            <a:spLocks/>
          </p:cNvSpPr>
          <p:nvPr/>
        </p:nvSpPr>
        <p:spPr>
          <a:xfrm>
            <a:off x="467675" y="1971021"/>
            <a:ext cx="10505125" cy="36415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r>
              <a:rPr lang="de-DE" sz="1800" dirty="0">
                <a:latin typeface="Arial" panose="020B0604020202020204" pitchFamily="34" charset="0"/>
                <a:cs typeface="Arial" panose="020B0604020202020204" pitchFamily="34" charset="0"/>
              </a:rPr>
              <a:t>Art 4 Selbstkontrolle für das Inverkehrbringen</a:t>
            </a:r>
          </a:p>
          <a:p>
            <a:pPr marL="0" indent="0">
              <a:spcBef>
                <a:spcPts val="600"/>
              </a:spcBef>
              <a:spcAft>
                <a:spcPts val="600"/>
              </a:spcAft>
              <a:buNone/>
            </a:pPr>
            <a:r>
              <a:rPr lang="de-DE" sz="1800" dirty="0">
                <a:latin typeface="Arial" panose="020B0604020202020204" pitchFamily="34" charset="0"/>
                <a:cs typeface="Arial" panose="020B0604020202020204" pitchFamily="34" charset="0"/>
              </a:rPr>
              <a:t>Abs 1: Wer Organismen für den Umgang in der Umwelt in Verkehr bringen will, muss vorgängig:</a:t>
            </a:r>
          </a:p>
          <a:p>
            <a:pPr marL="457200" lvl="1" indent="0">
              <a:spcBef>
                <a:spcPts val="600"/>
              </a:spcBef>
              <a:spcAft>
                <a:spcPts val="600"/>
              </a:spcAft>
              <a:buNone/>
            </a:pPr>
            <a:r>
              <a:rPr lang="de-DE" sz="1600" dirty="0">
                <a:latin typeface="Arial" panose="020B0604020202020204" pitchFamily="34" charset="0"/>
                <a:cs typeface="Arial" panose="020B0604020202020204" pitchFamily="34" charset="0"/>
              </a:rPr>
              <a:t>a. die möglichen Gefährdungen und Beeinträchtigungen durch die Organismen, ihre Stoffwechselprodukte und Abfälle zum einen für den Menschen, zum andern auch für die Tiere, die Umwelt sowie für die biologische Vielfalt und deren nachhaltige Nutzung beurteilen; und</a:t>
            </a:r>
          </a:p>
          <a:p>
            <a:pPr marL="457200" lvl="1" indent="0">
              <a:spcBef>
                <a:spcPts val="600"/>
              </a:spcBef>
              <a:spcAft>
                <a:spcPts val="600"/>
              </a:spcAft>
              <a:buNone/>
            </a:pPr>
            <a:r>
              <a:rPr lang="de-DE" sz="1600" dirty="0">
                <a:latin typeface="Arial" panose="020B0604020202020204" pitchFamily="34" charset="0"/>
                <a:cs typeface="Arial" panose="020B0604020202020204" pitchFamily="34" charset="0"/>
              </a:rPr>
              <a:t>b. zur begründeten Schlussfolgerung gelangen, dass keine solchen Gefährdungen und Beeinträchtigungen zu erwarten sind</a:t>
            </a:r>
            <a:r>
              <a:rPr lang="de-DE" sz="1400" dirty="0">
                <a:latin typeface="Arial" panose="020B0604020202020204" pitchFamily="34" charset="0"/>
                <a:cs typeface="Arial" panose="020B0604020202020204" pitchFamily="34" charset="0"/>
              </a:rPr>
              <a:t>.</a:t>
            </a:r>
          </a:p>
          <a:p>
            <a:pPr marL="0" indent="0">
              <a:spcBef>
                <a:spcPts val="600"/>
              </a:spcBef>
              <a:spcAft>
                <a:spcPts val="600"/>
              </a:spcAft>
              <a:buNone/>
            </a:pPr>
            <a:r>
              <a:rPr lang="de-DE" sz="1800" dirty="0">
                <a:latin typeface="Arial" panose="020B0604020202020204" pitchFamily="34" charset="0"/>
                <a:cs typeface="Arial" panose="020B0604020202020204" pitchFamily="34" charset="0"/>
              </a:rPr>
              <a:t>Abs 2: Für die Beurteilung nach Absatz 1 Buchstabe a sind insbesondere zu berücksichtigen:</a:t>
            </a:r>
          </a:p>
          <a:p>
            <a:pPr marL="457200" lvl="1" indent="0">
              <a:spcBef>
                <a:spcPts val="600"/>
              </a:spcBef>
              <a:spcAft>
                <a:spcPts val="600"/>
              </a:spcAft>
              <a:buNone/>
            </a:pPr>
            <a:r>
              <a:rPr lang="de-DE" sz="1600" dirty="0">
                <a:latin typeface="Arial" panose="020B0604020202020204" pitchFamily="34" charset="0"/>
                <a:cs typeface="Arial" panose="020B0604020202020204" pitchFamily="34" charset="0"/>
              </a:rPr>
              <a:t>a. die Überlebensfähigkeit, die Ausbreitung und Vermehrung der Organismen in der Umwelt;</a:t>
            </a:r>
          </a:p>
          <a:p>
            <a:pPr marL="457200" lvl="1" indent="0">
              <a:spcBef>
                <a:spcPts val="600"/>
              </a:spcBef>
              <a:spcAft>
                <a:spcPts val="600"/>
              </a:spcAft>
              <a:buNone/>
            </a:pPr>
            <a:r>
              <a:rPr lang="de-DE" sz="1600" dirty="0">
                <a:latin typeface="Arial" panose="020B0604020202020204" pitchFamily="34" charset="0"/>
                <a:cs typeface="Arial" panose="020B0604020202020204" pitchFamily="34" charset="0"/>
              </a:rPr>
              <a:t>b. mögliche Wechselwirkungen mit anderen Organismen und Lebensgemeinschaften sowie Auswirkungen auf Lebensräume</a:t>
            </a:r>
            <a:r>
              <a:rPr lang="de-DE" sz="1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43263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406CF-CECE-179B-47D8-E64F36AF1DE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26C2F6F-1DCE-6A88-BE8A-1866EC99A73D}"/>
              </a:ext>
            </a:extLst>
          </p:cNvPr>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a:extLst>
              <a:ext uri="{FF2B5EF4-FFF2-40B4-BE49-F238E27FC236}">
                <a16:creationId xmlns:a16="http://schemas.microsoft.com/office/drawing/2014/main" id="{530941DB-1D31-6DD2-6DA9-E536311B29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a:extLst>
              <a:ext uri="{FF2B5EF4-FFF2-40B4-BE49-F238E27FC236}">
                <a16:creationId xmlns:a16="http://schemas.microsoft.com/office/drawing/2014/main" id="{703CCC9E-204A-337B-28BE-438473DAB4D9}"/>
              </a:ext>
            </a:extLst>
          </p:cNvPr>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2A35913C-EAC7-5A2B-44D7-07254C37F003}"/>
              </a:ext>
            </a:extLst>
          </p:cNvPr>
          <p:cNvSpPr txBox="1">
            <a:spLocks noChangeArrowheads="1"/>
          </p:cNvSpPr>
          <p:nvPr/>
        </p:nvSpPr>
        <p:spPr>
          <a:xfrm>
            <a:off x="467675" y="1103472"/>
            <a:ext cx="903974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a:latin typeface="Arial Black" panose="020B0A04020102020204" pitchFamily="34" charset="0"/>
              </a:rPr>
              <a:t>Verkaufsverzicht</a:t>
            </a:r>
            <a:endParaRPr lang="de-CH" b="1" dirty="0">
              <a:solidFill>
                <a:srgbClr val="00B0F0"/>
              </a:solidFill>
              <a:latin typeface="Arial Black" panose="020B0A04020102020204" pitchFamily="34" charset="0"/>
            </a:endParaRPr>
          </a:p>
        </p:txBody>
      </p:sp>
      <p:sp>
        <p:nvSpPr>
          <p:cNvPr id="4" name="Abgerundetes Rechteck 13">
            <a:extLst>
              <a:ext uri="{FF2B5EF4-FFF2-40B4-BE49-F238E27FC236}">
                <a16:creationId xmlns:a16="http://schemas.microsoft.com/office/drawing/2014/main" id="{51C144D7-C509-AE9B-EB1B-B50D0A8D8345}"/>
              </a:ext>
            </a:extLst>
          </p:cNvPr>
          <p:cNvSpPr/>
          <p:nvPr/>
        </p:nvSpPr>
        <p:spPr>
          <a:xfrm>
            <a:off x="496969" y="3429000"/>
            <a:ext cx="1911927" cy="789709"/>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Invasiv</a:t>
            </a:r>
          </a:p>
          <a:p>
            <a:pPr algn="ctr"/>
            <a:r>
              <a:rPr lang="de-CH" sz="1600" dirty="0">
                <a:solidFill>
                  <a:schemeClr val="tx1"/>
                </a:solidFill>
              </a:rPr>
              <a:t>55 Arten</a:t>
            </a:r>
          </a:p>
        </p:txBody>
      </p:sp>
      <p:sp>
        <p:nvSpPr>
          <p:cNvPr id="5" name="Abgerundetes Rechteck 14">
            <a:extLst>
              <a:ext uri="{FF2B5EF4-FFF2-40B4-BE49-F238E27FC236}">
                <a16:creationId xmlns:a16="http://schemas.microsoft.com/office/drawing/2014/main" id="{539D6B08-C32F-A384-13DC-B8CC266C0646}"/>
              </a:ext>
            </a:extLst>
          </p:cNvPr>
          <p:cNvSpPr/>
          <p:nvPr/>
        </p:nvSpPr>
        <p:spPr>
          <a:xfrm>
            <a:off x="507463" y="4415984"/>
            <a:ext cx="1911927" cy="789709"/>
          </a:xfrm>
          <a:prstGeom prst="roundRect">
            <a:avLst/>
          </a:prstGeom>
          <a:solidFill>
            <a:schemeClr val="accent6">
              <a:lumMod val="40000"/>
              <a:lumOff val="6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Potenziell invasiv</a:t>
            </a:r>
          </a:p>
          <a:p>
            <a:pPr algn="ctr"/>
            <a:r>
              <a:rPr lang="de-CH" sz="1600" dirty="0">
                <a:solidFill>
                  <a:schemeClr val="tx1"/>
                </a:solidFill>
              </a:rPr>
              <a:t>32 Arten</a:t>
            </a:r>
          </a:p>
        </p:txBody>
      </p:sp>
      <p:sp>
        <p:nvSpPr>
          <p:cNvPr id="9" name="Abgerundetes Rechteck 15">
            <a:extLst>
              <a:ext uri="{FF2B5EF4-FFF2-40B4-BE49-F238E27FC236}">
                <a16:creationId xmlns:a16="http://schemas.microsoft.com/office/drawing/2014/main" id="{AB448119-1045-A977-8E8E-349246A187CA}"/>
              </a:ext>
            </a:extLst>
          </p:cNvPr>
          <p:cNvSpPr/>
          <p:nvPr/>
        </p:nvSpPr>
        <p:spPr>
          <a:xfrm>
            <a:off x="477643" y="5430534"/>
            <a:ext cx="1911927" cy="789709"/>
          </a:xfrm>
          <a:prstGeom prst="roundRect">
            <a:avLst/>
          </a:prstGeom>
          <a:solidFill>
            <a:schemeClr val="accent6">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CH" sz="1600" dirty="0">
                <a:solidFill>
                  <a:schemeClr val="tx1"/>
                </a:solidFill>
              </a:rPr>
              <a:t>Noch nicht in CH</a:t>
            </a:r>
          </a:p>
          <a:p>
            <a:pPr algn="ctr"/>
            <a:r>
              <a:rPr lang="de-CH" sz="1600" dirty="0">
                <a:solidFill>
                  <a:schemeClr val="tx1"/>
                </a:solidFill>
              </a:rPr>
              <a:t>12 Arten</a:t>
            </a:r>
          </a:p>
        </p:txBody>
      </p:sp>
      <p:sp>
        <p:nvSpPr>
          <p:cNvPr id="10" name="Abgerundetes Rechteck 25">
            <a:extLst>
              <a:ext uri="{FF2B5EF4-FFF2-40B4-BE49-F238E27FC236}">
                <a16:creationId xmlns:a16="http://schemas.microsoft.com/office/drawing/2014/main" id="{45B7B522-4DE9-4F77-5A80-5D6D22D1A291}"/>
              </a:ext>
            </a:extLst>
          </p:cNvPr>
          <p:cNvSpPr/>
          <p:nvPr/>
        </p:nvSpPr>
        <p:spPr>
          <a:xfrm>
            <a:off x="4381833" y="4360045"/>
            <a:ext cx="1911927" cy="7897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CH" sz="1600" dirty="0">
                <a:solidFill>
                  <a:schemeClr val="tx1"/>
                </a:solidFill>
              </a:rPr>
              <a:t>Verkaufsverzicht </a:t>
            </a:r>
          </a:p>
          <a:p>
            <a:pPr algn="ctr"/>
            <a:r>
              <a:rPr lang="de-CH" sz="1600" dirty="0">
                <a:solidFill>
                  <a:schemeClr val="tx1"/>
                </a:solidFill>
              </a:rPr>
              <a:t>28 Arten (</a:t>
            </a:r>
            <a:r>
              <a:rPr lang="de-CH" sz="1600" dirty="0" err="1">
                <a:solidFill>
                  <a:schemeClr val="tx1"/>
                </a:solidFill>
              </a:rPr>
              <a:t>Infoflora</a:t>
            </a:r>
            <a:r>
              <a:rPr lang="de-CH" sz="1600" dirty="0">
                <a:solidFill>
                  <a:schemeClr val="tx1"/>
                </a:solidFill>
              </a:rPr>
              <a:t>)</a:t>
            </a:r>
          </a:p>
          <a:p>
            <a:pPr algn="ctr"/>
            <a:r>
              <a:rPr lang="de-CH" sz="1600" dirty="0">
                <a:solidFill>
                  <a:schemeClr val="tx1"/>
                </a:solidFill>
              </a:rPr>
              <a:t>22 Arten (Union)</a:t>
            </a:r>
          </a:p>
        </p:txBody>
      </p:sp>
      <p:cxnSp>
        <p:nvCxnSpPr>
          <p:cNvPr id="11" name="Gerade Verbindung mit Pfeil 10">
            <a:extLst>
              <a:ext uri="{FF2B5EF4-FFF2-40B4-BE49-F238E27FC236}">
                <a16:creationId xmlns:a16="http://schemas.microsoft.com/office/drawing/2014/main" id="{0D259DB7-70C3-1434-5A3D-AA19CDBB5C8F}"/>
              </a:ext>
            </a:extLst>
          </p:cNvPr>
          <p:cNvCxnSpPr>
            <a:cxnSpLocks/>
          </p:cNvCxnSpPr>
          <p:nvPr/>
        </p:nvCxnSpPr>
        <p:spPr>
          <a:xfrm>
            <a:off x="2449210" y="3686386"/>
            <a:ext cx="1902803" cy="921133"/>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12" name="Gerade Verbindung mit Pfeil 11">
            <a:extLst>
              <a:ext uri="{FF2B5EF4-FFF2-40B4-BE49-F238E27FC236}">
                <a16:creationId xmlns:a16="http://schemas.microsoft.com/office/drawing/2014/main" id="{8EDE03D8-D96D-BA66-83A2-E122F8596EEF}"/>
              </a:ext>
            </a:extLst>
          </p:cNvPr>
          <p:cNvCxnSpPr>
            <a:cxnSpLocks/>
            <a:endCxn id="10" idx="1"/>
          </p:cNvCxnSpPr>
          <p:nvPr/>
        </p:nvCxnSpPr>
        <p:spPr>
          <a:xfrm flipV="1">
            <a:off x="2479030" y="4754900"/>
            <a:ext cx="1902803" cy="34690"/>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13" name="Gerade Verbindung mit Pfeil 12">
            <a:extLst>
              <a:ext uri="{FF2B5EF4-FFF2-40B4-BE49-F238E27FC236}">
                <a16:creationId xmlns:a16="http://schemas.microsoft.com/office/drawing/2014/main" id="{9A9C1E90-26CF-0884-B015-4B47940E4BD2}"/>
              </a:ext>
            </a:extLst>
          </p:cNvPr>
          <p:cNvCxnSpPr>
            <a:cxnSpLocks/>
          </p:cNvCxnSpPr>
          <p:nvPr/>
        </p:nvCxnSpPr>
        <p:spPr>
          <a:xfrm flipV="1">
            <a:off x="2419390" y="4889124"/>
            <a:ext cx="1932623" cy="1009988"/>
          </a:xfrm>
          <a:prstGeom prst="straightConnector1">
            <a:avLst/>
          </a:prstGeom>
          <a:ln>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17" name="Abgerundetes Rechteck 18">
            <a:extLst>
              <a:ext uri="{FF2B5EF4-FFF2-40B4-BE49-F238E27FC236}">
                <a16:creationId xmlns:a16="http://schemas.microsoft.com/office/drawing/2014/main" id="{D8E69C19-78D1-D111-2E27-3F1BB4306B2E}"/>
              </a:ext>
            </a:extLst>
          </p:cNvPr>
          <p:cNvSpPr/>
          <p:nvPr/>
        </p:nvSpPr>
        <p:spPr>
          <a:xfrm>
            <a:off x="7822421" y="4360045"/>
            <a:ext cx="2242801" cy="762000"/>
          </a:xfrm>
          <a:prstGeom prst="roundRect">
            <a:avLst/>
          </a:prstGeom>
          <a:solidFill>
            <a:schemeClr val="bg1">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CH" sz="1600" dirty="0">
                <a:solidFill>
                  <a:schemeClr val="tx1"/>
                </a:solidFill>
              </a:rPr>
              <a:t>Unionsliste </a:t>
            </a:r>
          </a:p>
          <a:p>
            <a:pPr algn="ctr"/>
            <a:r>
              <a:rPr lang="de-CH" sz="1600" dirty="0">
                <a:solidFill>
                  <a:schemeClr val="tx1"/>
                </a:solidFill>
              </a:rPr>
              <a:t>38 Arten</a:t>
            </a:r>
          </a:p>
        </p:txBody>
      </p:sp>
      <p:cxnSp>
        <p:nvCxnSpPr>
          <p:cNvPr id="18" name="Gerade Verbindung mit Pfeil 17">
            <a:extLst>
              <a:ext uri="{FF2B5EF4-FFF2-40B4-BE49-F238E27FC236}">
                <a16:creationId xmlns:a16="http://schemas.microsoft.com/office/drawing/2014/main" id="{E0FD8A26-2F79-1D5C-3B90-3B35D10645FB}"/>
              </a:ext>
            </a:extLst>
          </p:cNvPr>
          <p:cNvCxnSpPr>
            <a:cxnSpLocks/>
          </p:cNvCxnSpPr>
          <p:nvPr/>
        </p:nvCxnSpPr>
        <p:spPr>
          <a:xfrm flipH="1">
            <a:off x="6392863" y="4762527"/>
            <a:ext cx="1429558" cy="0"/>
          </a:xfrm>
          <a:prstGeom prst="straightConnector1">
            <a:avLst/>
          </a:prstGeom>
          <a:ln>
            <a:solidFill>
              <a:schemeClr val="bg2">
                <a:lumMod val="50000"/>
              </a:schemeClr>
            </a:solidFill>
            <a:tailEnd type="triangle"/>
          </a:ln>
        </p:spPr>
        <p:style>
          <a:lnRef idx="1">
            <a:schemeClr val="accent6"/>
          </a:lnRef>
          <a:fillRef idx="0">
            <a:schemeClr val="accent6"/>
          </a:fillRef>
          <a:effectRef idx="0">
            <a:schemeClr val="accent6"/>
          </a:effectRef>
          <a:fontRef idx="minor">
            <a:schemeClr val="tx1"/>
          </a:fontRef>
        </p:style>
      </p:cxnSp>
      <p:pic>
        <p:nvPicPr>
          <p:cNvPr id="15" name="Grafik 14">
            <a:extLst>
              <a:ext uri="{FF2B5EF4-FFF2-40B4-BE49-F238E27FC236}">
                <a16:creationId xmlns:a16="http://schemas.microsoft.com/office/drawing/2014/main" id="{ABF1773B-633D-5744-2B08-C36B89B01C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3272" y="2516925"/>
            <a:ext cx="2909047" cy="501672"/>
          </a:xfrm>
          <a:prstGeom prst="rect">
            <a:avLst/>
          </a:prstGeom>
        </p:spPr>
        <p:style>
          <a:lnRef idx="2">
            <a:schemeClr val="dk1"/>
          </a:lnRef>
          <a:fillRef idx="1">
            <a:schemeClr val="lt1"/>
          </a:fillRef>
          <a:effectRef idx="0">
            <a:schemeClr val="dk1"/>
          </a:effectRef>
          <a:fontRef idx="minor">
            <a:schemeClr val="dk1"/>
          </a:fontRef>
        </p:style>
      </p:pic>
      <p:pic>
        <p:nvPicPr>
          <p:cNvPr id="16" name="Grafik 15">
            <a:extLst>
              <a:ext uri="{FF2B5EF4-FFF2-40B4-BE49-F238E27FC236}">
                <a16:creationId xmlns:a16="http://schemas.microsoft.com/office/drawing/2014/main" id="{473290A1-44DB-3CDE-72FA-940B5ED5E52B}"/>
              </a:ext>
            </a:extLst>
          </p:cNvPr>
          <p:cNvPicPr>
            <a:picLocks noChangeAspect="1"/>
          </p:cNvPicPr>
          <p:nvPr/>
        </p:nvPicPr>
        <p:blipFill>
          <a:blip r:embed="rId5"/>
          <a:stretch>
            <a:fillRect/>
          </a:stretch>
        </p:blipFill>
        <p:spPr>
          <a:xfrm>
            <a:off x="507463" y="1819157"/>
            <a:ext cx="840474" cy="1174640"/>
          </a:xfrm>
          <a:prstGeom prst="rect">
            <a:avLst/>
          </a:prstGeom>
        </p:spPr>
      </p:pic>
      <p:sp>
        <p:nvSpPr>
          <p:cNvPr id="19" name="Textfeld 18">
            <a:extLst>
              <a:ext uri="{FF2B5EF4-FFF2-40B4-BE49-F238E27FC236}">
                <a16:creationId xmlns:a16="http://schemas.microsoft.com/office/drawing/2014/main" id="{9A2BDB42-2C6B-2B71-4292-3223958DD71A}"/>
              </a:ext>
            </a:extLst>
          </p:cNvPr>
          <p:cNvSpPr txBox="1"/>
          <p:nvPr/>
        </p:nvSpPr>
        <p:spPr>
          <a:xfrm>
            <a:off x="392213" y="3025725"/>
            <a:ext cx="1569900" cy="369332"/>
          </a:xfrm>
          <a:prstGeom prst="rect">
            <a:avLst/>
          </a:prstGeom>
          <a:noFill/>
        </p:spPr>
        <p:txBody>
          <a:bodyPr wrap="square" rtlCol="0">
            <a:spAutoFit/>
          </a:bodyPr>
          <a:lstStyle/>
          <a:p>
            <a:r>
              <a:rPr lang="de-CH" dirty="0" err="1"/>
              <a:t>Infoflora</a:t>
            </a:r>
            <a:r>
              <a:rPr lang="de-CH" dirty="0"/>
              <a:t>, 2022</a:t>
            </a:r>
          </a:p>
        </p:txBody>
      </p:sp>
      <p:sp>
        <p:nvSpPr>
          <p:cNvPr id="20" name="Textfeld 19">
            <a:extLst>
              <a:ext uri="{FF2B5EF4-FFF2-40B4-BE49-F238E27FC236}">
                <a16:creationId xmlns:a16="http://schemas.microsoft.com/office/drawing/2014/main" id="{6FF4753F-657B-B4C4-6CA4-E271113AB62B}"/>
              </a:ext>
            </a:extLst>
          </p:cNvPr>
          <p:cNvSpPr txBox="1"/>
          <p:nvPr/>
        </p:nvSpPr>
        <p:spPr>
          <a:xfrm>
            <a:off x="3725510" y="3029515"/>
            <a:ext cx="4465168" cy="369332"/>
          </a:xfrm>
          <a:prstGeom prst="rect">
            <a:avLst/>
          </a:prstGeom>
          <a:noFill/>
        </p:spPr>
        <p:txBody>
          <a:bodyPr wrap="square" rtlCol="0">
            <a:spAutoFit/>
          </a:bodyPr>
          <a:lstStyle/>
          <a:p>
            <a:r>
              <a:rPr lang="de-CH" dirty="0"/>
              <a:t>2024</a:t>
            </a:r>
          </a:p>
        </p:txBody>
      </p:sp>
      <p:pic>
        <p:nvPicPr>
          <p:cNvPr id="30" name="Grafik 29">
            <a:extLst>
              <a:ext uri="{FF2B5EF4-FFF2-40B4-BE49-F238E27FC236}">
                <a16:creationId xmlns:a16="http://schemas.microsoft.com/office/drawing/2014/main" id="{4EC1AC94-2D26-A0E0-A7AE-FF1F45DAD2B5}"/>
              </a:ext>
            </a:extLst>
          </p:cNvPr>
          <p:cNvPicPr>
            <a:picLocks noChangeAspect="1"/>
          </p:cNvPicPr>
          <p:nvPr/>
        </p:nvPicPr>
        <p:blipFill>
          <a:blip r:embed="rId6"/>
          <a:stretch>
            <a:fillRect/>
          </a:stretch>
        </p:blipFill>
        <p:spPr>
          <a:xfrm>
            <a:off x="8331865" y="1446312"/>
            <a:ext cx="1215338" cy="1648253"/>
          </a:xfrm>
          <a:prstGeom prst="rect">
            <a:avLst/>
          </a:prstGeom>
        </p:spPr>
      </p:pic>
      <p:sp>
        <p:nvSpPr>
          <p:cNvPr id="32" name="Textfeld 31">
            <a:extLst>
              <a:ext uri="{FF2B5EF4-FFF2-40B4-BE49-F238E27FC236}">
                <a16:creationId xmlns:a16="http://schemas.microsoft.com/office/drawing/2014/main" id="{16A66B6A-6B81-F239-D33E-6BFB4181B319}"/>
              </a:ext>
            </a:extLst>
          </p:cNvPr>
          <p:cNvSpPr txBox="1"/>
          <p:nvPr/>
        </p:nvSpPr>
        <p:spPr>
          <a:xfrm>
            <a:off x="7410450" y="3060278"/>
            <a:ext cx="3676650" cy="646331"/>
          </a:xfrm>
          <a:prstGeom prst="rect">
            <a:avLst/>
          </a:prstGeom>
          <a:noFill/>
        </p:spPr>
        <p:txBody>
          <a:bodyPr wrap="square">
            <a:spAutoFit/>
          </a:bodyPr>
          <a:lstStyle/>
          <a:p>
            <a:r>
              <a:rPr lang="de-DE" dirty="0"/>
              <a:t>Liste invasiver gebietsfremder Arten </a:t>
            </a:r>
          </a:p>
          <a:p>
            <a:r>
              <a:rPr lang="de-DE" dirty="0"/>
              <a:t>von unionsweiter Bedeutung, 2022 </a:t>
            </a:r>
            <a:endParaRPr lang="de-CH" dirty="0"/>
          </a:p>
        </p:txBody>
      </p:sp>
      <p:sp>
        <p:nvSpPr>
          <p:cNvPr id="33" name="Textfeld 32">
            <a:extLst>
              <a:ext uri="{FF2B5EF4-FFF2-40B4-BE49-F238E27FC236}">
                <a16:creationId xmlns:a16="http://schemas.microsoft.com/office/drawing/2014/main" id="{6F4D2667-AC6C-A673-BAD9-8B3D30861D43}"/>
              </a:ext>
            </a:extLst>
          </p:cNvPr>
          <p:cNvSpPr txBox="1"/>
          <p:nvPr/>
        </p:nvSpPr>
        <p:spPr>
          <a:xfrm>
            <a:off x="2408896" y="5850911"/>
            <a:ext cx="315560" cy="369332"/>
          </a:xfrm>
          <a:prstGeom prst="rect">
            <a:avLst/>
          </a:prstGeom>
          <a:noFill/>
        </p:spPr>
        <p:txBody>
          <a:bodyPr wrap="square" rtlCol="0">
            <a:spAutoFit/>
          </a:bodyPr>
          <a:lstStyle/>
          <a:p>
            <a:r>
              <a:rPr lang="de-CH" dirty="0"/>
              <a:t>1</a:t>
            </a:r>
          </a:p>
        </p:txBody>
      </p:sp>
      <p:sp>
        <p:nvSpPr>
          <p:cNvPr id="34" name="Textfeld 33">
            <a:extLst>
              <a:ext uri="{FF2B5EF4-FFF2-40B4-BE49-F238E27FC236}">
                <a16:creationId xmlns:a16="http://schemas.microsoft.com/office/drawing/2014/main" id="{D383DEB1-5E01-10EA-578D-CCDD29E4A54C}"/>
              </a:ext>
            </a:extLst>
          </p:cNvPr>
          <p:cNvSpPr txBox="1"/>
          <p:nvPr/>
        </p:nvSpPr>
        <p:spPr>
          <a:xfrm>
            <a:off x="2419390" y="4810838"/>
            <a:ext cx="433782" cy="369332"/>
          </a:xfrm>
          <a:prstGeom prst="rect">
            <a:avLst/>
          </a:prstGeom>
          <a:noFill/>
        </p:spPr>
        <p:txBody>
          <a:bodyPr wrap="square" rtlCol="0">
            <a:spAutoFit/>
          </a:bodyPr>
          <a:lstStyle/>
          <a:p>
            <a:r>
              <a:rPr lang="de-CH" dirty="0"/>
              <a:t>25</a:t>
            </a:r>
          </a:p>
        </p:txBody>
      </p:sp>
      <p:sp>
        <p:nvSpPr>
          <p:cNvPr id="35" name="Textfeld 34">
            <a:extLst>
              <a:ext uri="{FF2B5EF4-FFF2-40B4-BE49-F238E27FC236}">
                <a16:creationId xmlns:a16="http://schemas.microsoft.com/office/drawing/2014/main" id="{7F41038B-0265-0626-801E-521A277A2AB6}"/>
              </a:ext>
            </a:extLst>
          </p:cNvPr>
          <p:cNvSpPr txBox="1"/>
          <p:nvPr/>
        </p:nvSpPr>
        <p:spPr>
          <a:xfrm>
            <a:off x="2364018" y="3729214"/>
            <a:ext cx="315560" cy="369332"/>
          </a:xfrm>
          <a:prstGeom prst="rect">
            <a:avLst/>
          </a:prstGeom>
          <a:noFill/>
        </p:spPr>
        <p:txBody>
          <a:bodyPr wrap="square" rtlCol="0">
            <a:spAutoFit/>
          </a:bodyPr>
          <a:lstStyle/>
          <a:p>
            <a:r>
              <a:rPr lang="de-CH" dirty="0"/>
              <a:t>2</a:t>
            </a:r>
          </a:p>
        </p:txBody>
      </p:sp>
      <p:sp>
        <p:nvSpPr>
          <p:cNvPr id="36" name="Textfeld 35">
            <a:extLst>
              <a:ext uri="{FF2B5EF4-FFF2-40B4-BE49-F238E27FC236}">
                <a16:creationId xmlns:a16="http://schemas.microsoft.com/office/drawing/2014/main" id="{859A4A39-E906-8CF4-5588-FCD18778B089}"/>
              </a:ext>
            </a:extLst>
          </p:cNvPr>
          <p:cNvSpPr txBox="1"/>
          <p:nvPr/>
        </p:nvSpPr>
        <p:spPr>
          <a:xfrm>
            <a:off x="7432341" y="4773458"/>
            <a:ext cx="581954" cy="369332"/>
          </a:xfrm>
          <a:prstGeom prst="rect">
            <a:avLst/>
          </a:prstGeom>
          <a:noFill/>
        </p:spPr>
        <p:txBody>
          <a:bodyPr wrap="square" rtlCol="0">
            <a:spAutoFit/>
          </a:bodyPr>
          <a:lstStyle/>
          <a:p>
            <a:r>
              <a:rPr lang="de-CH" dirty="0"/>
              <a:t>22</a:t>
            </a:r>
          </a:p>
        </p:txBody>
      </p:sp>
      <p:cxnSp>
        <p:nvCxnSpPr>
          <p:cNvPr id="38" name="Verbinder: gewinkelt 37">
            <a:extLst>
              <a:ext uri="{FF2B5EF4-FFF2-40B4-BE49-F238E27FC236}">
                <a16:creationId xmlns:a16="http://schemas.microsoft.com/office/drawing/2014/main" id="{BDA592D1-53A0-8F22-586E-D3818A119DEF}"/>
              </a:ext>
            </a:extLst>
          </p:cNvPr>
          <p:cNvCxnSpPr>
            <a:stCxn id="17" idx="2"/>
          </p:cNvCxnSpPr>
          <p:nvPr/>
        </p:nvCxnSpPr>
        <p:spPr>
          <a:xfrm rot="5400000">
            <a:off x="4463640" y="2006343"/>
            <a:ext cx="1364480" cy="7595885"/>
          </a:xfrm>
          <a:prstGeom prst="bentConnector2">
            <a:avLst/>
          </a:prstGeom>
          <a:ln>
            <a:solidFill>
              <a:schemeClr val="bg1">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39" name="Gerade Verbindung mit Pfeil 38">
            <a:extLst>
              <a:ext uri="{FF2B5EF4-FFF2-40B4-BE49-F238E27FC236}">
                <a16:creationId xmlns:a16="http://schemas.microsoft.com/office/drawing/2014/main" id="{C037BAE1-39E7-796C-CAD5-56D474A7C5C9}"/>
              </a:ext>
            </a:extLst>
          </p:cNvPr>
          <p:cNvCxnSpPr>
            <a:cxnSpLocks/>
          </p:cNvCxnSpPr>
          <p:nvPr/>
        </p:nvCxnSpPr>
        <p:spPr>
          <a:xfrm flipV="1">
            <a:off x="1347937" y="6220243"/>
            <a:ext cx="0" cy="266283"/>
          </a:xfrm>
          <a:prstGeom prst="straightConnector1">
            <a:avLst/>
          </a:prstGeom>
          <a:ln>
            <a:solidFill>
              <a:schemeClr val="bg2">
                <a:lumMod val="50000"/>
              </a:schemeClr>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059024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588A1-F93D-2185-ECDD-0CAFAADF665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708B379-1608-80FB-C798-100F86D6CD95}"/>
              </a:ext>
            </a:extLst>
          </p:cNvPr>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a:extLst>
              <a:ext uri="{FF2B5EF4-FFF2-40B4-BE49-F238E27FC236}">
                <a16:creationId xmlns:a16="http://schemas.microsoft.com/office/drawing/2014/main" id="{96C9EB3B-CF50-6BB4-94D9-9F80573FA0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a:extLst>
              <a:ext uri="{FF2B5EF4-FFF2-40B4-BE49-F238E27FC236}">
                <a16:creationId xmlns:a16="http://schemas.microsoft.com/office/drawing/2014/main" id="{4F302D11-2187-4C85-D9E0-FE1B2CFF5F9F}"/>
              </a:ext>
            </a:extLst>
          </p:cNvPr>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296717B9-07F7-114E-7E4F-69D309EDDD0D}"/>
              </a:ext>
            </a:extLst>
          </p:cNvPr>
          <p:cNvSpPr txBox="1">
            <a:spLocks noChangeArrowheads="1"/>
          </p:cNvSpPr>
          <p:nvPr/>
        </p:nvSpPr>
        <p:spPr>
          <a:xfrm>
            <a:off x="467675" y="1115869"/>
            <a:ext cx="903974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a:latin typeface="Arial Black" panose="020B0A04020102020204" pitchFamily="34" charset="0"/>
              </a:rPr>
              <a:t>Verkaufsverzicht</a:t>
            </a:r>
            <a:endParaRPr lang="de-CH" b="1" dirty="0">
              <a:solidFill>
                <a:srgbClr val="00B0F0"/>
              </a:solidFill>
              <a:latin typeface="Arial Black" panose="020B0A04020102020204" pitchFamily="34" charset="0"/>
            </a:endParaRPr>
          </a:p>
        </p:txBody>
      </p:sp>
      <p:sp>
        <p:nvSpPr>
          <p:cNvPr id="6" name="Inhaltsplatzhalter 2">
            <a:extLst>
              <a:ext uri="{FF2B5EF4-FFF2-40B4-BE49-F238E27FC236}">
                <a16:creationId xmlns:a16="http://schemas.microsoft.com/office/drawing/2014/main" id="{1C06AD27-F2C1-7AA8-31EE-DDB27C5D0142}"/>
              </a:ext>
            </a:extLst>
          </p:cNvPr>
          <p:cNvSpPr txBox="1">
            <a:spLocks/>
          </p:cNvSpPr>
          <p:nvPr/>
        </p:nvSpPr>
        <p:spPr>
          <a:xfrm>
            <a:off x="467675" y="1756319"/>
            <a:ext cx="10505125" cy="4325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endParaRPr lang="de-CH" sz="1800" dirty="0">
              <a:latin typeface="Arial" panose="020B0604020202020204" pitchFamily="34" charset="0"/>
              <a:cs typeface="Arial" panose="020B0604020202020204" pitchFamily="34" charset="0"/>
            </a:endParaRPr>
          </a:p>
        </p:txBody>
      </p:sp>
      <p:pic>
        <p:nvPicPr>
          <p:cNvPr id="12" name="Grafik 11" descr="Ein Bild, das draußen, Pflanze, Gras, Baum enthält.&#10;&#10;Automatisch generierte Beschreibung">
            <a:extLst>
              <a:ext uri="{FF2B5EF4-FFF2-40B4-BE49-F238E27FC236}">
                <a16:creationId xmlns:a16="http://schemas.microsoft.com/office/drawing/2014/main" id="{8304258A-3E12-3DE3-2084-015D03E4D9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5903" y="2556078"/>
            <a:ext cx="2931423" cy="2198567"/>
          </a:xfrm>
          <a:prstGeom prst="rect">
            <a:avLst/>
          </a:prstGeom>
        </p:spPr>
      </p:pic>
      <p:pic>
        <p:nvPicPr>
          <p:cNvPr id="10" name="Grafik 9" descr="Ein Bild, das draußen, Baum, Halbstrauch, Samenpflanze enthält.&#10;&#10;Automatisch generierte Beschreibung">
            <a:extLst>
              <a:ext uri="{FF2B5EF4-FFF2-40B4-BE49-F238E27FC236}">
                <a16:creationId xmlns:a16="http://schemas.microsoft.com/office/drawing/2014/main" id="{4B7F9CE3-FE05-10B3-0904-F04590610F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32579" y="4230558"/>
            <a:ext cx="3167135" cy="2375352"/>
          </a:xfrm>
          <a:prstGeom prst="rect">
            <a:avLst/>
          </a:prstGeom>
        </p:spPr>
      </p:pic>
      <p:sp>
        <p:nvSpPr>
          <p:cNvPr id="13" name="Textfeld 12">
            <a:extLst>
              <a:ext uri="{FF2B5EF4-FFF2-40B4-BE49-F238E27FC236}">
                <a16:creationId xmlns:a16="http://schemas.microsoft.com/office/drawing/2014/main" id="{614747CA-A6D1-7F63-5029-FDFE1D569A1E}"/>
              </a:ext>
            </a:extLst>
          </p:cNvPr>
          <p:cNvSpPr txBox="1"/>
          <p:nvPr/>
        </p:nvSpPr>
        <p:spPr>
          <a:xfrm>
            <a:off x="467675" y="1870650"/>
            <a:ext cx="2848472" cy="646331"/>
          </a:xfrm>
          <a:prstGeom prst="rect">
            <a:avLst/>
          </a:prstGeom>
          <a:noFill/>
        </p:spPr>
        <p:txBody>
          <a:bodyPr wrap="none" rtlCol="0">
            <a:spAutoFit/>
          </a:bodyPr>
          <a:lstStyle/>
          <a:p>
            <a:r>
              <a:rPr lang="de-CH" b="1" dirty="0" err="1"/>
              <a:t>Runzelblättriger</a:t>
            </a:r>
            <a:r>
              <a:rPr lang="de-CH" b="1" dirty="0"/>
              <a:t> Schneeball </a:t>
            </a:r>
          </a:p>
          <a:p>
            <a:r>
              <a:rPr lang="de-CH" b="1" dirty="0"/>
              <a:t>(</a:t>
            </a:r>
            <a:r>
              <a:rPr lang="de-CH" b="1" i="1" dirty="0"/>
              <a:t>Viburnum </a:t>
            </a:r>
            <a:r>
              <a:rPr lang="de-CH" b="1" i="1" dirty="0" err="1"/>
              <a:t>rhytidophyllum</a:t>
            </a:r>
            <a:r>
              <a:rPr lang="de-CH" b="1" dirty="0"/>
              <a:t>)</a:t>
            </a:r>
          </a:p>
        </p:txBody>
      </p:sp>
      <p:sp>
        <p:nvSpPr>
          <p:cNvPr id="14" name="Textfeld 13">
            <a:extLst>
              <a:ext uri="{FF2B5EF4-FFF2-40B4-BE49-F238E27FC236}">
                <a16:creationId xmlns:a16="http://schemas.microsoft.com/office/drawing/2014/main" id="{C0E325F4-B96F-6994-E18E-5AD1354B23BE}"/>
              </a:ext>
            </a:extLst>
          </p:cNvPr>
          <p:cNvSpPr txBox="1"/>
          <p:nvPr/>
        </p:nvSpPr>
        <p:spPr>
          <a:xfrm>
            <a:off x="6546283" y="1831554"/>
            <a:ext cx="2961132" cy="646331"/>
          </a:xfrm>
          <a:prstGeom prst="rect">
            <a:avLst/>
          </a:prstGeom>
          <a:noFill/>
        </p:spPr>
        <p:txBody>
          <a:bodyPr wrap="none" rtlCol="0">
            <a:spAutoFit/>
          </a:bodyPr>
          <a:lstStyle/>
          <a:p>
            <a:r>
              <a:rPr lang="de-CH" b="1" dirty="0"/>
              <a:t>Amerikanische Kermesbeere </a:t>
            </a:r>
          </a:p>
          <a:p>
            <a:r>
              <a:rPr lang="de-CH" b="1" dirty="0"/>
              <a:t>(</a:t>
            </a:r>
            <a:r>
              <a:rPr lang="de-CH" b="1" i="1" dirty="0" err="1"/>
              <a:t>Phytolacca</a:t>
            </a:r>
            <a:r>
              <a:rPr lang="de-CH" b="1" i="1" dirty="0"/>
              <a:t> </a:t>
            </a:r>
            <a:r>
              <a:rPr lang="de-CH" b="1" i="1" dirty="0" err="1"/>
              <a:t>americana</a:t>
            </a:r>
            <a:r>
              <a:rPr lang="de-CH" b="1" dirty="0"/>
              <a:t>)</a:t>
            </a:r>
          </a:p>
        </p:txBody>
      </p:sp>
      <p:pic>
        <p:nvPicPr>
          <p:cNvPr id="16" name="Grafik 15">
            <a:extLst>
              <a:ext uri="{FF2B5EF4-FFF2-40B4-BE49-F238E27FC236}">
                <a16:creationId xmlns:a16="http://schemas.microsoft.com/office/drawing/2014/main" id="{D7D550D8-9142-3AE8-F88E-C661813E3938}"/>
              </a:ext>
            </a:extLst>
          </p:cNvPr>
          <p:cNvPicPr>
            <a:picLocks noChangeAspect="1"/>
          </p:cNvPicPr>
          <p:nvPr/>
        </p:nvPicPr>
        <p:blipFill>
          <a:blip r:embed="rId6"/>
          <a:stretch>
            <a:fillRect/>
          </a:stretch>
        </p:blipFill>
        <p:spPr>
          <a:xfrm>
            <a:off x="6711980" y="2519784"/>
            <a:ext cx="2795435" cy="2193640"/>
          </a:xfrm>
          <a:prstGeom prst="rect">
            <a:avLst/>
          </a:prstGeom>
        </p:spPr>
      </p:pic>
      <p:pic>
        <p:nvPicPr>
          <p:cNvPr id="18" name="Grafik 17" descr="Ein Bild, das Baum, draußen, Blatt, Halbstrauch enthält.&#10;&#10;Automatisch generierte Beschreibung">
            <a:extLst>
              <a:ext uri="{FF2B5EF4-FFF2-40B4-BE49-F238E27FC236}">
                <a16:creationId xmlns:a16="http://schemas.microsoft.com/office/drawing/2014/main" id="{57237E76-9A18-F136-02D9-F728BCBFAF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828" y="4221311"/>
            <a:ext cx="3527173" cy="2352625"/>
          </a:xfrm>
          <a:prstGeom prst="rect">
            <a:avLst/>
          </a:prstGeom>
        </p:spPr>
      </p:pic>
      <p:sp>
        <p:nvSpPr>
          <p:cNvPr id="19" name="Textfeld 18">
            <a:extLst>
              <a:ext uri="{FF2B5EF4-FFF2-40B4-BE49-F238E27FC236}">
                <a16:creationId xmlns:a16="http://schemas.microsoft.com/office/drawing/2014/main" id="{9805260E-91BC-7413-ACF9-96A8A13F8FDD}"/>
              </a:ext>
            </a:extLst>
          </p:cNvPr>
          <p:cNvSpPr txBox="1"/>
          <p:nvPr/>
        </p:nvSpPr>
        <p:spPr>
          <a:xfrm>
            <a:off x="7699754" y="6537262"/>
            <a:ext cx="2911655" cy="307777"/>
          </a:xfrm>
          <a:prstGeom prst="rect">
            <a:avLst/>
          </a:prstGeom>
          <a:noFill/>
        </p:spPr>
        <p:txBody>
          <a:bodyPr wrap="square" rtlCol="0">
            <a:spAutoFit/>
          </a:bodyPr>
          <a:lstStyle/>
          <a:p>
            <a:r>
              <a:rPr lang="de-CH" sz="1400" dirty="0"/>
              <a:t>Quelle: infoflora.ch</a:t>
            </a:r>
          </a:p>
        </p:txBody>
      </p:sp>
    </p:spTree>
    <p:extLst>
      <p:ext uri="{BB962C8B-B14F-4D97-AF65-F5344CB8AC3E}">
        <p14:creationId xmlns:p14="http://schemas.microsoft.com/office/powerpoint/2010/main" val="2325480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84064-44C2-FE32-AD85-49E3338D5A72}"/>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31A9679-FB52-45A3-B457-BD282BB73464}"/>
              </a:ext>
            </a:extLst>
          </p:cNvPr>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a:extLst>
              <a:ext uri="{FF2B5EF4-FFF2-40B4-BE49-F238E27FC236}">
                <a16:creationId xmlns:a16="http://schemas.microsoft.com/office/drawing/2014/main" id="{F36AC948-5097-5F02-8CBE-4E3D8418B1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082" y="-34109"/>
            <a:ext cx="6848856" cy="1181100"/>
          </a:xfrm>
          <a:prstGeom prst="rect">
            <a:avLst/>
          </a:prstGeom>
        </p:spPr>
      </p:pic>
      <p:sp>
        <p:nvSpPr>
          <p:cNvPr id="8" name="Textfeld 7">
            <a:extLst>
              <a:ext uri="{FF2B5EF4-FFF2-40B4-BE49-F238E27FC236}">
                <a16:creationId xmlns:a16="http://schemas.microsoft.com/office/drawing/2014/main" id="{C2E71F97-4066-0491-50ED-795D3D5F1E19}"/>
              </a:ext>
            </a:extLst>
          </p:cNvPr>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3" name="Rectangle 2">
            <a:extLst>
              <a:ext uri="{FF2B5EF4-FFF2-40B4-BE49-F238E27FC236}">
                <a16:creationId xmlns:a16="http://schemas.microsoft.com/office/drawing/2014/main" id="{B5B58C4E-2F19-6003-C92C-349AA5F0F094}"/>
              </a:ext>
            </a:extLst>
          </p:cNvPr>
          <p:cNvSpPr txBox="1">
            <a:spLocks noChangeArrowheads="1"/>
          </p:cNvSpPr>
          <p:nvPr/>
        </p:nvSpPr>
        <p:spPr>
          <a:xfrm>
            <a:off x="467675" y="1103472"/>
            <a:ext cx="9039740" cy="715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de-CH" b="1" dirty="0">
                <a:latin typeface="Arial Black" panose="020B0A04020102020204" pitchFamily="34" charset="0"/>
              </a:rPr>
              <a:t>Schlussfolgerung</a:t>
            </a:r>
            <a:endParaRPr lang="de-CH" b="1" dirty="0">
              <a:solidFill>
                <a:srgbClr val="00B0F0"/>
              </a:solidFill>
              <a:latin typeface="Arial Black" panose="020B0A04020102020204" pitchFamily="34" charset="0"/>
            </a:endParaRPr>
          </a:p>
        </p:txBody>
      </p:sp>
      <p:sp>
        <p:nvSpPr>
          <p:cNvPr id="6" name="Inhaltsplatzhalter 2">
            <a:extLst>
              <a:ext uri="{FF2B5EF4-FFF2-40B4-BE49-F238E27FC236}">
                <a16:creationId xmlns:a16="http://schemas.microsoft.com/office/drawing/2014/main" id="{02417E9E-242A-E3B5-9050-69EB730442DE}"/>
              </a:ext>
            </a:extLst>
          </p:cNvPr>
          <p:cNvSpPr txBox="1">
            <a:spLocks/>
          </p:cNvSpPr>
          <p:nvPr/>
        </p:nvSpPr>
        <p:spPr>
          <a:xfrm>
            <a:off x="467675" y="1828028"/>
            <a:ext cx="10505125" cy="20199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r>
              <a:rPr lang="de-DE" sz="1800" dirty="0">
                <a:latin typeface="Arial" panose="020B0604020202020204" pitchFamily="34" charset="0"/>
                <a:cs typeface="Arial" panose="020B0604020202020204" pitchFamily="34" charset="0"/>
              </a:rPr>
              <a:t>Folgende invasive gebietsfremde Arten dürfen nicht verkauft werden: </a:t>
            </a:r>
          </a:p>
        </p:txBody>
      </p:sp>
      <p:sp>
        <p:nvSpPr>
          <p:cNvPr id="2" name="Abgerundetes Rechteck 5">
            <a:extLst>
              <a:ext uri="{FF2B5EF4-FFF2-40B4-BE49-F238E27FC236}">
                <a16:creationId xmlns:a16="http://schemas.microsoft.com/office/drawing/2014/main" id="{1A86E885-2F09-AC0B-3D66-28899F6A9F9D}"/>
              </a:ext>
            </a:extLst>
          </p:cNvPr>
          <p:cNvSpPr/>
          <p:nvPr/>
        </p:nvSpPr>
        <p:spPr>
          <a:xfrm>
            <a:off x="534253" y="4485380"/>
            <a:ext cx="2670019" cy="7897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dirty="0">
                <a:solidFill>
                  <a:schemeClr val="tx1"/>
                </a:solidFill>
              </a:rPr>
              <a:t>Umgangsverbot</a:t>
            </a:r>
          </a:p>
          <a:p>
            <a:pPr algn="ctr"/>
            <a:r>
              <a:rPr lang="de-CH" sz="1600" dirty="0">
                <a:solidFill>
                  <a:schemeClr val="tx1"/>
                </a:solidFill>
              </a:rPr>
              <a:t>Anhang 2.1</a:t>
            </a:r>
          </a:p>
          <a:p>
            <a:pPr algn="ctr"/>
            <a:r>
              <a:rPr lang="de-CH" sz="1600" dirty="0">
                <a:solidFill>
                  <a:schemeClr val="tx1"/>
                </a:solidFill>
              </a:rPr>
              <a:t>22 Arten</a:t>
            </a:r>
          </a:p>
        </p:txBody>
      </p:sp>
      <p:sp>
        <p:nvSpPr>
          <p:cNvPr id="4" name="Abgerundetes Rechteck 6">
            <a:extLst>
              <a:ext uri="{FF2B5EF4-FFF2-40B4-BE49-F238E27FC236}">
                <a16:creationId xmlns:a16="http://schemas.microsoft.com/office/drawing/2014/main" id="{030A2AA2-EEDE-F2CE-1CE5-A71A19F787D3}"/>
              </a:ext>
            </a:extLst>
          </p:cNvPr>
          <p:cNvSpPr/>
          <p:nvPr/>
        </p:nvSpPr>
        <p:spPr>
          <a:xfrm>
            <a:off x="564147" y="5455577"/>
            <a:ext cx="2670019" cy="7897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dirty="0" err="1">
                <a:solidFill>
                  <a:schemeClr val="tx1"/>
                </a:solidFill>
              </a:rPr>
              <a:t>Inverkehrbringungsverbot</a:t>
            </a:r>
            <a:endParaRPr lang="de-CH" sz="1600" dirty="0">
              <a:solidFill>
                <a:schemeClr val="tx1"/>
              </a:solidFill>
            </a:endParaRPr>
          </a:p>
          <a:p>
            <a:pPr algn="ctr"/>
            <a:r>
              <a:rPr lang="de-CH" sz="1600" dirty="0">
                <a:solidFill>
                  <a:schemeClr val="tx1"/>
                </a:solidFill>
              </a:rPr>
              <a:t>Anhang 2.2</a:t>
            </a:r>
          </a:p>
          <a:p>
            <a:pPr algn="ctr"/>
            <a:r>
              <a:rPr lang="de-CH" sz="1600" dirty="0">
                <a:solidFill>
                  <a:schemeClr val="tx1"/>
                </a:solidFill>
              </a:rPr>
              <a:t>31 Arten</a:t>
            </a:r>
          </a:p>
        </p:txBody>
      </p:sp>
      <p:pic>
        <p:nvPicPr>
          <p:cNvPr id="5" name="Grafik 4">
            <a:extLst>
              <a:ext uri="{FF2B5EF4-FFF2-40B4-BE49-F238E27FC236}">
                <a16:creationId xmlns:a16="http://schemas.microsoft.com/office/drawing/2014/main" id="{75C1BBB2-A61B-6597-E35E-18DAE699A093}"/>
              </a:ext>
            </a:extLst>
          </p:cNvPr>
          <p:cNvPicPr>
            <a:picLocks noChangeAspect="1"/>
          </p:cNvPicPr>
          <p:nvPr/>
        </p:nvPicPr>
        <p:blipFill>
          <a:blip r:embed="rId4"/>
          <a:stretch>
            <a:fillRect/>
          </a:stretch>
        </p:blipFill>
        <p:spPr>
          <a:xfrm>
            <a:off x="569800" y="2474708"/>
            <a:ext cx="1839804" cy="1267683"/>
          </a:xfrm>
          <a:prstGeom prst="rect">
            <a:avLst/>
          </a:prstGeom>
        </p:spPr>
        <p:style>
          <a:lnRef idx="2">
            <a:schemeClr val="dk1"/>
          </a:lnRef>
          <a:fillRef idx="1">
            <a:schemeClr val="lt1"/>
          </a:fillRef>
          <a:effectRef idx="0">
            <a:schemeClr val="dk1"/>
          </a:effectRef>
          <a:fontRef idx="minor">
            <a:schemeClr val="dk1"/>
          </a:fontRef>
        </p:style>
      </p:pic>
      <p:sp>
        <p:nvSpPr>
          <p:cNvPr id="9" name="Textfeld 8">
            <a:extLst>
              <a:ext uri="{FF2B5EF4-FFF2-40B4-BE49-F238E27FC236}">
                <a16:creationId xmlns:a16="http://schemas.microsoft.com/office/drawing/2014/main" id="{7B3F4629-A296-C22A-63CB-774BC5C324AE}"/>
              </a:ext>
            </a:extLst>
          </p:cNvPr>
          <p:cNvSpPr txBox="1"/>
          <p:nvPr/>
        </p:nvSpPr>
        <p:spPr>
          <a:xfrm>
            <a:off x="467454" y="3830478"/>
            <a:ext cx="2625270" cy="369332"/>
          </a:xfrm>
          <a:prstGeom prst="rect">
            <a:avLst/>
          </a:prstGeom>
          <a:noFill/>
        </p:spPr>
        <p:txBody>
          <a:bodyPr wrap="none" rtlCol="0">
            <a:spAutoFit/>
          </a:bodyPr>
          <a:lstStyle/>
          <a:p>
            <a:r>
              <a:rPr lang="de-CH" dirty="0"/>
              <a:t>Revidierte </a:t>
            </a:r>
            <a:r>
              <a:rPr lang="de-CH" dirty="0" err="1"/>
              <a:t>FrSV</a:t>
            </a:r>
            <a:r>
              <a:rPr lang="de-CH" dirty="0"/>
              <a:t>, ab 1.9.24</a:t>
            </a:r>
          </a:p>
        </p:txBody>
      </p:sp>
      <p:sp>
        <p:nvSpPr>
          <p:cNvPr id="10" name="Abgerundetes Rechteck 25">
            <a:extLst>
              <a:ext uri="{FF2B5EF4-FFF2-40B4-BE49-F238E27FC236}">
                <a16:creationId xmlns:a16="http://schemas.microsoft.com/office/drawing/2014/main" id="{DAC8E06A-0E06-9975-C607-1AC3FD100E15}"/>
              </a:ext>
            </a:extLst>
          </p:cNvPr>
          <p:cNvSpPr/>
          <p:nvPr/>
        </p:nvSpPr>
        <p:spPr>
          <a:xfrm>
            <a:off x="4641476" y="4842570"/>
            <a:ext cx="1911927" cy="7897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CH" sz="1600" dirty="0">
                <a:solidFill>
                  <a:schemeClr val="tx1"/>
                </a:solidFill>
              </a:rPr>
              <a:t>Verkaufsverzicht </a:t>
            </a:r>
          </a:p>
          <a:p>
            <a:pPr algn="ctr"/>
            <a:r>
              <a:rPr lang="de-CH" sz="1600" dirty="0">
                <a:solidFill>
                  <a:schemeClr val="tx1"/>
                </a:solidFill>
              </a:rPr>
              <a:t>28 Arten (</a:t>
            </a:r>
            <a:r>
              <a:rPr lang="de-CH" sz="1600" dirty="0" err="1">
                <a:solidFill>
                  <a:schemeClr val="tx1"/>
                </a:solidFill>
              </a:rPr>
              <a:t>Infoflora</a:t>
            </a:r>
            <a:r>
              <a:rPr lang="de-CH" sz="1600" dirty="0">
                <a:solidFill>
                  <a:schemeClr val="tx1"/>
                </a:solidFill>
              </a:rPr>
              <a:t>)</a:t>
            </a:r>
          </a:p>
          <a:p>
            <a:pPr algn="ctr"/>
            <a:r>
              <a:rPr lang="de-CH" sz="1600" dirty="0">
                <a:solidFill>
                  <a:schemeClr val="tx1"/>
                </a:solidFill>
              </a:rPr>
              <a:t>22 Arten (Union)</a:t>
            </a:r>
          </a:p>
        </p:txBody>
      </p:sp>
      <p:pic>
        <p:nvPicPr>
          <p:cNvPr id="11" name="Grafik 10">
            <a:extLst>
              <a:ext uri="{FF2B5EF4-FFF2-40B4-BE49-F238E27FC236}">
                <a16:creationId xmlns:a16="http://schemas.microsoft.com/office/drawing/2014/main" id="{EB6854E2-460C-FAD4-245C-FF1C381EAB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63710" y="3237470"/>
            <a:ext cx="2909047" cy="501672"/>
          </a:xfrm>
          <a:prstGeom prst="rect">
            <a:avLst/>
          </a:prstGeom>
        </p:spPr>
        <p:style>
          <a:lnRef idx="2">
            <a:schemeClr val="dk1"/>
          </a:lnRef>
          <a:fillRef idx="1">
            <a:schemeClr val="lt1"/>
          </a:fillRef>
          <a:effectRef idx="0">
            <a:schemeClr val="dk1"/>
          </a:effectRef>
          <a:fontRef idx="minor">
            <a:schemeClr val="dk1"/>
          </a:fontRef>
        </p:style>
      </p:pic>
      <p:sp>
        <p:nvSpPr>
          <p:cNvPr id="12" name="Textfeld 11">
            <a:extLst>
              <a:ext uri="{FF2B5EF4-FFF2-40B4-BE49-F238E27FC236}">
                <a16:creationId xmlns:a16="http://schemas.microsoft.com/office/drawing/2014/main" id="{91F9410D-4A61-C4A9-0FE2-4CC6960D0020}"/>
              </a:ext>
            </a:extLst>
          </p:cNvPr>
          <p:cNvSpPr txBox="1"/>
          <p:nvPr/>
        </p:nvSpPr>
        <p:spPr>
          <a:xfrm>
            <a:off x="4488309" y="3797349"/>
            <a:ext cx="2984448" cy="369332"/>
          </a:xfrm>
          <a:prstGeom prst="rect">
            <a:avLst/>
          </a:prstGeom>
          <a:noFill/>
        </p:spPr>
        <p:txBody>
          <a:bodyPr wrap="square" rtlCol="0">
            <a:spAutoFit/>
          </a:bodyPr>
          <a:lstStyle/>
          <a:p>
            <a:r>
              <a:rPr lang="de-CH" dirty="0"/>
              <a:t>2024</a:t>
            </a:r>
          </a:p>
        </p:txBody>
      </p:sp>
      <p:sp>
        <p:nvSpPr>
          <p:cNvPr id="13" name="Textfeld 12">
            <a:extLst>
              <a:ext uri="{FF2B5EF4-FFF2-40B4-BE49-F238E27FC236}">
                <a16:creationId xmlns:a16="http://schemas.microsoft.com/office/drawing/2014/main" id="{F88D328F-44ED-FFAF-C5A2-CF03C8C85555}"/>
              </a:ext>
            </a:extLst>
          </p:cNvPr>
          <p:cNvSpPr txBox="1"/>
          <p:nvPr/>
        </p:nvSpPr>
        <p:spPr>
          <a:xfrm>
            <a:off x="3725511" y="4936792"/>
            <a:ext cx="541690" cy="923330"/>
          </a:xfrm>
          <a:prstGeom prst="rect">
            <a:avLst/>
          </a:prstGeom>
          <a:noFill/>
        </p:spPr>
        <p:txBody>
          <a:bodyPr wrap="square" rtlCol="0">
            <a:spAutoFit/>
          </a:bodyPr>
          <a:lstStyle/>
          <a:p>
            <a:r>
              <a:rPr lang="de-CH" sz="5400" dirty="0">
                <a:solidFill>
                  <a:srgbClr val="FF0000"/>
                </a:solidFill>
              </a:rPr>
              <a:t>+</a:t>
            </a:r>
          </a:p>
        </p:txBody>
      </p:sp>
      <p:pic>
        <p:nvPicPr>
          <p:cNvPr id="17" name="Grafik 16">
            <a:extLst>
              <a:ext uri="{FF2B5EF4-FFF2-40B4-BE49-F238E27FC236}">
                <a16:creationId xmlns:a16="http://schemas.microsoft.com/office/drawing/2014/main" id="{147CC82E-840F-0243-579F-55BF445AAB0C}"/>
              </a:ext>
            </a:extLst>
          </p:cNvPr>
          <p:cNvPicPr>
            <a:picLocks noChangeAspect="1"/>
          </p:cNvPicPr>
          <p:nvPr/>
        </p:nvPicPr>
        <p:blipFill>
          <a:blip r:embed="rId6"/>
          <a:stretch>
            <a:fillRect/>
          </a:stretch>
        </p:blipFill>
        <p:spPr>
          <a:xfrm>
            <a:off x="8465443" y="3219560"/>
            <a:ext cx="2083944" cy="3025726"/>
          </a:xfrm>
          <a:prstGeom prst="rect">
            <a:avLst/>
          </a:prstGeom>
        </p:spPr>
      </p:pic>
    </p:spTree>
    <p:extLst>
      <p:ext uri="{BB962C8B-B14F-4D97-AF65-F5344CB8AC3E}">
        <p14:creationId xmlns:p14="http://schemas.microsoft.com/office/powerpoint/2010/main" val="1033837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0"/>
          </p:nvPr>
        </p:nvSpPr>
        <p:spPr>
          <a:xfrm>
            <a:off x="221472" y="384618"/>
            <a:ext cx="9601067" cy="4464496"/>
          </a:xfrm>
        </p:spPr>
        <p:txBody>
          <a:bodyPr>
            <a:normAutofit/>
          </a:bodyPr>
          <a:lstStyle/>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a:p>
            <a:pPr marL="0" indent="0">
              <a:buNone/>
            </a:pPr>
            <a:endParaRPr lang="de-CH" sz="1800" dirty="0"/>
          </a:p>
        </p:txBody>
      </p:sp>
      <p:sp>
        <p:nvSpPr>
          <p:cNvPr id="7" name="Rechteck 6"/>
          <p:cNvSpPr/>
          <p:nvPr/>
        </p:nvSpPr>
        <p:spPr>
          <a:xfrm>
            <a:off x="7807569" y="211015"/>
            <a:ext cx="1699846"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472" y="1465"/>
            <a:ext cx="6848856" cy="1181100"/>
          </a:xfrm>
          <a:prstGeom prst="rect">
            <a:avLst/>
          </a:prstGeom>
        </p:spPr>
      </p:pic>
      <p:sp>
        <p:nvSpPr>
          <p:cNvPr id="19" name="Inhaltsplatzhalter 2"/>
          <p:cNvSpPr txBox="1">
            <a:spLocks/>
          </p:cNvSpPr>
          <p:nvPr/>
        </p:nvSpPr>
        <p:spPr>
          <a:xfrm>
            <a:off x="467674" y="1851569"/>
            <a:ext cx="11724325" cy="52350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1200"/>
              </a:spcAft>
              <a:buNone/>
            </a:pPr>
            <a:endParaRPr lang="de-CH" sz="2400" b="1" dirty="0">
              <a:latin typeface="Arial" panose="020B0604020202020204" pitchFamily="34" charset="0"/>
              <a:cs typeface="Arial" panose="020B0604020202020204" pitchFamily="34" charset="0"/>
            </a:endParaRPr>
          </a:p>
          <a:p>
            <a:pPr>
              <a:spcBef>
                <a:spcPts val="1200"/>
              </a:spcBef>
              <a:spcAft>
                <a:spcPts val="1200"/>
              </a:spcAft>
            </a:pPr>
            <a:endParaRPr lang="de-CH" sz="2400" dirty="0">
              <a:latin typeface="Arial" panose="020B0604020202020204" pitchFamily="34" charset="0"/>
              <a:cs typeface="Arial" panose="020B0604020202020204" pitchFamily="34" charset="0"/>
            </a:endParaRPr>
          </a:p>
          <a:p>
            <a:pPr>
              <a:spcBef>
                <a:spcPts val="1200"/>
              </a:spcBef>
              <a:spcAft>
                <a:spcPts val="1200"/>
              </a:spcAft>
            </a:pPr>
            <a:endParaRPr lang="de-CH" sz="2400" dirty="0">
              <a:latin typeface="Arial" panose="020B0604020202020204" pitchFamily="34" charset="0"/>
              <a:cs typeface="Arial" panose="020B0604020202020204" pitchFamily="34" charset="0"/>
            </a:endParaRPr>
          </a:p>
          <a:p>
            <a:pPr marL="0" indent="0">
              <a:spcBef>
                <a:spcPts val="1200"/>
              </a:spcBef>
              <a:spcAft>
                <a:spcPts val="1200"/>
              </a:spcAft>
              <a:buFont typeface="Arial" panose="020B0604020202020204" pitchFamily="34" charset="0"/>
              <a:buNone/>
            </a:pPr>
            <a:endParaRPr lang="de-CH" sz="2400" dirty="0">
              <a:latin typeface="Arial" panose="020B0604020202020204" pitchFamily="34" charset="0"/>
              <a:cs typeface="Arial" panose="020B0604020202020204" pitchFamily="34" charset="0"/>
            </a:endParaRPr>
          </a:p>
          <a:p>
            <a:pPr marL="0" indent="0">
              <a:spcBef>
                <a:spcPts val="600"/>
              </a:spcBef>
              <a:spcAft>
                <a:spcPts val="600"/>
              </a:spcAft>
              <a:buFont typeface="Arial" panose="020B0604020202020204" pitchFamily="34" charset="0"/>
              <a:buNone/>
            </a:pPr>
            <a:endParaRPr lang="de-CH" sz="2000" dirty="0">
              <a:latin typeface="Arial" panose="020B0604020202020204" pitchFamily="34" charset="0"/>
              <a:cs typeface="Arial" panose="020B0604020202020204" pitchFamily="34" charset="0"/>
            </a:endParaRPr>
          </a:p>
        </p:txBody>
      </p:sp>
      <p:sp>
        <p:nvSpPr>
          <p:cNvPr id="8" name="Textfeld 7"/>
          <p:cNvSpPr txBox="1"/>
          <p:nvPr/>
        </p:nvSpPr>
        <p:spPr>
          <a:xfrm>
            <a:off x="7613367" y="279442"/>
            <a:ext cx="5078575" cy="553998"/>
          </a:xfrm>
          <a:prstGeom prst="rect">
            <a:avLst/>
          </a:prstGeom>
          <a:noFill/>
        </p:spPr>
        <p:txBody>
          <a:bodyPr wrap="square" rtlCol="0">
            <a:spAutoFit/>
          </a:bodyPr>
          <a:lstStyle/>
          <a:p>
            <a:r>
              <a:rPr lang="de-CH" sz="3000" dirty="0">
                <a:solidFill>
                  <a:srgbClr val="61615F"/>
                </a:solidFill>
              </a:rPr>
              <a:t>AG Vollzug Grüne Branche</a:t>
            </a:r>
          </a:p>
        </p:txBody>
      </p:sp>
      <p:sp>
        <p:nvSpPr>
          <p:cNvPr id="4" name="Textfeld 3">
            <a:extLst>
              <a:ext uri="{FF2B5EF4-FFF2-40B4-BE49-F238E27FC236}">
                <a16:creationId xmlns:a16="http://schemas.microsoft.com/office/drawing/2014/main" id="{B4D93F47-138B-0021-635E-933C559AAF17}"/>
              </a:ext>
            </a:extLst>
          </p:cNvPr>
          <p:cNvSpPr txBox="1"/>
          <p:nvPr/>
        </p:nvSpPr>
        <p:spPr>
          <a:xfrm>
            <a:off x="2748517" y="2743199"/>
            <a:ext cx="6347636" cy="923330"/>
          </a:xfrm>
          <a:prstGeom prst="rect">
            <a:avLst/>
          </a:prstGeom>
          <a:noFill/>
        </p:spPr>
        <p:txBody>
          <a:bodyPr wrap="square">
            <a:spAutoFit/>
          </a:bodyPr>
          <a:lstStyle/>
          <a:p>
            <a:pPr marL="0" indent="0" algn="ctr"/>
            <a:r>
              <a:rPr lang="de-CH" sz="5400" b="1" dirty="0">
                <a:latin typeface="+mn-lt"/>
              </a:rPr>
              <a:t>Vielen Dank!</a:t>
            </a:r>
          </a:p>
        </p:txBody>
      </p:sp>
    </p:spTree>
    <p:extLst>
      <p:ext uri="{BB962C8B-B14F-4D97-AF65-F5344CB8AC3E}">
        <p14:creationId xmlns:p14="http://schemas.microsoft.com/office/powerpoint/2010/main" val="44428670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666</Words>
  <Application>Microsoft Office PowerPoint</Application>
  <PresentationFormat>Breitbild</PresentationFormat>
  <Paragraphs>181</Paragraphs>
  <Slides>13</Slides>
  <Notes>13</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13</vt:i4>
      </vt:variant>
    </vt:vector>
  </HeadingPairs>
  <TitlesOfParts>
    <vt:vector size="19" baseType="lpstr">
      <vt:lpstr>Arial</vt:lpstr>
      <vt:lpstr>Arial Black</vt:lpstr>
      <vt:lpstr>Calibri</vt:lpstr>
      <vt:lpstr>Calibri Light</vt:lpstr>
      <vt:lpstr>Symbol</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Kanton Zürich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Reusser Marc</dc:creator>
  <cp:lastModifiedBy>Svenja Zehnder</cp:lastModifiedBy>
  <cp:revision>89</cp:revision>
  <dcterms:created xsi:type="dcterms:W3CDTF">2022-08-08T07:23:37Z</dcterms:created>
  <dcterms:modified xsi:type="dcterms:W3CDTF">2025-02-11T14:30:38Z</dcterms:modified>
</cp:coreProperties>
</file>