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4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7" r:id="rId3"/>
    <p:sldId id="265" r:id="rId4"/>
    <p:sldId id="266" r:id="rId5"/>
    <p:sldId id="270" r:id="rId6"/>
    <p:sldId id="273" r:id="rId7"/>
    <p:sldId id="274" r:id="rId8"/>
    <p:sldId id="271" r:id="rId9"/>
    <p:sldId id="272" r:id="rId10"/>
    <p:sldId id="275" r:id="rId11"/>
    <p:sldId id="276" r:id="rId12"/>
    <p:sldId id="267" r:id="rId13"/>
    <p:sldId id="268" r:id="rId14"/>
    <p:sldId id="261" r:id="rId15"/>
    <p:sldId id="269" r:id="rId16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ssot Georges BAFU" initials="CGB" lastIdx="18" clrIdx="0">
    <p:extLst>
      <p:ext uri="{19B8F6BF-5375-455C-9EA6-DF929625EA0E}">
        <p15:presenceInfo xmlns:p15="http://schemas.microsoft.com/office/powerpoint/2012/main" userId="Chassot Georges BAF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932332"/>
    <a:srgbClr val="932347"/>
    <a:srgbClr val="767676"/>
    <a:srgbClr val="9A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6" autoAdjust="0"/>
    <p:restoredTop sz="88908" autoAdjust="0"/>
  </p:normalViewPr>
  <p:slideViewPr>
    <p:cSldViewPr>
      <p:cViewPr varScale="1">
        <p:scale>
          <a:sx n="56" d="100"/>
          <a:sy n="56" d="100"/>
        </p:scale>
        <p:origin x="13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5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14" y="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05391B4-75CF-4788-8B2B-0D707ADE8727}" type="datetimeFigureOut">
              <a:rPr lang="de-CH"/>
              <a:pPr>
                <a:defRPr/>
              </a:pPr>
              <a:t>03.11.2021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BE7AE6D-AD34-4E14-948C-AC3C1F3BE7AC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5069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17F0911-ADD1-44A0-8629-C896B0B8F255}" type="datetimeFigureOut">
              <a:rPr lang="de-CH"/>
              <a:pPr>
                <a:defRPr/>
              </a:pPr>
              <a:t>03.11.2021</a:t>
            </a:fld>
            <a:endParaRPr lang="de-CH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CH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4948EC0-469A-4856-B7DC-0484D4FE57E2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25599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CH" altLang="de-DE" dirty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C056ED3-3A7B-4312-9FCD-9DC3FFC5AE44}" type="slidenum">
              <a:rPr lang="de-CH" altLang="de-DE" smtClean="0"/>
              <a:pPr eaLnBrk="1" hangingPunct="1"/>
              <a:t>1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242439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000" dirty="0"/>
              <a:t>AGRIDEA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CH" altLang="de-DE" sz="1000" dirty="0"/>
          </a:p>
          <a:p>
            <a:pPr eaLnBrk="1" hangingPunct="1"/>
            <a:endParaRPr lang="de-CH" altLang="de-DE" sz="1000" dirty="0"/>
          </a:p>
          <a:p>
            <a:pPr eaLnBrk="1" hangingPunct="1"/>
            <a:fld id="{DC65CA30-34B8-4971-BA44-2E9C4DACAF3F}" type="datetime1">
              <a:rPr lang="de-CH" altLang="de-DE" sz="1000"/>
              <a:pPr eaLnBrk="1" hangingPunct="1"/>
              <a:t>03.11.2021</a:t>
            </a:fld>
            <a:endParaRPr lang="de-CH" altLang="de-DE" sz="1000" dirty="0"/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5033E48-9A91-4846-9F33-99D959AE1997}" type="slidenum">
              <a:rPr lang="de-CH" altLang="de-DE" sz="1000"/>
              <a:pPr eaLnBrk="1" hangingPunct="1"/>
              <a:t>3</a:t>
            </a:fld>
            <a:endParaRPr lang="de-CH" altLang="de-DE" sz="1000" dirty="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2950"/>
            <a:ext cx="4956175" cy="3717925"/>
          </a:xfrm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47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000" dirty="0"/>
              <a:t>AGRIDEA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CH" altLang="de-DE" sz="1000" dirty="0"/>
          </a:p>
          <a:p>
            <a:pPr eaLnBrk="1" hangingPunct="1"/>
            <a:endParaRPr lang="de-CH" altLang="de-DE" sz="1000" dirty="0"/>
          </a:p>
          <a:p>
            <a:pPr eaLnBrk="1" hangingPunct="1"/>
            <a:fld id="{4F5F3805-413D-4CF1-959E-C6D9D1582BAC}" type="datetime1">
              <a:rPr lang="de-CH" altLang="de-DE" sz="1000"/>
              <a:pPr eaLnBrk="1" hangingPunct="1"/>
              <a:t>03.11.2021</a:t>
            </a:fld>
            <a:endParaRPr lang="de-CH" altLang="de-DE" sz="1000" dirty="0"/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8F6C24-087D-4CC4-AD49-BD050C07056B}" type="slidenum">
              <a:rPr lang="de-CH" altLang="de-DE" sz="1000"/>
              <a:pPr eaLnBrk="1" hangingPunct="1"/>
              <a:t>4</a:t>
            </a:fld>
            <a:endParaRPr lang="de-CH" altLang="de-DE" sz="1000" dirty="0"/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2950"/>
            <a:ext cx="4956175" cy="3717925"/>
          </a:xfrm>
          <a:ln/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dirty="0">
                <a:cs typeface="Arial" panose="020B0604020202020204" pitchFamily="34" charset="0"/>
              </a:rPr>
              <a:t>Gülle, Mist, Silo</a:t>
            </a:r>
          </a:p>
        </p:txBody>
      </p:sp>
    </p:spTree>
    <p:extLst>
      <p:ext uri="{BB962C8B-B14F-4D97-AF65-F5344CB8AC3E}">
        <p14:creationId xmlns:p14="http://schemas.microsoft.com/office/powerpoint/2010/main" val="3911192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Test: </a:t>
            </a:r>
          </a:p>
          <a:p>
            <a:pPr marL="163926" indent="-163926">
              <a:buFontTx/>
              <a:buChar char="-"/>
            </a:pPr>
            <a:r>
              <a:rPr lang="de-CH" dirty="0"/>
              <a:t>Alle Betriebe hatten Mängel -&gt; Frist von 1 Monat auf bis zu 3 Monaten verlängert</a:t>
            </a:r>
          </a:p>
          <a:p>
            <a:pPr marL="163926" indent="-163926">
              <a:buFontTx/>
              <a:buChar char="-"/>
            </a:pPr>
            <a:r>
              <a:rPr lang="de-CH" dirty="0"/>
              <a:t>Dauer Kontrollen ¾, mit Erfahrung kann Kontrolle auf 1/2 h reduziert werden.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0666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Keine neuen Punkte, nur Präzisierungen, Klärung von Unklarheiten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1984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Korrektur Landwirt,</a:t>
            </a:r>
            <a:r>
              <a:rPr lang="de-CH" baseline="0" dirty="0"/>
              <a:t> 2 Mal; 1-max.3 Monate; Baubewilligung</a:t>
            </a:r>
          </a:p>
          <a:p>
            <a:r>
              <a:rPr lang="de-CH" baseline="0" dirty="0"/>
              <a:t>VORSCHLAG KVU, KANN SICH VON Kanton zu </a:t>
            </a:r>
            <a:r>
              <a:rPr lang="de-CH" baseline="0"/>
              <a:t>Kanton ändern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CH" altLang="de-DE" dirty="0"/>
              <a:t>AGRIDEA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de-CH" altLang="de-DE" dirty="0"/>
          </a:p>
          <a:p>
            <a:pPr>
              <a:defRPr/>
            </a:pPr>
            <a:endParaRPr lang="de-CH" altLang="de-DE" dirty="0"/>
          </a:p>
          <a:p>
            <a:pPr>
              <a:defRPr/>
            </a:pPr>
            <a:fld id="{1B6EC3EA-4628-4812-A499-D1538120402A}" type="datetime1">
              <a:rPr lang="de-CH" altLang="de-DE" smtClean="0"/>
              <a:pPr>
                <a:defRPr/>
              </a:pPr>
              <a:t>03.11.2021</a:t>
            </a:fld>
            <a:endParaRPr lang="de-CH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04F9-4F4B-4D6E-90D5-738ACB93192B}" type="slidenum">
              <a:rPr lang="de-CH" altLang="de-DE" smtClean="0"/>
              <a:pPr/>
              <a:t>8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227607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55576" y="3933056"/>
            <a:ext cx="6400800" cy="17526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7608820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732538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88138082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4767951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4179079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531443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0514380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4194241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64610043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3515982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8797807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467545" y="1700808"/>
            <a:ext cx="8208912" cy="2087810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latin typeface="+mj-lt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468313" y="5229200"/>
            <a:ext cx="8207375" cy="864096"/>
          </a:xfrm>
          <a:prstGeom prst="rect">
            <a:avLst/>
          </a:prstGeom>
        </p:spPr>
        <p:txBody>
          <a:bodyPr/>
          <a:lstStyle>
            <a:lvl1pPr>
              <a:buNone/>
              <a:defRPr lang="fr-FR" sz="1200" smtClean="0"/>
            </a:lvl1pPr>
            <a:lvl2pPr>
              <a:buNone/>
              <a:defRPr sz="2000">
                <a:latin typeface="+mn-lt"/>
              </a:defRPr>
            </a:lvl2pPr>
            <a:lvl3pPr>
              <a:buNone/>
              <a:defRPr sz="2000">
                <a:latin typeface="+mn-lt"/>
              </a:defRPr>
            </a:lvl3pPr>
            <a:lvl4pPr>
              <a:buNone/>
              <a:defRPr sz="2000">
                <a:latin typeface="+mn-lt"/>
              </a:defRPr>
            </a:lvl4pPr>
            <a:lvl5pPr>
              <a:buNone/>
              <a:defRPr sz="2000"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468313" y="4005263"/>
            <a:ext cx="8208143" cy="1008062"/>
          </a:xfrm>
          <a:prstGeom prst="rect">
            <a:avLst/>
          </a:prstGeom>
        </p:spPr>
        <p:txBody>
          <a:bodyPr/>
          <a:lstStyle>
            <a:lvl1pPr>
              <a:buNone/>
              <a:defRPr sz="24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10300"/>
            <a:ext cx="271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285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468313" y="1557338"/>
            <a:ext cx="8207375" cy="46079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buFont typeface="Arial" pitchFamily="34" charset="0"/>
              <a:buChar char="•"/>
              <a:defRPr sz="2000"/>
            </a:lvl2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4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D37A9-6585-4047-93E6-A0CA2CF860FF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5" name="Fußzeilenplatzhalter 7"/>
          <p:cNvSpPr>
            <a:spLocks noGrp="1"/>
          </p:cNvSpPr>
          <p:nvPr>
            <p:ph type="ftr" sz="quarter" idx="14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22810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2"/>
          </p:nvPr>
        </p:nvSpPr>
        <p:spPr>
          <a:xfrm>
            <a:off x="468313" y="1556792"/>
            <a:ext cx="8280400" cy="4609058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de-DE" noProof="0" dirty="0"/>
              <a:t>Bild durch Klicken auf Symbol hinzufügen</a:t>
            </a:r>
            <a:endParaRPr lang="de-CH" noProof="0" dirty="0"/>
          </a:p>
        </p:txBody>
      </p:sp>
      <p:sp>
        <p:nvSpPr>
          <p:cNvPr id="4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68A68-1553-4D77-AF0C-F1EA2A15E087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5" name="Fußzeilenplatzhalter 7"/>
          <p:cNvSpPr>
            <a:spLocks noGrp="1"/>
          </p:cNvSpPr>
          <p:nvPr>
            <p:ph type="ftr" sz="quarter" idx="14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35849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>
            <a:stCxn id="6" idx="3"/>
          </p:cNvCxnSpPr>
          <p:nvPr/>
        </p:nvCxnSpPr>
        <p:spPr>
          <a:xfrm>
            <a:off x="8675688" y="1025525"/>
            <a:ext cx="1587" cy="1755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467544" y="1556793"/>
            <a:ext cx="3996000" cy="460851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710683" y="1566317"/>
            <a:ext cx="3996000" cy="460851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7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09DFC-CC0D-4615-BA75-0FDBD29DF0B4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5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74550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Foliennummernplatzhalt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92917-5545-4C37-898F-4368CB4A6AFE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4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87418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6AB1-A22C-4B5C-90DC-BA4146A296FE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3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04571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468313" y="2565400"/>
            <a:ext cx="8280151" cy="1150938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2A61D-0CC0-49B0-8DC3-76C8A1E63B13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4" name="Fußzeilenplatzhalter 7"/>
          <p:cNvSpPr>
            <a:spLocks noGrp="1"/>
          </p:cNvSpPr>
          <p:nvPr>
            <p:ph type="ftr" sz="quarter" idx="14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007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635896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533F9-0BB7-4B1E-BED1-F045C4C1024A}" type="datetimeFigureOut">
              <a:rPr lang="de-CH" smtClean="0"/>
              <a:t>03.11.2021</a:t>
            </a:fld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10300"/>
            <a:ext cx="271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1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  <p:sldLayoutId id="2147484358" r:id="rId12"/>
    <p:sldLayoutId id="2147484359" r:id="rId13"/>
    <p:sldLayoutId id="2147484341" r:id="rId14"/>
    <p:sldLayoutId id="2147484342" r:id="rId15"/>
    <p:sldLayoutId id="2147484343" r:id="rId16"/>
    <p:sldLayoutId id="2147484344" r:id="rId17"/>
    <p:sldLayoutId id="2147484345" r:id="rId1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vu.c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Kontrollen Gewässerschutz auf dem Landwirtschaftsbetrieb </a:t>
            </a:r>
            <a:endParaRPr lang="de-CH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subTitle" idx="1"/>
          </p:nvPr>
        </p:nvSpPr>
        <p:spPr>
          <a:xfrm>
            <a:off x="683568" y="4077072"/>
            <a:ext cx="6400800" cy="17526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de-CH" sz="2800" i="1" dirty="0">
                <a:solidFill>
                  <a:schemeClr val="tx1"/>
                </a:solidFill>
                <a:latin typeface="+mj-lt"/>
              </a:rPr>
              <a:t>Erläuterungen Punkte und Ablauf</a:t>
            </a:r>
          </a:p>
          <a:p>
            <a:pPr algn="l" eaLnBrk="1" hangingPunct="1">
              <a:defRPr/>
            </a:pPr>
            <a:endParaRPr lang="de-CH" sz="2800" dirty="0">
              <a:solidFill>
                <a:schemeClr val="tx1"/>
              </a:solidFill>
              <a:latin typeface="+mj-lt"/>
            </a:endParaRPr>
          </a:p>
          <a:p>
            <a:pPr algn="l" eaLnBrk="1" hangingPunct="1">
              <a:defRPr/>
            </a:pPr>
            <a:r>
              <a:rPr lang="de-CH" sz="1700" dirty="0">
                <a:solidFill>
                  <a:schemeClr val="tx1"/>
                </a:solidFill>
                <a:latin typeface="+mj-lt"/>
              </a:rPr>
              <a:t>Michel Fischler, Anlaufstelle Grundkontrollen GSch</a:t>
            </a:r>
          </a:p>
          <a:p>
            <a:pPr algn="l" eaLnBrk="1" hangingPunct="1">
              <a:defRPr/>
            </a:pPr>
            <a:r>
              <a:rPr lang="de-CH" sz="1700" dirty="0">
                <a:solidFill>
                  <a:schemeClr val="tx1"/>
                </a:solidFill>
                <a:latin typeface="+mj-lt"/>
              </a:rPr>
              <a:t>4. November 2021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10300"/>
            <a:ext cx="271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0BFBE-8D77-4F60-8490-F5D9A1B8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Ziel der Kontrollpunkte</a:t>
            </a:r>
            <a:endParaRPr lang="de-CH" sz="3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BA7C99-150B-4305-BD84-8D8946F3B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Harmonisierung Anforderungen an die Kontrollen für den Gewässerschutz in der Landwirtschaft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Sicherstellen der Rechtsgleichheit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Festlegen des kleinsten gemeinsamen Nenners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67BAF5-9CA0-480D-B8B9-D5AA8C57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E0B42E9-7FF1-409A-8FEC-D2F6C663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2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43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8532440" y="6237312"/>
            <a:ext cx="2895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CH" altLang="de-DE" sz="900" dirty="0"/>
          </a:p>
          <a:p>
            <a:pPr eaLnBrk="1" hangingPunct="1"/>
            <a:fld id="{A3B57098-B43D-4753-83DE-6E59EAB2A43B}" type="slidenum">
              <a:rPr lang="de-CH" altLang="de-DE" sz="1600"/>
              <a:pPr eaLnBrk="1" hangingPunct="1"/>
              <a:t>3</a:t>
            </a:fld>
            <a:endParaRPr lang="de-CH" altLang="de-DE" sz="1600" dirty="0"/>
          </a:p>
        </p:txBody>
      </p:sp>
      <p:sp>
        <p:nvSpPr>
          <p:cNvPr id="4099" name="Rectangle 20"/>
          <p:cNvSpPr>
            <a:spLocks noGrp="1" noChangeArrowheads="1"/>
          </p:cNvSpPr>
          <p:nvPr>
            <p:ph type="title"/>
          </p:nvPr>
        </p:nvSpPr>
        <p:spPr>
          <a:xfrm>
            <a:off x="684213" y="476672"/>
            <a:ext cx="8784331" cy="454025"/>
          </a:xfrm>
        </p:spPr>
        <p:txBody>
          <a:bodyPr>
            <a:noAutofit/>
          </a:bodyPr>
          <a:lstStyle/>
          <a:p>
            <a:pPr algn="l" eaLnBrk="1" hangingPunct="1"/>
            <a:r>
              <a:rPr lang="de-DE" altLang="de-DE" sz="3600" dirty="0">
                <a:solidFill>
                  <a:schemeClr val="accent3">
                    <a:lumMod val="50000"/>
                  </a:schemeClr>
                </a:solidFill>
              </a:rPr>
              <a:t>Grundsätze Kontrollen</a:t>
            </a:r>
          </a:p>
        </p:txBody>
      </p:sp>
      <p:sp>
        <p:nvSpPr>
          <p:cNvPr id="4100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457199" y="1268760"/>
            <a:ext cx="8784331" cy="4968552"/>
          </a:xfrm>
        </p:spPr>
        <p:txBody>
          <a:bodyPr>
            <a:normAutofit fontScale="85000" lnSpcReduction="20000"/>
          </a:bodyPr>
          <a:lstStyle/>
          <a:p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Screening/visuelles Feststellen</a:t>
            </a:r>
            <a:endParaRPr lang="de-DE" altLang="de-DE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de-DE" altLang="de-DE" dirty="0"/>
              <a:t>Breite erreichen, nicht Spezialfälle regeln</a:t>
            </a:r>
          </a:p>
          <a:p>
            <a:pPr lvl="1"/>
            <a:r>
              <a:rPr lang="de-DE" altLang="de-DE" dirty="0"/>
              <a:t>Kein Graben, Buddeln; keine Beprobung, Messung…</a:t>
            </a:r>
          </a:p>
          <a:p>
            <a:pPr lvl="1"/>
            <a:r>
              <a:rPr lang="de-DE" altLang="de-DE" dirty="0"/>
              <a:t>falls Probleme -&gt; spezielle, vertiefte Kontrolle</a:t>
            </a:r>
          </a:p>
          <a:p>
            <a:pPr eaLnBrk="1" hangingPunct="1"/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Umsetzbarer</a:t>
            </a:r>
            <a:r>
              <a:rPr lang="de-DE" altLang="de-DE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Weg</a:t>
            </a:r>
            <a:endParaRPr lang="de-DE" altLang="de-DE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de-DE" altLang="de-DE" dirty="0"/>
              <a:t>Kontrollierbar, klare Begriffe, machbar für die KontrolleurInnen</a:t>
            </a:r>
          </a:p>
          <a:p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Keine neuen Vorschriften</a:t>
            </a:r>
            <a:endParaRPr lang="de-DE" altLang="de-DE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de-DE" altLang="de-DE" dirty="0"/>
              <a:t>Nur Gewässerschutz, Basis: Vollzugshilfe (GSchG, ChemV, PSMV…) </a:t>
            </a:r>
          </a:p>
          <a:p>
            <a:pPr eaLnBrk="1" hangingPunct="1"/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Keine Datensammlung</a:t>
            </a:r>
          </a:p>
          <a:p>
            <a:pPr eaLnBrk="1" hangingPunct="1"/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Keine doppelten Kontrollen mit dem ÖLN</a:t>
            </a:r>
          </a:p>
          <a:p>
            <a:r>
              <a:rPr lang="de-DE" altLang="de-DE" dirty="0"/>
              <a:t>Priorität auf </a:t>
            </a:r>
            <a:r>
              <a:rPr lang="de-DE" altLang="de-DE" b="1" i="1" dirty="0">
                <a:solidFill>
                  <a:schemeClr val="accent3">
                    <a:lumMod val="50000"/>
                  </a:schemeClr>
                </a:solidFill>
              </a:rPr>
              <a:t>Risiko und Notwendigkeit</a:t>
            </a:r>
          </a:p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7466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7"/>
          <p:cNvSpPr>
            <a:spLocks noGrp="1" noChangeArrowheads="1"/>
          </p:cNvSpPr>
          <p:nvPr>
            <p:ph type="title"/>
          </p:nvPr>
        </p:nvSpPr>
        <p:spPr>
          <a:xfrm>
            <a:off x="457200" y="225877"/>
            <a:ext cx="8435280" cy="1143000"/>
          </a:xfrm>
        </p:spPr>
        <p:txBody>
          <a:bodyPr>
            <a:noAutofit/>
          </a:bodyPr>
          <a:lstStyle/>
          <a:p>
            <a:pPr algn="l" eaLnBrk="1" hangingPunct="1"/>
            <a:r>
              <a:rPr lang="de-DE" altLang="de-DE" sz="3800" dirty="0">
                <a:solidFill>
                  <a:schemeClr val="accent3">
                    <a:lumMod val="50000"/>
                  </a:schemeClr>
                </a:solidFill>
              </a:rPr>
              <a:t>Liste Kontrollpunkte</a:t>
            </a:r>
          </a:p>
        </p:txBody>
      </p:sp>
      <p:sp>
        <p:nvSpPr>
          <p:cNvPr id="5124" name="Rectangle 48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4752528"/>
          </a:xfrm>
        </p:spPr>
        <p:txBody>
          <a:bodyPr>
            <a:normAutofit fontScale="92500"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de-DE" altLang="de-DE" sz="2800" b="1" dirty="0">
                <a:solidFill>
                  <a:schemeClr val="accent3">
                    <a:lumMod val="50000"/>
                  </a:schemeClr>
                </a:solidFill>
              </a:rPr>
              <a:t>Hofdünger, Dünger (6 Punkte):</a:t>
            </a:r>
          </a:p>
          <a:p>
            <a:pPr marL="857250" lvl="1" indent="-342900">
              <a:buFont typeface="Symbol" panose="05050102010706020507" pitchFamily="18" charset="2"/>
              <a:buChar char="-"/>
            </a:pPr>
            <a:r>
              <a:rPr lang="de-DE" altLang="de-DE" sz="2400" dirty="0"/>
              <a:t>Lagerung Gülle, Mist, Silo</a:t>
            </a:r>
          </a:p>
          <a:p>
            <a:pPr marL="857250" lvl="1" indent="-342900">
              <a:buFont typeface="Symbol" panose="05050102010706020507" pitchFamily="18" charset="2"/>
              <a:buChar char="-"/>
            </a:pPr>
            <a:r>
              <a:rPr lang="de-DE" altLang="de-DE" sz="2400" dirty="0"/>
              <a:t>Laufhof</a:t>
            </a:r>
          </a:p>
          <a:p>
            <a:pPr marL="857250" lvl="1" indent="-342900">
              <a:buFont typeface="Symbol" panose="05050102010706020507" pitchFamily="18" charset="2"/>
              <a:buChar char="-"/>
            </a:pPr>
            <a:r>
              <a:rPr lang="de-DE" altLang="de-DE" sz="2400" dirty="0"/>
              <a:t>Umschlagplatz, Waschplatz, Entnahmestellen</a:t>
            </a:r>
          </a:p>
          <a:p>
            <a:pPr marL="571500" indent="-571500">
              <a:buFont typeface="+mj-lt"/>
              <a:buAutoNum type="arabicPeriod"/>
            </a:pPr>
            <a:r>
              <a:rPr lang="de-DE" altLang="de-DE" sz="2800" b="1" dirty="0">
                <a:solidFill>
                  <a:schemeClr val="accent3">
                    <a:lumMod val="50000"/>
                  </a:schemeClr>
                </a:solidFill>
              </a:rPr>
              <a:t>PSM, Diesel (5 Punkte):</a:t>
            </a:r>
          </a:p>
          <a:p>
            <a:pPr lvl="1"/>
            <a:r>
              <a:rPr lang="de-DE" altLang="de-DE" sz="2400" dirty="0"/>
              <a:t>Lagerung PSM, Diesel, Fette usw.</a:t>
            </a:r>
          </a:p>
          <a:p>
            <a:pPr lvl="1"/>
            <a:r>
              <a:rPr lang="de-DE" altLang="de-DE" sz="2400" dirty="0"/>
              <a:t>Abstellplatz Geräte</a:t>
            </a:r>
          </a:p>
          <a:p>
            <a:pPr lvl="1"/>
            <a:r>
              <a:rPr lang="de-DE" altLang="de-DE" sz="2400" dirty="0"/>
              <a:t>Befüllen und Reinigung Spritzgeräte</a:t>
            </a:r>
          </a:p>
          <a:p>
            <a:pPr lvl="1"/>
            <a:r>
              <a:rPr lang="de-DE" altLang="de-DE" sz="2400" dirty="0"/>
              <a:t>Betankplatz</a:t>
            </a:r>
          </a:p>
          <a:p>
            <a:pPr marL="571500" indent="-571500">
              <a:buFont typeface="+mj-lt"/>
              <a:buAutoNum type="arabicPeriod"/>
            </a:pPr>
            <a:r>
              <a:rPr lang="de-DE" altLang="de-DE" sz="2800" b="1" dirty="0">
                <a:solidFill>
                  <a:schemeClr val="accent3">
                    <a:lumMod val="50000"/>
                  </a:schemeClr>
                </a:solidFill>
              </a:rPr>
              <a:t>Diffuse Einträge Nährstoffe, PSM (2 Punkte):</a:t>
            </a:r>
          </a:p>
          <a:p>
            <a:pPr lvl="1"/>
            <a:r>
              <a:rPr lang="de-DE" altLang="de-DE" sz="2300" dirty="0"/>
              <a:t>Morast, Fress- und Tränkebereich, Anhäufung Kot</a:t>
            </a:r>
          </a:p>
          <a:p>
            <a:pPr lvl="1"/>
            <a:r>
              <a:rPr lang="de-DE" altLang="de-DE" sz="2300" dirty="0"/>
              <a:t>Schächte</a:t>
            </a:r>
          </a:p>
          <a:p>
            <a:pPr marL="457200" lvl="1" indent="0">
              <a:buNone/>
            </a:pPr>
            <a:endParaRPr lang="de-DE" altLang="de-DE" sz="23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F2A2E9-8D21-469A-B8A6-A9869CC8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61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Entwicklung Kontrollliste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4968552"/>
          </a:xfrm>
        </p:spPr>
        <p:txBody>
          <a:bodyPr>
            <a:normAutofit fontScale="77500" lnSpcReduction="20000"/>
          </a:bodyPr>
          <a:lstStyle/>
          <a:p>
            <a:r>
              <a:rPr lang="de-CH" dirty="0"/>
              <a:t>Erarbeitung der Kontrollliste mit Hilfe Kontrollstellen auf Basis Vollzugshilfe Umweltschutz in der Landwirtschaft</a:t>
            </a:r>
          </a:p>
          <a:p>
            <a:r>
              <a:rPr lang="de-CH" dirty="0"/>
              <a:t>BLW, BAFU, KOLAS, KIP, PIOCH, SBV: ok anfangs 2018</a:t>
            </a:r>
          </a:p>
          <a:p>
            <a:r>
              <a:rPr lang="de-CH" dirty="0"/>
              <a:t>Test auf Betrieben 2018</a:t>
            </a:r>
          </a:p>
          <a:p>
            <a:r>
              <a:rPr lang="de-CH" dirty="0"/>
              <a:t>Verabschiedung 13 Kontrollpunkte KVU Herbst 2018</a:t>
            </a:r>
          </a:p>
          <a:p>
            <a:r>
              <a:rPr lang="de-CH" dirty="0"/>
              <a:t>Sensibilisierung &amp; Umsetzung in den Kantonen 2019/2020</a:t>
            </a:r>
          </a:p>
          <a:p>
            <a:r>
              <a:rPr lang="de-CH" dirty="0"/>
              <a:t>Einsetzen einer Anlaufstelle für die Kontrollen 2020</a:t>
            </a:r>
          </a:p>
          <a:p>
            <a:r>
              <a:rPr lang="de-CH" dirty="0"/>
              <a:t>Interkantonale Empfehlung Befüll- und Waschplätze Oktober 2020</a:t>
            </a:r>
          </a:p>
          <a:p>
            <a:r>
              <a:rPr lang="de-CH" dirty="0"/>
              <a:t>Diskussion mit SAV: Sömmerungsbetriebe 2021</a:t>
            </a:r>
          </a:p>
          <a:p>
            <a:r>
              <a:rPr lang="de-CH" dirty="0"/>
              <a:t>Präzisierungen aufgrund Umfrage, Anfragen, bisherige Erfahrungen 2021</a:t>
            </a:r>
          </a:p>
          <a:p>
            <a:r>
              <a:rPr lang="de-CH" dirty="0"/>
              <a:t>In Acontrol integriert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7104DA0-235F-4A1C-B28D-1C7AEB4D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5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72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64AB2-C7B3-4DDD-9DCE-98F1E27F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Präzisierungen 2022 (Beispiele</a:t>
            </a:r>
            <a:r>
              <a:rPr lang="de-DE" sz="3800" dirty="0"/>
              <a:t>)</a:t>
            </a:r>
            <a:endParaRPr lang="de-CH" sz="3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74D87-87B7-42D1-93F5-FE0586908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Laufhof: für welche Tiergattungen und Fälle die Kontrollpunkte gelten</a:t>
            </a:r>
          </a:p>
          <a:p>
            <a:r>
              <a:rPr lang="de-DE" dirty="0"/>
              <a:t>Trennen Kontrolle Umschlagplatz und Gülleentnahmeplatz</a:t>
            </a:r>
          </a:p>
          <a:p>
            <a:r>
              <a:rPr lang="de-DE" dirty="0"/>
              <a:t>Platz für Befüllen / Reinigen von Spritz- und Sprühgeräte</a:t>
            </a:r>
          </a:p>
          <a:p>
            <a:r>
              <a:rPr lang="de-DE" dirty="0"/>
              <a:t>Betankungsplatz: für stationäre Pumpen</a:t>
            </a:r>
          </a:p>
          <a:p>
            <a:r>
              <a:rPr lang="de-DE" dirty="0"/>
              <a:t>Hinweis für die Kontrolle (Weide): grossflächige, vegetationsfreie  oder morastige Flächen -&gt; 300 m</a:t>
            </a:r>
            <a:r>
              <a:rPr lang="de-DE" baseline="30000" dirty="0"/>
              <a:t>2</a:t>
            </a:r>
            <a:endParaRPr lang="de-CH" strike="sngStrike" baseline="30000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709160-7A8C-4E10-B639-5076A199D5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de-CH" alt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A9BE9E6-6096-4DA5-AFBD-8733F64A398F}"/>
              </a:ext>
            </a:extLst>
          </p:cNvPr>
          <p:cNvSpPr txBox="1">
            <a:spLocks/>
          </p:cNvSpPr>
          <p:nvPr/>
        </p:nvSpPr>
        <p:spPr>
          <a:xfrm>
            <a:off x="8445152" y="6237312"/>
            <a:ext cx="2895600" cy="3651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CH" altLang="de-DE" sz="900"/>
          </a:p>
          <a:p>
            <a:pPr eaLnBrk="1" hangingPunct="1"/>
            <a:fld id="{B96CA57E-5002-4622-B98A-E4E4BF259A90}" type="slidenum">
              <a:rPr lang="de-CH" altLang="de-DE" sz="1600" smtClean="0"/>
              <a:pPr eaLnBrk="1" hangingPunct="1"/>
              <a:t>6</a:t>
            </a:fld>
            <a:endParaRPr lang="de-CH" altLang="de-DE" sz="1600" dirty="0"/>
          </a:p>
        </p:txBody>
      </p:sp>
    </p:spTree>
    <p:extLst>
      <p:ext uri="{BB962C8B-B14F-4D97-AF65-F5344CB8AC3E}">
        <p14:creationId xmlns:p14="http://schemas.microsoft.com/office/powerpoint/2010/main" val="164955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3B0F6-84E9-41EC-B1ED-2DDB82B2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dirty="0">
                <a:solidFill>
                  <a:schemeClr val="accent3">
                    <a:lumMod val="50000"/>
                  </a:schemeClr>
                </a:solidFill>
              </a:rPr>
              <a:t>Bisher festgestellte Hauptmängel</a:t>
            </a:r>
            <a:endParaRPr lang="de-CH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2FD203-B2D3-46D0-BCE6-6ED0B7869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 allen Punkten Mängel festgestellt</a:t>
            </a:r>
          </a:p>
          <a:p>
            <a:r>
              <a:rPr lang="de-DE" dirty="0"/>
              <a:t>Am häufigsten: </a:t>
            </a:r>
          </a:p>
          <a:p>
            <a:pPr lvl="1"/>
            <a:r>
              <a:rPr lang="de-DE" dirty="0"/>
              <a:t>Mistlagerung</a:t>
            </a:r>
          </a:p>
          <a:p>
            <a:pPr lvl="1"/>
            <a:r>
              <a:rPr lang="de-DE" dirty="0"/>
              <a:t>Laufhof</a:t>
            </a:r>
          </a:p>
          <a:p>
            <a:pPr lvl="1"/>
            <a:r>
              <a:rPr lang="de-DE" dirty="0"/>
              <a:t>Umschlag-, Wasch- und Gülleentnahmeplatz</a:t>
            </a:r>
          </a:p>
          <a:p>
            <a:pPr lvl="1"/>
            <a:r>
              <a:rPr lang="de-DE" dirty="0"/>
              <a:t>Lagerung Treibstoffe und Fette</a:t>
            </a:r>
          </a:p>
          <a:p>
            <a:pPr lvl="1"/>
            <a:r>
              <a:rPr lang="de-DE" dirty="0"/>
              <a:t>Betankungsplatz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63930B-5795-4C30-8138-E1BD2B7D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36BDC702-A686-4134-8FF2-D2F4187C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7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386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Kontrollkonzept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 (Ablauf)</a:t>
            </a:r>
          </a:p>
        </p:txBody>
      </p:sp>
      <p:sp>
        <p:nvSpPr>
          <p:cNvPr id="5" name="Rechteck 4"/>
          <p:cNvSpPr/>
          <p:nvPr/>
        </p:nvSpPr>
        <p:spPr>
          <a:xfrm>
            <a:off x="1367644" y="1551291"/>
            <a:ext cx="2808312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Grundkontrolle</a:t>
            </a:r>
          </a:p>
        </p:txBody>
      </p:sp>
      <p:sp>
        <p:nvSpPr>
          <p:cNvPr id="6" name="Rechteck 5"/>
          <p:cNvSpPr/>
          <p:nvPr/>
        </p:nvSpPr>
        <p:spPr>
          <a:xfrm>
            <a:off x="2254600" y="2458101"/>
            <a:ext cx="2808312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Nicht konforme Situation</a:t>
            </a:r>
          </a:p>
        </p:txBody>
      </p:sp>
      <p:sp>
        <p:nvSpPr>
          <p:cNvPr id="7" name="Rechteck 6"/>
          <p:cNvSpPr/>
          <p:nvPr/>
        </p:nvSpPr>
        <p:spPr>
          <a:xfrm>
            <a:off x="2951820" y="3330027"/>
            <a:ext cx="2808312" cy="72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Mangel</a:t>
            </a:r>
          </a:p>
        </p:txBody>
      </p:sp>
      <p:sp>
        <p:nvSpPr>
          <p:cNvPr id="8" name="Rechteck 7"/>
          <p:cNvSpPr/>
          <p:nvPr/>
        </p:nvSpPr>
        <p:spPr>
          <a:xfrm>
            <a:off x="2951820" y="4058146"/>
            <a:ext cx="2808312" cy="720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Behebungs-verfügung, Frist</a:t>
            </a:r>
          </a:p>
        </p:txBody>
      </p:sp>
      <p:sp>
        <p:nvSpPr>
          <p:cNvPr id="9" name="Rechteck 8"/>
          <p:cNvSpPr/>
          <p:nvPr/>
        </p:nvSpPr>
        <p:spPr>
          <a:xfrm>
            <a:off x="3671900" y="5047566"/>
            <a:ext cx="2808312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rgbClr val="C00000"/>
                </a:solidFill>
              </a:rPr>
              <a:t>Verfügung</a:t>
            </a:r>
            <a:r>
              <a:rPr lang="de-CH" dirty="0"/>
              <a:t> </a:t>
            </a:r>
            <a:br>
              <a:rPr lang="de-CH" dirty="0"/>
            </a:br>
            <a:r>
              <a:rPr lang="de-CH" dirty="0">
                <a:solidFill>
                  <a:srgbClr val="C00000"/>
                </a:solidFill>
              </a:rPr>
              <a:t>Kürzung DZ</a:t>
            </a:r>
          </a:p>
        </p:txBody>
      </p:sp>
      <p:sp>
        <p:nvSpPr>
          <p:cNvPr id="15" name="Nach oben gebogener Pfeil 14"/>
          <p:cNvSpPr/>
          <p:nvPr/>
        </p:nvSpPr>
        <p:spPr>
          <a:xfrm rot="5400000">
            <a:off x="1655676" y="2296046"/>
            <a:ext cx="720080" cy="432048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Nach oben gebogener Pfeil 15"/>
          <p:cNvSpPr/>
          <p:nvPr/>
        </p:nvSpPr>
        <p:spPr>
          <a:xfrm rot="5400000">
            <a:off x="2375756" y="3201671"/>
            <a:ext cx="720080" cy="432048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7" name="Nach oben gebogener Pfeil 16"/>
          <p:cNvSpPr/>
          <p:nvPr/>
        </p:nvSpPr>
        <p:spPr>
          <a:xfrm rot="5400000">
            <a:off x="3094132" y="4929862"/>
            <a:ext cx="720080" cy="432048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1259632" y="1417638"/>
            <a:ext cx="6192688" cy="4464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2" name="Rechteck 21"/>
          <p:cNvSpPr/>
          <p:nvPr/>
        </p:nvSpPr>
        <p:spPr>
          <a:xfrm>
            <a:off x="5959679" y="4962961"/>
            <a:ext cx="3962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48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4D2409DE-995B-4F17-AC09-F46C56A21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8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67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Kontrollkonzept (Verantwortung)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de-CH" altLang="de-DE" dirty="0"/>
          </a:p>
        </p:txBody>
      </p:sp>
      <p:sp>
        <p:nvSpPr>
          <p:cNvPr id="5" name="Rechteck 4"/>
          <p:cNvSpPr/>
          <p:nvPr/>
        </p:nvSpPr>
        <p:spPr>
          <a:xfrm>
            <a:off x="674341" y="1367654"/>
            <a:ext cx="2808312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Grundkontrolle</a:t>
            </a:r>
          </a:p>
        </p:txBody>
      </p:sp>
      <p:sp>
        <p:nvSpPr>
          <p:cNvPr id="6" name="Rechteck 5"/>
          <p:cNvSpPr/>
          <p:nvPr/>
        </p:nvSpPr>
        <p:spPr>
          <a:xfrm>
            <a:off x="1561297" y="2274464"/>
            <a:ext cx="2808312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Nicht konforme Situation</a:t>
            </a:r>
          </a:p>
        </p:txBody>
      </p:sp>
      <p:sp>
        <p:nvSpPr>
          <p:cNvPr id="7" name="Rechteck 6"/>
          <p:cNvSpPr/>
          <p:nvPr/>
        </p:nvSpPr>
        <p:spPr>
          <a:xfrm>
            <a:off x="2258517" y="3146390"/>
            <a:ext cx="2808312" cy="72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Mangel</a:t>
            </a:r>
          </a:p>
        </p:txBody>
      </p:sp>
      <p:sp>
        <p:nvSpPr>
          <p:cNvPr id="8" name="Rechteck 7"/>
          <p:cNvSpPr/>
          <p:nvPr/>
        </p:nvSpPr>
        <p:spPr>
          <a:xfrm>
            <a:off x="2258517" y="3874509"/>
            <a:ext cx="2808312" cy="720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Behebungsverfügung, Frist</a:t>
            </a:r>
          </a:p>
        </p:txBody>
      </p:sp>
      <p:sp>
        <p:nvSpPr>
          <p:cNvPr id="9" name="Rechteck 8"/>
          <p:cNvSpPr/>
          <p:nvPr/>
        </p:nvSpPr>
        <p:spPr>
          <a:xfrm>
            <a:off x="2978597" y="4863929"/>
            <a:ext cx="2808312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rgbClr val="C00000"/>
                </a:solidFill>
              </a:rPr>
              <a:t>Verfügung</a:t>
            </a:r>
            <a:r>
              <a:rPr lang="de-CH" dirty="0"/>
              <a:t> </a:t>
            </a:r>
            <a:br>
              <a:rPr lang="de-CH" dirty="0"/>
            </a:br>
            <a:r>
              <a:rPr lang="de-CH" dirty="0">
                <a:solidFill>
                  <a:srgbClr val="C00000"/>
                </a:solidFill>
              </a:rPr>
              <a:t>Kürzung DZ</a:t>
            </a:r>
          </a:p>
        </p:txBody>
      </p:sp>
      <p:sp>
        <p:nvSpPr>
          <p:cNvPr id="15" name="Nach oben gebogener Pfeil 14"/>
          <p:cNvSpPr/>
          <p:nvPr/>
        </p:nvSpPr>
        <p:spPr>
          <a:xfrm rot="5400000">
            <a:off x="962373" y="2112409"/>
            <a:ext cx="720080" cy="432048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Nach oben gebogener Pfeil 15"/>
          <p:cNvSpPr/>
          <p:nvPr/>
        </p:nvSpPr>
        <p:spPr>
          <a:xfrm rot="5400000">
            <a:off x="1682453" y="3018034"/>
            <a:ext cx="720080" cy="432048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7" name="Nach oben gebogener Pfeil 16"/>
          <p:cNvSpPr/>
          <p:nvPr/>
        </p:nvSpPr>
        <p:spPr>
          <a:xfrm rot="5400000">
            <a:off x="2400829" y="4746225"/>
            <a:ext cx="720080" cy="432048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9" name="Abgerundetes Rechteck 18"/>
          <p:cNvSpPr/>
          <p:nvPr/>
        </p:nvSpPr>
        <p:spPr>
          <a:xfrm>
            <a:off x="5292080" y="2275742"/>
            <a:ext cx="3528391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 err="1">
                <a:solidFill>
                  <a:schemeClr val="tx1"/>
                </a:solidFill>
              </a:rPr>
              <a:t>KontrolleurIn</a:t>
            </a:r>
            <a:r>
              <a:rPr lang="de-CH" dirty="0">
                <a:solidFill>
                  <a:schemeClr val="tx1"/>
                </a:solidFill>
              </a:rPr>
              <a:t> - Betrieb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5292080" y="3952486"/>
            <a:ext cx="3528391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>
                <a:solidFill>
                  <a:schemeClr val="tx1"/>
                </a:solidFill>
              </a:rPr>
              <a:t>Vollzugsbehörde</a:t>
            </a:r>
          </a:p>
        </p:txBody>
      </p:sp>
      <p:sp>
        <p:nvSpPr>
          <p:cNvPr id="21" name="Abgerundetes Rechteck 20"/>
          <p:cNvSpPr/>
          <p:nvPr/>
        </p:nvSpPr>
        <p:spPr>
          <a:xfrm>
            <a:off x="5292080" y="1343810"/>
            <a:ext cx="3528391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>
                <a:solidFill>
                  <a:schemeClr val="tx1"/>
                </a:solidFill>
              </a:rPr>
              <a:t>Koordination Kanton</a:t>
            </a:r>
          </a:p>
        </p:txBody>
      </p:sp>
      <p:sp>
        <p:nvSpPr>
          <p:cNvPr id="18" name="Abgerundetes Rechteck 18">
            <a:extLst>
              <a:ext uri="{FF2B5EF4-FFF2-40B4-BE49-F238E27FC236}">
                <a16:creationId xmlns:a16="http://schemas.microsoft.com/office/drawing/2014/main" id="{5EB37428-8651-4F5E-A226-2C53B851AF99}"/>
              </a:ext>
            </a:extLst>
          </p:cNvPr>
          <p:cNvSpPr/>
          <p:nvPr/>
        </p:nvSpPr>
        <p:spPr>
          <a:xfrm>
            <a:off x="5292080" y="3207674"/>
            <a:ext cx="3528391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 err="1">
                <a:solidFill>
                  <a:schemeClr val="tx1"/>
                </a:solidFill>
              </a:rPr>
              <a:t>KontrolleurIn</a:t>
            </a:r>
            <a:r>
              <a:rPr lang="de-CH" dirty="0">
                <a:solidFill>
                  <a:schemeClr val="tx1"/>
                </a:solidFill>
              </a:rPr>
              <a:t>, Acontrol</a:t>
            </a:r>
          </a:p>
        </p:txBody>
      </p:sp>
      <p:sp>
        <p:nvSpPr>
          <p:cNvPr id="23" name="Foliennummernplatzhalter 4">
            <a:extLst>
              <a:ext uri="{FF2B5EF4-FFF2-40B4-BE49-F238E27FC236}">
                <a16:creationId xmlns:a16="http://schemas.microsoft.com/office/drawing/2014/main" id="{3C7FAA24-4E9C-40FE-8ABD-6508E2AE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9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269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Kontrollkonzept (Fazit)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46238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de-CH" sz="2400" b="1" dirty="0">
                <a:solidFill>
                  <a:schemeClr val="accent3">
                    <a:lumMod val="50000"/>
                  </a:schemeClr>
                </a:solidFill>
              </a:rPr>
              <a:t>Nicht konforme Situationen ≠ Mangel</a:t>
            </a:r>
            <a:r>
              <a:rPr lang="de-CH" sz="2400" dirty="0"/>
              <a:t>, falls innerhalb von 1- max. 3 Monaten behoben, </a:t>
            </a:r>
            <a:br>
              <a:rPr lang="de-CH" sz="2400" dirty="0"/>
            </a:br>
            <a:r>
              <a:rPr lang="de-CH" sz="2400" dirty="0"/>
              <a:t>kein Acontrol-Eintrag</a:t>
            </a:r>
          </a:p>
          <a:p>
            <a:pPr lvl="1"/>
            <a:r>
              <a:rPr lang="de-CH" sz="2400" b="1" dirty="0">
                <a:solidFill>
                  <a:schemeClr val="accent3">
                    <a:lumMod val="50000"/>
                  </a:schemeClr>
                </a:solidFill>
              </a:rPr>
              <a:t>Nicht konforme Situation = Mangel</a:t>
            </a:r>
            <a:r>
              <a:rPr lang="de-CH" sz="2400" dirty="0"/>
              <a:t>, </a:t>
            </a:r>
            <a:br>
              <a:rPr lang="de-CH" sz="2400" dirty="0"/>
            </a:br>
            <a:r>
              <a:rPr lang="de-CH" sz="2400" dirty="0"/>
              <a:t>falls Baubewilligung nötig</a:t>
            </a:r>
          </a:p>
          <a:p>
            <a:pPr lvl="1"/>
            <a:r>
              <a:rPr lang="de-CH" sz="2400" b="1" dirty="0">
                <a:solidFill>
                  <a:schemeClr val="accent3">
                    <a:lumMod val="50000"/>
                  </a:schemeClr>
                </a:solidFill>
              </a:rPr>
              <a:t>Bei Mangel</a:t>
            </a:r>
            <a:r>
              <a:rPr lang="de-CH" sz="2400" dirty="0"/>
              <a:t>: Vollzugsbehörde verfügt Behebung mit Frist, noch keine Sanktionen</a:t>
            </a:r>
          </a:p>
          <a:p>
            <a:pPr lvl="1"/>
            <a:r>
              <a:rPr lang="de-CH" sz="2400" b="1" dirty="0">
                <a:solidFill>
                  <a:schemeClr val="accent3">
                    <a:lumMod val="50000"/>
                  </a:schemeClr>
                </a:solidFill>
              </a:rPr>
              <a:t>Sanktionen</a:t>
            </a:r>
            <a:r>
              <a:rPr lang="de-CH" sz="2400" dirty="0"/>
              <a:t> erst, falls Frist nicht eingehalten oder Behebung ungenügend, somit erst nach 2 gescheiterten Behebungsaufforderungen</a:t>
            </a:r>
          </a:p>
          <a:p>
            <a:pPr lvl="1"/>
            <a:r>
              <a:rPr lang="de-CH" sz="2400" b="1" dirty="0">
                <a:solidFill>
                  <a:schemeClr val="accent3">
                    <a:lumMod val="50000"/>
                  </a:schemeClr>
                </a:solidFill>
              </a:rPr>
              <a:t>Kantonale Vollzugsbehörde</a:t>
            </a:r>
            <a:r>
              <a:rPr lang="de-CH" sz="2400" dirty="0"/>
              <a:t>: verantwortlich für Verfügung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460432" y="6165304"/>
            <a:ext cx="2895600" cy="365125"/>
          </a:xfrm>
        </p:spPr>
        <p:txBody>
          <a:bodyPr/>
          <a:lstStyle/>
          <a:p>
            <a:endParaRPr lang="de-CH" altLang="de-DE" dirty="0"/>
          </a:p>
          <a:p>
            <a:fld id="{6CB1325D-5006-4731-82AB-52297A1CBB15}" type="slidenum">
              <a:rPr lang="de-CH" altLang="de-DE" sz="1400" smtClean="0"/>
              <a:pPr/>
              <a:t>10</a:t>
            </a:fld>
            <a:endParaRPr lang="de-CH" altLang="de-DE" sz="1400" dirty="0"/>
          </a:p>
        </p:txBody>
      </p:sp>
    </p:spTree>
    <p:extLst>
      <p:ext uri="{BB962C8B-B14F-4D97-AF65-F5344CB8AC3E}">
        <p14:creationId xmlns:p14="http://schemas.microsoft.com/office/powerpoint/2010/main" val="342147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7703" y="514126"/>
            <a:ext cx="7921625" cy="454025"/>
          </a:xfrm>
        </p:spPr>
        <p:txBody>
          <a:bodyPr>
            <a:noAutofit/>
          </a:bodyPr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Kontrollhandbuch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49661" y="136388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de-CH" dirty="0"/>
              <a:t>Illustrierte Beispiele für die KontrolleurInnen </a:t>
            </a:r>
            <a:endParaRPr lang="de-CH" sz="2400" dirty="0"/>
          </a:p>
          <a:p>
            <a:r>
              <a:rPr lang="de-CH" dirty="0"/>
              <a:t>Erstellt in Zusammenarbeit mit der KIP (Koordination der Kontrollstellen D-CH/Tessin) und der PIOCH (W-CH)</a:t>
            </a:r>
          </a:p>
          <a:p>
            <a:r>
              <a:rPr lang="de-CH" dirty="0"/>
              <a:t>Hilft, die Kontrollen zu </a:t>
            </a:r>
            <a:br>
              <a:rPr lang="de-CH" dirty="0"/>
            </a:br>
            <a:r>
              <a:rPr lang="de-CH" dirty="0"/>
              <a:t>objektivieren &amp; harmonisieren</a:t>
            </a:r>
          </a:p>
          <a:p>
            <a:r>
              <a:rPr lang="de-CH" dirty="0"/>
              <a:t>Falls unklare Situation: Information </a:t>
            </a:r>
            <a:br>
              <a:rPr lang="de-CH" dirty="0"/>
            </a:br>
            <a:r>
              <a:rPr lang="de-CH" dirty="0"/>
              <a:t>an zuständige kantonale Fachstelle </a:t>
            </a:r>
          </a:p>
          <a:p>
            <a:r>
              <a:rPr lang="de-CH" dirty="0"/>
              <a:t>Basis für Merkblatt AGRIDEA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388424" y="6126163"/>
            <a:ext cx="2895600" cy="365125"/>
          </a:xfrm>
        </p:spPr>
        <p:txBody>
          <a:bodyPr/>
          <a:lstStyle/>
          <a:p>
            <a:endParaRPr lang="de-CH" altLang="de-DE" dirty="0"/>
          </a:p>
          <a:p>
            <a:fld id="{6CB1325D-5006-4731-82AB-52297A1CBB15}" type="slidenum">
              <a:rPr lang="de-CH" altLang="de-DE" sz="1400" smtClean="0"/>
              <a:pPr/>
              <a:t>11</a:t>
            </a:fld>
            <a:endParaRPr lang="de-CH" altLang="de-DE" sz="1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48CE292-4A12-44F7-B583-39E928557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25" t="17801" r="35038" b="8001"/>
          <a:stretch/>
        </p:blipFill>
        <p:spPr>
          <a:xfrm>
            <a:off x="6951555" y="3271784"/>
            <a:ext cx="1827706" cy="261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78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Beispiel</a:t>
            </a:r>
            <a:r>
              <a:rPr lang="de-CH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1: Güllebehälter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534426"/>
            <a:ext cx="3117984" cy="4157313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48" y="1534426"/>
            <a:ext cx="5016636" cy="3762477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24594" y="5488695"/>
            <a:ext cx="5016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/>
              <a:t>Mangel: Sichtbarer Gülleaustritt durch Risse in Güllebehälter</a:t>
            </a:r>
          </a:p>
        </p:txBody>
      </p:sp>
      <p:sp>
        <p:nvSpPr>
          <p:cNvPr id="8" name="Ellipse 7"/>
          <p:cNvSpPr/>
          <p:nvPr/>
        </p:nvSpPr>
        <p:spPr>
          <a:xfrm>
            <a:off x="6241943" y="3883027"/>
            <a:ext cx="1323000" cy="132300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9" name="Textfeld 8"/>
          <p:cNvSpPr txBox="1"/>
          <p:nvPr/>
        </p:nvSpPr>
        <p:spPr>
          <a:xfrm>
            <a:off x="628650" y="5696620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Qualinova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856348" y="5303194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Qualinova</a:t>
            </a:r>
          </a:p>
        </p:txBody>
      </p:sp>
      <p:sp>
        <p:nvSpPr>
          <p:cNvPr id="13" name="Smiley 12"/>
          <p:cNvSpPr/>
          <p:nvPr/>
        </p:nvSpPr>
        <p:spPr>
          <a:xfrm>
            <a:off x="3274996" y="5303195"/>
            <a:ext cx="648000" cy="648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6" name="Smiley 15"/>
          <p:cNvSpPr/>
          <p:nvPr/>
        </p:nvSpPr>
        <p:spPr>
          <a:xfrm>
            <a:off x="8393230" y="4881452"/>
            <a:ext cx="648000" cy="648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6AF9F4F3-F865-42B1-B9EA-96F986522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12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088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Beispiel 2: Mistlagerung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2266"/>
            <a:ext cx="3824404" cy="2868303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88" y="2226469"/>
            <a:ext cx="3869740" cy="290230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28650" y="4560569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Qualinova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752088" y="5128774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AGRIDEA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752088" y="1556792"/>
            <a:ext cx="3542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/>
              <a:t>Kein Mistsaftaustritt durch Randabschluss</a:t>
            </a:r>
          </a:p>
        </p:txBody>
      </p:sp>
      <p:sp>
        <p:nvSpPr>
          <p:cNvPr id="9" name="Smiley 8"/>
          <p:cNvSpPr/>
          <p:nvPr/>
        </p:nvSpPr>
        <p:spPr>
          <a:xfrm>
            <a:off x="4049829" y="4191727"/>
            <a:ext cx="648000" cy="648000"/>
          </a:xfrm>
          <a:prstGeom prst="smileyFac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2" name="Smiley 11"/>
          <p:cNvSpPr/>
          <p:nvPr/>
        </p:nvSpPr>
        <p:spPr>
          <a:xfrm>
            <a:off x="8265425" y="4804774"/>
            <a:ext cx="648000" cy="648000"/>
          </a:xfrm>
          <a:prstGeom prst="smileyFac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0" name="Pfeil nach unten 9"/>
          <p:cNvSpPr/>
          <p:nvPr/>
        </p:nvSpPr>
        <p:spPr>
          <a:xfrm rot="17838127">
            <a:off x="732085" y="3041146"/>
            <a:ext cx="453980" cy="106028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1" name="Pfeil nach unten 10"/>
          <p:cNvSpPr/>
          <p:nvPr/>
        </p:nvSpPr>
        <p:spPr>
          <a:xfrm rot="3200560">
            <a:off x="5652921" y="2987412"/>
            <a:ext cx="453980" cy="106028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3" name="Foliennummernplatzhalter 4">
            <a:extLst>
              <a:ext uri="{FF2B5EF4-FFF2-40B4-BE49-F238E27FC236}">
                <a16:creationId xmlns:a16="http://schemas.microsoft.com/office/drawing/2014/main" id="{D1B4E347-6012-4F9A-8726-CC41931A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13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926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92152-0839-445D-9E42-E8403DF84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Integration 13 Punkte in ÖLN</a:t>
            </a:r>
            <a:r>
              <a:rPr lang="de-DE" dirty="0"/>
              <a:t>	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0283B7-4B55-4974-8667-AE8B9781A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AP 22+ sistiert</a:t>
            </a:r>
          </a:p>
          <a:p>
            <a:r>
              <a:rPr lang="de-DE" dirty="0"/>
              <a:t>Auskunft BLW: Zurzeit sind keine weiteren Diskussionen bezüglich Integration in ÖLN im Gange</a:t>
            </a:r>
            <a:br>
              <a:rPr lang="de-CH" dirty="0"/>
            </a:br>
            <a:endParaRPr lang="de-CH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3405CF-6B60-469A-B72D-71676F80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5D4D6159-B42C-49BC-9109-593541E3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z="16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14</a:t>
            </a:fld>
            <a:endParaRPr lang="de-CH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625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Weitere 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 lnSpcReduction="10000"/>
          </a:bodyPr>
          <a:lstStyle/>
          <a:p>
            <a:r>
              <a:rPr lang="de-CH" dirty="0"/>
              <a:t>Kurse, Austauschanlässe</a:t>
            </a:r>
          </a:p>
          <a:p>
            <a:r>
              <a:rPr lang="de-CH" dirty="0"/>
              <a:t>Überarbeiten Handbuch und Merkblatt; Aufnahme der Präzisierungen für die Sömmerungsbetriebe</a:t>
            </a:r>
          </a:p>
          <a:p>
            <a:r>
              <a:rPr lang="de-CH" dirty="0"/>
              <a:t>Anforderungen Haltung Alpschweine Gewässerschutz</a:t>
            </a:r>
          </a:p>
          <a:p>
            <a:r>
              <a:rPr lang="de-CH" dirty="0"/>
              <a:t>Weiterhin Erfahrungen sammeln</a:t>
            </a:r>
          </a:p>
          <a:p>
            <a:endParaRPr lang="de-CH" dirty="0"/>
          </a:p>
          <a:p>
            <a:pPr>
              <a:buFont typeface="Wingdings" panose="05000000000000000000" pitchFamily="2" charset="2"/>
              <a:buChar char="Ø"/>
            </a:pPr>
            <a:r>
              <a:rPr lang="de-CH" sz="2600" dirty="0">
                <a:hlinkClick r:id="rId2"/>
              </a:rPr>
              <a:t>www.kvu.ch</a:t>
            </a:r>
            <a:r>
              <a:rPr lang="de-CH" sz="2600" dirty="0"/>
              <a:t> (unter AG Landwirtschaft und Ökologie)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sz="2600" dirty="0"/>
              <a:t>Kontakt: M. Fischler (Fragen, Anliegen usw.)</a:t>
            </a:r>
          </a:p>
          <a:p>
            <a:pPr marL="457200" lvl="1" indent="0">
              <a:buNone/>
            </a:pPr>
            <a:endParaRPr lang="de-CH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460432" y="6165304"/>
            <a:ext cx="2895600" cy="365125"/>
          </a:xfrm>
        </p:spPr>
        <p:txBody>
          <a:bodyPr/>
          <a:lstStyle/>
          <a:p>
            <a:endParaRPr lang="de-CH" altLang="de-DE" dirty="0"/>
          </a:p>
          <a:p>
            <a:fld id="{6CB1325D-5006-4731-82AB-52297A1CBB15}" type="slidenum">
              <a:rPr lang="de-CH" altLang="de-DE" sz="1400" smtClean="0"/>
              <a:pPr/>
              <a:t>15</a:t>
            </a:fld>
            <a:endParaRPr lang="de-CH" altLang="de-DE" sz="1400" dirty="0"/>
          </a:p>
        </p:txBody>
      </p:sp>
    </p:spTree>
    <p:extLst>
      <p:ext uri="{BB962C8B-B14F-4D97-AF65-F5344CB8AC3E}">
        <p14:creationId xmlns:p14="http://schemas.microsoft.com/office/powerpoint/2010/main" val="1449079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PT KVU CC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KVU CCE.potx" id="{3A3B90A2-5CE9-494C-AE7E-352D044E1C25}" vid="{22917023-CB6B-4245-AD6D-C8723A9481A1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PPT KVU CCE</Template>
  <TotalTime>0</TotalTime>
  <Words>678</Words>
  <Application>Microsoft Office PowerPoint</Application>
  <PresentationFormat>Bildschirmpräsentation (4:3)</PresentationFormat>
  <Paragraphs>151</Paragraphs>
  <Slides>15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Calibri</vt:lpstr>
      <vt:lpstr>Symbol</vt:lpstr>
      <vt:lpstr>Tahoma</vt:lpstr>
      <vt:lpstr>Wingdings</vt:lpstr>
      <vt:lpstr>Template PPT KVU CCE</vt:lpstr>
      <vt:lpstr>Kontrollen Gewässerschutz auf dem Landwirtschaftsbetrieb </vt:lpstr>
      <vt:lpstr>Ziel der Kontrollpunkte</vt:lpstr>
      <vt:lpstr>Grundsätze Kontrollen</vt:lpstr>
      <vt:lpstr>Liste Kontrollpunkte</vt:lpstr>
      <vt:lpstr>Entwicklung Kontrollliste </vt:lpstr>
      <vt:lpstr>Präzisierungen 2022 (Beispiele)</vt:lpstr>
      <vt:lpstr>Bisher festgestellte Hauptmängel</vt:lpstr>
      <vt:lpstr>Kontrollkonzept (Ablauf)</vt:lpstr>
      <vt:lpstr>Kontrollkonzept (Verantwortung)</vt:lpstr>
      <vt:lpstr>Kontrollkonzept (Fazit)</vt:lpstr>
      <vt:lpstr>Kontrollhandbuch</vt:lpstr>
      <vt:lpstr>Beispiel 1: Güllebehälter</vt:lpstr>
      <vt:lpstr>Beispiel 2: Mistlagerung</vt:lpstr>
      <vt:lpstr>Integration 13 Punkte in ÖLN </vt:lpstr>
      <vt:lpstr>Weitere Arbeiten</vt:lpstr>
    </vt:vector>
  </TitlesOfParts>
  <Company>Abraxas Informatik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KVU Vorlage</dc:title>
  <dc:creator>Loosli Andrea</dc:creator>
  <cp:lastModifiedBy>Michel Fischler</cp:lastModifiedBy>
  <cp:revision>126</cp:revision>
  <dcterms:created xsi:type="dcterms:W3CDTF">2017-05-04T15:50:22Z</dcterms:created>
  <dcterms:modified xsi:type="dcterms:W3CDTF">2021-11-03T08:25:28Z</dcterms:modified>
</cp:coreProperties>
</file>