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5" r:id="rId2"/>
    <p:sldId id="266" r:id="rId3"/>
    <p:sldId id="370" r:id="rId4"/>
    <p:sldId id="374" r:id="rId5"/>
    <p:sldId id="371" r:id="rId6"/>
    <p:sldId id="372" r:id="rId7"/>
    <p:sldId id="267" r:id="rId8"/>
    <p:sldId id="262" r:id="rId9"/>
    <p:sldId id="263" r:id="rId10"/>
    <p:sldId id="261" r:id="rId11"/>
    <p:sldId id="264" r:id="rId12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68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93AE6-8EB6-4B43-836B-8E8390B79A4C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BCC5F-C763-4CCD-85E1-BE37E95A76DA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80612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16496-5FDA-4313-88E7-6CF945151B9B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5174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ZIEL: Daten können auf verschiedene Arten erfasst werden.</a:t>
            </a:r>
          </a:p>
          <a:p>
            <a:r>
              <a:rPr lang="de-CH" sz="12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Unsere Aufgabe ist: Datenfluss sicherstellen. Daten auf </a:t>
            </a:r>
            <a:r>
              <a:rPr lang="de-CH" sz="12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bsp.</a:t>
            </a:r>
            <a:r>
              <a:rPr lang="de-CH" sz="12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de-CH" sz="12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Pollenn</a:t>
            </a:r>
            <a:r>
              <a:rPr lang="de-CH" sz="12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erfasst sollen mit den nationalen Datenbanken synchronisiert werden</a:t>
            </a:r>
          </a:p>
          <a:p>
            <a:endParaRPr lang="fr-CH" b="0" i="1" noProof="0" dirty="0">
              <a:solidFill>
                <a:schemeClr val="tx1"/>
              </a:solidFill>
            </a:endParaRPr>
          </a:p>
          <a:p>
            <a:endParaRPr lang="fr-CH" b="0" i="1" noProof="0" dirty="0">
              <a:solidFill>
                <a:schemeClr val="tx1"/>
              </a:solidFill>
            </a:endParaRPr>
          </a:p>
          <a:p>
            <a:r>
              <a:rPr lang="fr-CH" b="0" i="1" noProof="0" dirty="0">
                <a:solidFill>
                  <a:schemeClr val="tx1"/>
                </a:solidFill>
              </a:rPr>
              <a:t>Zur </a:t>
            </a:r>
            <a:r>
              <a:rPr lang="fr-CH" b="0" i="1" noProof="0" dirty="0" err="1">
                <a:solidFill>
                  <a:schemeClr val="tx1"/>
                </a:solidFill>
              </a:rPr>
              <a:t>Erinnerung</a:t>
            </a:r>
            <a:r>
              <a:rPr lang="fr-CH" b="0" i="1" noProof="0" dirty="0">
                <a:solidFill>
                  <a:schemeClr val="tx1"/>
                </a:solidFill>
              </a:rPr>
              <a:t>: </a:t>
            </a:r>
            <a:r>
              <a:rPr lang="fr-CH" b="0" i="1" noProof="0" dirty="0" err="1">
                <a:solidFill>
                  <a:schemeClr val="tx1"/>
                </a:solidFill>
              </a:rPr>
              <a:t>Kantone</a:t>
            </a:r>
            <a:r>
              <a:rPr lang="fr-CH" b="0" i="1" noProof="0" dirty="0">
                <a:solidFill>
                  <a:schemeClr val="tx1"/>
                </a:solidFill>
              </a:rPr>
              <a:t> </a:t>
            </a:r>
            <a:r>
              <a:rPr lang="fr-CH" b="0" i="1" noProof="0" dirty="0" err="1">
                <a:solidFill>
                  <a:schemeClr val="tx1"/>
                </a:solidFill>
              </a:rPr>
              <a:t>können</a:t>
            </a:r>
            <a:r>
              <a:rPr lang="fr-CH" b="0" i="1" noProof="0" dirty="0">
                <a:solidFill>
                  <a:schemeClr val="tx1"/>
                </a:solidFill>
              </a:rPr>
              <a:t> </a:t>
            </a:r>
            <a:r>
              <a:rPr lang="fr-CH" b="0" i="1" noProof="0" dirty="0" err="1">
                <a:solidFill>
                  <a:schemeClr val="tx1"/>
                </a:solidFill>
              </a:rPr>
              <a:t>Neobiotazugang</a:t>
            </a:r>
            <a:r>
              <a:rPr lang="fr-CH" b="0" i="1" noProof="0" dirty="0">
                <a:solidFill>
                  <a:schemeClr val="tx1"/>
                </a:solidFill>
              </a:rPr>
              <a:t> </a:t>
            </a:r>
            <a:r>
              <a:rPr lang="fr-CH" b="0" i="1" noProof="0" dirty="0" err="1">
                <a:solidFill>
                  <a:schemeClr val="tx1"/>
                </a:solidFill>
              </a:rPr>
              <a:t>für</a:t>
            </a:r>
            <a:r>
              <a:rPr lang="fr-CH" b="0" i="1" noProof="0" dirty="0">
                <a:solidFill>
                  <a:schemeClr val="tx1"/>
                </a:solidFill>
              </a:rPr>
              <a:t> VDC </a:t>
            </a:r>
            <a:r>
              <a:rPr lang="fr-CH" b="0" i="1" noProof="0" dirty="0" err="1">
                <a:solidFill>
                  <a:schemeClr val="tx1"/>
                </a:solidFill>
              </a:rPr>
              <a:t>bei</a:t>
            </a:r>
            <a:r>
              <a:rPr lang="fr-CH" b="0" i="1" noProof="0" dirty="0">
                <a:solidFill>
                  <a:schemeClr val="tx1"/>
                </a:solidFill>
              </a:rPr>
              <a:t> </a:t>
            </a:r>
            <a:r>
              <a:rPr lang="fr-CH" b="0" i="1" noProof="0" dirty="0" err="1">
                <a:solidFill>
                  <a:schemeClr val="tx1"/>
                </a:solidFill>
              </a:rPr>
              <a:t>InfoSpecies</a:t>
            </a:r>
            <a:r>
              <a:rPr lang="fr-CH" b="0" i="1" noProof="0" dirty="0">
                <a:solidFill>
                  <a:schemeClr val="tx1"/>
                </a:solidFill>
              </a:rPr>
              <a:t> </a:t>
            </a:r>
            <a:r>
              <a:rPr lang="fr-CH" b="0" i="1" noProof="0" dirty="0" err="1">
                <a:solidFill>
                  <a:schemeClr val="tx1"/>
                </a:solidFill>
              </a:rPr>
              <a:t>beantragen</a:t>
            </a:r>
            <a:r>
              <a:rPr lang="fr-CH" b="0" i="1" noProof="0" dirty="0">
                <a:solidFill>
                  <a:schemeClr val="tx1"/>
                </a:solidFill>
              </a:rPr>
              <a:t>. </a:t>
            </a:r>
            <a:r>
              <a:rPr lang="fr-CH" b="0" i="1" noProof="0" dirty="0" err="1">
                <a:solidFill>
                  <a:schemeClr val="tx1"/>
                </a:solidFill>
              </a:rPr>
              <a:t>Daten</a:t>
            </a:r>
            <a:r>
              <a:rPr lang="fr-CH" b="0" i="1" noProof="0" dirty="0">
                <a:solidFill>
                  <a:schemeClr val="tx1"/>
                </a:solidFill>
              </a:rPr>
              <a:t> der Neobiota 1x1 km </a:t>
            </a:r>
            <a:r>
              <a:rPr lang="fr-CH" b="0" i="1" noProof="0" dirty="0" err="1">
                <a:solidFill>
                  <a:schemeClr val="tx1"/>
                </a:solidFill>
              </a:rPr>
              <a:t>für</a:t>
            </a:r>
            <a:r>
              <a:rPr lang="fr-CH" b="0" i="1" noProof="0" dirty="0">
                <a:solidFill>
                  <a:schemeClr val="tx1"/>
                </a:solidFill>
              </a:rPr>
              <a:t> </a:t>
            </a:r>
            <a:r>
              <a:rPr lang="fr-CH" b="0" i="1" noProof="0" dirty="0" err="1">
                <a:solidFill>
                  <a:schemeClr val="tx1"/>
                </a:solidFill>
              </a:rPr>
              <a:t>ganze</a:t>
            </a:r>
            <a:r>
              <a:rPr lang="fr-CH" b="0" i="1" noProof="0">
                <a:solidFill>
                  <a:schemeClr val="tx1"/>
                </a:solidFill>
              </a:rPr>
              <a:t> Schweiz</a:t>
            </a:r>
            <a:endParaRPr lang="fr-CH" b="0" i="1" noProof="0" dirty="0">
              <a:solidFill>
                <a:schemeClr val="tx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84079-3549-4AA9-B1A2-3FA28C4227E4}" type="slidenum">
              <a:rPr lang="it-CH" smtClean="0"/>
              <a:t>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864134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ZIEL: Daten können auf verschiedene Arten erfasst werden.</a:t>
            </a:r>
          </a:p>
          <a:p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Unsere Aufgabe ist: Datenfluss sicherstellen. Daten auf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bsp.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Pollenn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erfasst sollen mit den nationalen Datenbanken synchronisiert werden</a:t>
            </a:r>
          </a:p>
          <a:p>
            <a:endParaRPr lang="de-CH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Site web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Pollenn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® </a:t>
            </a:r>
            <a:endParaRPr lang="de-CH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- En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ligne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11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février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2025</a:t>
            </a:r>
            <a:endParaRPr lang="de-CH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-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Contenu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: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prix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fonctionnalités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réseaux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etc...</a:t>
            </a:r>
            <a:endParaRPr lang="de-CH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-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Présentation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en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ligne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de la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nouvelle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plate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-forme: </a:t>
            </a:r>
            <a:endParaRPr lang="de-CH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En FR: 13 et 20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février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de 9-10h</a:t>
            </a:r>
            <a:endParaRPr lang="de-CH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En DE: 13 et 20 </a:t>
            </a:r>
            <a:r>
              <a:rPr lang="de-CH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février</a:t>
            </a:r>
            <a:r>
              <a:rPr lang="de-CH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de 10-11h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BCC5F-C763-4CCD-85E1-BE37E95A76DA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2464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16496-5FDA-4313-88E7-6CF945151B9B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2976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BCC5F-C763-4CCD-85E1-BE37E95A76DA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9747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BCC5F-C763-4CCD-85E1-BE37E95A76DA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54430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9D8D6-B2B1-12E4-3A33-FAAA265AB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96FE5C-320D-9ABB-5C68-36E68BF68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936DD-0CD9-02D9-F4BF-9914B274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DAFDC-5F03-7A04-1757-461EE3943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798DB-0441-E661-32DC-E5986093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07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B08DC-B7BD-65E5-3AB6-AA5F025D3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777AB-3ACF-0FC9-61F6-E6EEA9CE6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A67BA-35EC-F5C1-69F3-33AFB5D9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41B3B-0B5A-98B3-6928-65D92921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CDA02-72E1-46B7-5429-95A17121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79678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69E67-0C43-9B7A-8F6B-5E0FE163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4F227-530F-8801-EACE-28BA4907B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4EB85-90DA-CF1F-A641-D9117D882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ABD2A-5F27-BBCA-B1F3-A448AB9B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BE22-1F92-68E3-5C96-29A614E51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6879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F260-B5B0-25C3-FB03-74A11499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181D1-0C33-EC38-2209-B947275DE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3D6984-B330-859C-D538-555F1CFA7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7EF56-1408-8DC4-DC61-59B5021CF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F6AD4-383C-F0CF-55D5-11F5D6544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F5154-815D-AAC5-4ACE-85ADFDFE1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99104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5CC1C-B19B-AF67-BFDE-4665CD5AF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E1D58-DB45-CD6E-1370-4D74888EF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C4EAC-547C-1A3C-8E40-9CF589F8A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86C06-B15A-979E-7339-495C80FE0C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A0A7D0-DF67-62DA-8773-3BE0AAAFC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BFE163-EF02-611E-7E9D-B50C1B639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4F1E95-3104-E8C6-3DC8-19414AB7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82E7C-8B2A-0219-CD82-BEC9EF579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0085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EA07C-AA92-11AE-1FA5-571B1EF34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DD40DF-987F-A71E-E90D-6075A431C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E8521B-1EB2-10BC-0B65-8BE916B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5325AA-C10F-141D-5283-3DD7C219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707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A5784E-56EB-88DC-F375-2D65833ED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A65144-84C5-265F-41B3-F62A5110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95DC3-8672-ACD5-2739-702F2D878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297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812DA-63EE-0391-F070-4CE4D2233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E94BE-463D-A48D-46DB-9CB6A311C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AEAD2-B002-45BE-18A8-0D8CC0FD0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5464E7-1C1D-B402-5FCF-3C42F3BC7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86ACD7-9D1A-5FF7-414C-84A14CEA4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A5C47-7DF9-464F-C163-6CF7EF33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3379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68DE3-0F16-9B4E-A15D-036519B1A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9865BF-4627-A7B7-0E40-94DBF5C238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CA480-6041-8ACD-386F-5255C46E2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EE8B3-39A7-9761-7E25-84331413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256FC-E152-09E5-4FA2-B3031E62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A0C1B-62B3-C55C-A529-92C67CE81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7105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51EF-9D1D-02A1-7A63-6132C27E9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F92CED-DE06-0E7C-ED31-A3A309F84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B4171-6787-03F3-0CC3-A6624AAF9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49FA0-6FE7-3BCD-2229-B37857D9C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25C2A-F44B-7339-DF3E-3F1177D23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9999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EC1016-60C9-8FC5-DB14-C93CD25C1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73E2F-1C76-28CC-2DFA-173564AF8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0F7A1-977C-9CBB-AE16-A23474B5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4D368-C360-A028-C605-635F8FF23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A8A9F-4528-872A-9936-8F6FA48C9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9604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D3E2EA-E2F6-3AFD-233A-13106D115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FC431-6D72-E004-13A0-C134404D1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58E5A-C563-BEB5-00DD-CB9458AC2B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A90161-5C5C-437A-930C-E89F195AC364}" type="datetimeFigureOut">
              <a:rPr lang="en-CH" smtClean="0"/>
              <a:t>02/11/2025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E6DFE-7E4D-BEDE-7E0D-0108BE1AA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B1A0B-132E-73D7-3B9A-E34150D97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50EE-2573-4218-850E-10038C096C48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234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brigitte.marazzi@infoflora.ch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foflora.ch/de/mitmachen/daten-melden.html#apps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4">
            <a:extLst>
              <a:ext uri="{FF2B5EF4-FFF2-40B4-BE49-F238E27FC236}">
                <a16:creationId xmlns:a16="http://schemas.microsoft.com/office/drawing/2014/main" id="{BCBA8170-E8EA-5C3E-F840-F1338EAE712C}"/>
              </a:ext>
            </a:extLst>
          </p:cNvPr>
          <p:cNvSpPr txBox="1"/>
          <p:nvPr/>
        </p:nvSpPr>
        <p:spPr>
          <a:xfrm>
            <a:off x="328080" y="1043731"/>
            <a:ext cx="1153583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de-CH" sz="4000" dirty="0">
                <a:latin typeface="Arial" panose="020B0604020202020204" pitchFamily="34" charset="0"/>
                <a:cs typeface="Arial" panose="020B0604020202020204" pitchFamily="34" charset="0"/>
              </a:rPr>
              <a:t>6. Nationale Neobiotatagung</a:t>
            </a:r>
          </a:p>
          <a:p>
            <a:pPr algn="ctr">
              <a:spcAft>
                <a:spcPts val="1200"/>
              </a:spcAft>
            </a:pP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vom 31. Januar 2025 in Olten</a:t>
            </a:r>
          </a:p>
          <a:p>
            <a:pPr algn="ctr">
              <a:spcAft>
                <a:spcPts val="1200"/>
              </a:spcAft>
            </a:pPr>
            <a:endParaRPr lang="de-CH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de-CH" sz="4000" dirty="0">
                <a:latin typeface="Arial" panose="020B0604020202020204" pitchFamily="34" charset="0"/>
                <a:cs typeface="Arial" panose="020B0604020202020204" pitchFamily="34" charset="0"/>
              </a:rPr>
              <a:t>Arbeitsgruppe Monitoring</a:t>
            </a:r>
          </a:p>
          <a:p>
            <a:pPr algn="ctr">
              <a:spcAft>
                <a:spcPts val="1200"/>
              </a:spcAft>
            </a:pP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Zwischenstandsbericht</a:t>
            </a: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Stéphanie Huggler, Amt für Umwelt Kanton Solothurn</a:t>
            </a:r>
          </a:p>
        </p:txBody>
      </p:sp>
    </p:spTree>
    <p:extLst>
      <p:ext uri="{BB962C8B-B14F-4D97-AF65-F5344CB8AC3E}">
        <p14:creationId xmlns:p14="http://schemas.microsoft.com/office/powerpoint/2010/main" val="12526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19476" y="235973"/>
            <a:ext cx="76924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Arbeitsgruppe Monitoring  </a:t>
            </a:r>
          </a:p>
          <a:p>
            <a:r>
              <a:rPr lang="de-CH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Laufende Arbeiten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19476" y="1372883"/>
            <a:ext cx="11658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è"/>
            </a:pPr>
            <a:r>
              <a:rPr lang="de-CH" sz="2000" dirty="0">
                <a:solidFill>
                  <a:srgbClr val="0070C0"/>
                </a:solidFill>
              </a:rPr>
              <a:t>Verbessern des </a:t>
            </a:r>
            <a:r>
              <a:rPr lang="de-CH" sz="2000" b="1" dirty="0">
                <a:solidFill>
                  <a:srgbClr val="0070C0"/>
                </a:solidFill>
              </a:rPr>
              <a:t>Daten- und Informationsflusses </a:t>
            </a:r>
            <a:r>
              <a:rPr lang="de-CH" sz="2000" dirty="0">
                <a:solidFill>
                  <a:srgbClr val="0070C0"/>
                </a:solidFill>
              </a:rPr>
              <a:t>zwischen den verschiedenen </a:t>
            </a:r>
            <a:r>
              <a:rPr lang="de-CH" sz="2000" b="1" dirty="0">
                <a:solidFill>
                  <a:srgbClr val="0070C0"/>
                </a:solidFill>
              </a:rPr>
              <a:t>Akteuren</a:t>
            </a:r>
            <a:r>
              <a:rPr lang="de-CH" sz="2000" dirty="0">
                <a:solidFill>
                  <a:srgbClr val="0070C0"/>
                </a:solidFill>
              </a:rPr>
              <a:t> (Kantone, Datenzentren, …)</a:t>
            </a:r>
            <a:endParaRPr lang="de-CH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056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EC66969-3796-920D-11F8-C3F0A620B52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/>
              <a:t>Flux de données</a:t>
            </a:r>
          </a:p>
        </p:txBody>
      </p:sp>
      <p:pic>
        <p:nvPicPr>
          <p:cNvPr id="2" name="Image 974538114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247FC87E-CE67-F50A-50B3-B8634376B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95" r="816"/>
          <a:stretch>
            <a:fillRect/>
          </a:stretch>
        </p:blipFill>
        <p:spPr bwMode="auto">
          <a:xfrm>
            <a:off x="264461" y="88"/>
            <a:ext cx="1805813" cy="123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974538114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E8EEE74-7B70-CDF6-F2C2-089454BB0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95" r="816"/>
          <a:stretch>
            <a:fillRect/>
          </a:stretch>
        </p:blipFill>
        <p:spPr bwMode="auto">
          <a:xfrm>
            <a:off x="3239543" y="3636698"/>
            <a:ext cx="2520229" cy="171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196C835-0A29-3EC2-E76B-C7E9D3DFBBD3}"/>
              </a:ext>
            </a:extLst>
          </p:cNvPr>
          <p:cNvSpPr txBox="1"/>
          <p:nvPr/>
        </p:nvSpPr>
        <p:spPr>
          <a:xfrm>
            <a:off x="490711" y="2185562"/>
            <a:ext cx="3384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Annonce observation</a:t>
            </a:r>
          </a:p>
        </p:txBody>
      </p:sp>
      <p:sp>
        <p:nvSpPr>
          <p:cNvPr id="16" name="Flèche vers le bas 15">
            <a:extLst>
              <a:ext uri="{FF2B5EF4-FFF2-40B4-BE49-F238E27FC236}">
                <a16:creationId xmlns:a16="http://schemas.microsoft.com/office/drawing/2014/main" id="{15224B0D-EAE4-420A-0919-3126EB34E848}"/>
              </a:ext>
            </a:extLst>
          </p:cNvPr>
          <p:cNvSpPr/>
          <p:nvPr/>
        </p:nvSpPr>
        <p:spPr>
          <a:xfrm rot="18706971">
            <a:off x="2312333" y="2641123"/>
            <a:ext cx="489875" cy="1575753"/>
          </a:xfrm>
          <a:prstGeom prst="down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Demi-tour 16">
            <a:extLst>
              <a:ext uri="{FF2B5EF4-FFF2-40B4-BE49-F238E27FC236}">
                <a16:creationId xmlns:a16="http://schemas.microsoft.com/office/drawing/2014/main" id="{DEFBCF1F-24F2-C2EE-F21E-7613003889A8}"/>
              </a:ext>
            </a:extLst>
          </p:cNvPr>
          <p:cNvSpPr/>
          <p:nvPr/>
        </p:nvSpPr>
        <p:spPr>
          <a:xfrm>
            <a:off x="4123038" y="2860833"/>
            <a:ext cx="1164670" cy="923330"/>
          </a:xfrm>
          <a:prstGeom prst="uturn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526F077-77CD-5654-7D78-8E4E29228772}"/>
              </a:ext>
            </a:extLst>
          </p:cNvPr>
          <p:cNvSpPr txBox="1"/>
          <p:nvPr/>
        </p:nvSpPr>
        <p:spPr>
          <a:xfrm>
            <a:off x="3681079" y="1612979"/>
            <a:ext cx="2889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Vérification de la cohérence des données et insertion dans la base de données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EC7D3A3-85F6-F6D4-78ED-0AD1F4A72C1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856" y="2000975"/>
            <a:ext cx="3658440" cy="183295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FB10637-5C4D-8CCA-61AD-F78EF8ABF602}"/>
              </a:ext>
            </a:extLst>
          </p:cNvPr>
          <p:cNvSpPr txBox="1"/>
          <p:nvPr/>
        </p:nvSpPr>
        <p:spPr>
          <a:xfrm>
            <a:off x="8167855" y="3872999"/>
            <a:ext cx="3658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Serveur cartographique – résolution 5x5km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C2162A-1972-F95A-5366-9CD6F80AA4FD}"/>
              </a:ext>
            </a:extLst>
          </p:cNvPr>
          <p:cNvSpPr/>
          <p:nvPr/>
        </p:nvSpPr>
        <p:spPr>
          <a:xfrm>
            <a:off x="7601803" y="4776716"/>
            <a:ext cx="1869743" cy="13524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D4312A-1BB6-798E-77C7-83D757E52562}"/>
              </a:ext>
            </a:extLst>
          </p:cNvPr>
          <p:cNvSpPr txBox="1"/>
          <p:nvPr/>
        </p:nvSpPr>
        <p:spPr>
          <a:xfrm>
            <a:off x="7792871" y="4892338"/>
            <a:ext cx="1487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00B050"/>
                </a:solidFill>
              </a:rPr>
              <a:t>InfoSpecies</a:t>
            </a:r>
            <a:endParaRPr lang="fr-FR" b="1" dirty="0">
              <a:solidFill>
                <a:srgbClr val="00B050"/>
              </a:solidFill>
            </a:endParaRPr>
          </a:p>
          <a:p>
            <a:pPr algn="ctr"/>
            <a:r>
              <a:rPr lang="fr-FR" b="1" dirty="0">
                <a:solidFill>
                  <a:srgbClr val="00B050"/>
                </a:solidFill>
              </a:rPr>
              <a:t>Virtual Data Center (VDC)</a:t>
            </a:r>
          </a:p>
        </p:txBody>
      </p:sp>
      <p:pic>
        <p:nvPicPr>
          <p:cNvPr id="14338" name="Picture 2" descr="Lancement réussi de GEVER à l'Office fédéral de l'environnement (OFEV)">
            <a:extLst>
              <a:ext uri="{FF2B5EF4-FFF2-40B4-BE49-F238E27FC236}">
                <a16:creationId xmlns:a16="http://schemas.microsoft.com/office/drawing/2014/main" id="{2490638D-A4F6-B7B6-AD21-4F9A47979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9488" y="4420884"/>
            <a:ext cx="2392511" cy="134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èche à angle droit 8">
            <a:extLst>
              <a:ext uri="{FF2B5EF4-FFF2-40B4-BE49-F238E27FC236}">
                <a16:creationId xmlns:a16="http://schemas.microsoft.com/office/drawing/2014/main" id="{ACE195E9-FCA8-461A-60A9-2FB3D6D11529}"/>
              </a:ext>
            </a:extLst>
          </p:cNvPr>
          <p:cNvSpPr/>
          <p:nvPr/>
        </p:nvSpPr>
        <p:spPr>
          <a:xfrm>
            <a:off x="9580752" y="5689781"/>
            <a:ext cx="1906335" cy="439400"/>
          </a:xfrm>
          <a:prstGeom prst="bentUp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bas 15">
            <a:extLst>
              <a:ext uri="{FF2B5EF4-FFF2-40B4-BE49-F238E27FC236}">
                <a16:creationId xmlns:a16="http://schemas.microsoft.com/office/drawing/2014/main" id="{3085F31F-544C-AA3A-1463-A6BDD4823F93}"/>
              </a:ext>
            </a:extLst>
          </p:cNvPr>
          <p:cNvSpPr/>
          <p:nvPr/>
        </p:nvSpPr>
        <p:spPr>
          <a:xfrm rot="17059240">
            <a:off x="6423518" y="4448008"/>
            <a:ext cx="489875" cy="1575753"/>
          </a:xfrm>
          <a:prstGeom prst="down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 vers le bas 15">
            <a:extLst>
              <a:ext uri="{FF2B5EF4-FFF2-40B4-BE49-F238E27FC236}">
                <a16:creationId xmlns:a16="http://schemas.microsoft.com/office/drawing/2014/main" id="{F35CC8E7-8F53-2CEC-FB79-37D8031183F4}"/>
              </a:ext>
            </a:extLst>
          </p:cNvPr>
          <p:cNvSpPr/>
          <p:nvPr/>
        </p:nvSpPr>
        <p:spPr>
          <a:xfrm rot="14652520">
            <a:off x="6551339" y="2822718"/>
            <a:ext cx="489875" cy="1575753"/>
          </a:xfrm>
          <a:prstGeom prst="down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35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67972AA-C798-E344-7564-3BD92E867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40" y="1353322"/>
            <a:ext cx="11475040" cy="528347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5A585AE-F02A-F0CD-A215-FE287B137B0E}"/>
              </a:ext>
            </a:extLst>
          </p:cNvPr>
          <p:cNvSpPr txBox="1"/>
          <p:nvPr/>
        </p:nvSpPr>
        <p:spPr>
          <a:xfrm>
            <a:off x="97971" y="152993"/>
            <a:ext cx="1189808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Présentation</a:t>
            </a:r>
            <a:r>
              <a:rPr lang="de-CH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en </a:t>
            </a:r>
            <a:r>
              <a:rPr lang="de-CH" sz="24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ligne</a:t>
            </a:r>
            <a:r>
              <a:rPr lang="de-CH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de la </a:t>
            </a:r>
            <a:r>
              <a:rPr lang="de-CH" sz="24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nouvelle</a:t>
            </a:r>
            <a:r>
              <a:rPr lang="de-CH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de-CH" sz="24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plate</a:t>
            </a:r>
            <a:r>
              <a:rPr lang="de-CH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-forme: </a:t>
            </a:r>
            <a:endParaRPr lang="de-CH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de-CH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En FR: 13 et 20 </a:t>
            </a:r>
            <a:r>
              <a:rPr lang="de-CH" sz="24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février</a:t>
            </a:r>
            <a:r>
              <a:rPr lang="de-CH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de 9-10h</a:t>
            </a:r>
            <a:endParaRPr lang="de-CH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de-CH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En DE: 13 et 20 </a:t>
            </a:r>
            <a:r>
              <a:rPr lang="de-CH" sz="24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février</a:t>
            </a:r>
            <a:r>
              <a:rPr lang="de-CH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de 10-11h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071565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A4ED1CFD-6DB0-95B0-D8C7-0863C85EC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874653"/>
            <a:ext cx="10927080" cy="5343172"/>
          </a:xfrm>
          <a:prstGeom prst="rect">
            <a:avLst/>
          </a:prstGeom>
        </p:spPr>
      </p:pic>
      <p:sp>
        <p:nvSpPr>
          <p:cNvPr id="6" name="Titolo 4">
            <a:extLst>
              <a:ext uri="{FF2B5EF4-FFF2-40B4-BE49-F238E27FC236}">
                <a16:creationId xmlns:a16="http://schemas.microsoft.com/office/drawing/2014/main" id="{BBC6DD76-AAE3-44D2-8B4B-EEF84AB46750}"/>
              </a:ext>
            </a:extLst>
          </p:cNvPr>
          <p:cNvSpPr>
            <a:spLocks noGrp="1"/>
          </p:cNvSpPr>
          <p:nvPr/>
        </p:nvSpPr>
        <p:spPr>
          <a:xfrm>
            <a:off x="240534" y="146981"/>
            <a:ext cx="9838812" cy="648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2000" dirty="0"/>
              <a:t>Verbreitungskarten der Arten</a:t>
            </a:r>
          </a:p>
        </p:txBody>
      </p:sp>
      <p:sp>
        <p:nvSpPr>
          <p:cNvPr id="7" name="Ovale 5">
            <a:extLst>
              <a:ext uri="{FF2B5EF4-FFF2-40B4-BE49-F238E27FC236}">
                <a16:creationId xmlns:a16="http://schemas.microsoft.com/office/drawing/2014/main" id="{6450EA6F-077F-4382-AD5B-7744486C56D8}"/>
              </a:ext>
            </a:extLst>
          </p:cNvPr>
          <p:cNvSpPr/>
          <p:nvPr/>
        </p:nvSpPr>
        <p:spPr>
          <a:xfrm>
            <a:off x="240534" y="3722602"/>
            <a:ext cx="1606554" cy="6482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854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8251929-AD81-396F-F4A2-516E5DD3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676" y="0"/>
            <a:ext cx="9614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07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19476" y="235973"/>
            <a:ext cx="76924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Arbeitsgruppe Monitoring  </a:t>
            </a:r>
          </a:p>
          <a:p>
            <a:r>
              <a:rPr lang="de-CH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Laufende Arbeiten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19475" y="1464272"/>
            <a:ext cx="8273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de-CH" sz="2000" dirty="0">
                <a:solidFill>
                  <a:srgbClr val="0070C0"/>
                </a:solidFill>
              </a:rPr>
              <a:t>Weiterentwicklung </a:t>
            </a:r>
            <a:r>
              <a:rPr lang="de-CH" sz="2000" dirty="0" err="1">
                <a:solidFill>
                  <a:srgbClr val="0070C0"/>
                </a:solidFill>
              </a:rPr>
              <a:t>InvasivApp</a:t>
            </a:r>
            <a:r>
              <a:rPr lang="de-CH" sz="2000" dirty="0">
                <a:solidFill>
                  <a:srgbClr val="0070C0"/>
                </a:solidFill>
              </a:rPr>
              <a:t> und </a:t>
            </a:r>
            <a:r>
              <a:rPr lang="de-CH" sz="2000" dirty="0" err="1">
                <a:solidFill>
                  <a:srgbClr val="0070C0"/>
                </a:solidFill>
              </a:rPr>
              <a:t>Neophytenfeldbuch</a:t>
            </a:r>
            <a:endParaRPr lang="de-CH" sz="2000" dirty="0">
              <a:solidFill>
                <a:srgbClr val="0070C0"/>
              </a:solidFill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è"/>
            </a:pPr>
            <a:endParaRPr lang="de-CH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250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397D03-6331-9703-FB6C-1580CDE97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6265" y="219215"/>
            <a:ext cx="948987" cy="9489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64A3F6-B7B3-A9C5-DA2A-115F8ED9DB1E}"/>
              </a:ext>
            </a:extLst>
          </p:cNvPr>
          <p:cNvSpPr txBox="1"/>
          <p:nvPr/>
        </p:nvSpPr>
        <p:spPr>
          <a:xfrm>
            <a:off x="2540162" y="339765"/>
            <a:ext cx="36182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CH" sz="4000" b="1" i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InvasivApp</a:t>
            </a:r>
            <a:r>
              <a:rPr lang="de-CH" sz="4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3.0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055A36-AA3C-75A9-4536-C385AEFB84C0}"/>
              </a:ext>
            </a:extLst>
          </p:cNvPr>
          <p:cNvSpPr txBox="1"/>
          <p:nvPr/>
        </p:nvSpPr>
        <p:spPr>
          <a:xfrm>
            <a:off x="1456265" y="1632136"/>
            <a:ext cx="57963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de-DE" sz="2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Neue Informationskategorien</a:t>
            </a:r>
            <a:br>
              <a:rPr lang="de-DE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Umgehend sehen, ob es sich um Arten handelt, deren Umgang oder deren Inverkehrbringen verboten ist (Anhang 2.1 </a:t>
            </a:r>
            <a:r>
              <a:rPr lang="de-DE" sz="2000" b="0" i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bzw</a:t>
            </a:r>
            <a:r>
              <a:rPr lang="de-DE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2.2, </a:t>
            </a:r>
            <a:r>
              <a:rPr lang="de-DE" sz="2000" b="0" i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FrSV</a:t>
            </a:r>
            <a:r>
              <a:rPr lang="de-DE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), oder ob sie der Informationspflicht (Art 5, </a:t>
            </a:r>
            <a:r>
              <a:rPr lang="de-DE" sz="2000" b="0" i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FrSV</a:t>
            </a:r>
            <a:r>
              <a:rPr lang="de-DE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unterliegen.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971784-91ED-9301-8076-AFDBA08709B6}"/>
              </a:ext>
            </a:extLst>
          </p:cNvPr>
          <p:cNvSpPr/>
          <p:nvPr/>
        </p:nvSpPr>
        <p:spPr>
          <a:xfrm>
            <a:off x="0" y="0"/>
            <a:ext cx="926757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93EFFE-6574-07CB-4FDC-495AD4BFDE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640" y="170661"/>
            <a:ext cx="4767360" cy="31782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487737-CD2E-229F-1AA2-18A76DEEDE67}"/>
              </a:ext>
            </a:extLst>
          </p:cNvPr>
          <p:cNvSpPr txBox="1"/>
          <p:nvPr/>
        </p:nvSpPr>
        <p:spPr>
          <a:xfrm>
            <a:off x="1456265" y="3594648"/>
            <a:ext cx="569747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de-DE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de-DE" sz="2000" b="1" i="1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Nouvelles</a:t>
            </a:r>
            <a:r>
              <a:rPr lang="de-DE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b="1" i="1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catégories</a:t>
            </a:r>
            <a:r>
              <a:rPr lang="de-DE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b="1" i="1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d’information</a:t>
            </a:r>
            <a:br>
              <a:rPr lang="de-DE" sz="2000" b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b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Voir</a:t>
            </a:r>
            <a:r>
              <a:rPr lang="de-DE" sz="2000" b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b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immédiatement</a:t>
            </a:r>
            <a:r>
              <a:rPr lang="de-DE" sz="2000" b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</a:t>
            </a:r>
            <a:r>
              <a:rPr lang="fr-FR" sz="2000" b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’agit-il d’espèces dont l’utilisation ou la mise en circulation est interdite (annexe 2.1 ou 2.2 de l’ODE) ou si elles sont soumises à l’obligation d’information (art 5, ODE).</a:t>
            </a:r>
            <a:endParaRPr lang="de-DE" sz="2000" b="0" dirty="0">
              <a:solidFill>
                <a:srgbClr val="003938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22CDAE-76E2-083D-AAD6-38685846F5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640" y="3509099"/>
            <a:ext cx="4767360" cy="3178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866A0B-A6EC-F048-C5BE-E38C7B8FF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6" y="54657"/>
            <a:ext cx="832208" cy="28510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29AB042-451A-BAB0-245D-C014CD5C4E18}"/>
              </a:ext>
            </a:extLst>
          </p:cNvPr>
          <p:cNvGrpSpPr/>
          <p:nvPr/>
        </p:nvGrpSpPr>
        <p:grpSpPr>
          <a:xfrm rot="21114495">
            <a:off x="285682" y="522660"/>
            <a:ext cx="833480" cy="1639976"/>
            <a:chOff x="0" y="955497"/>
            <a:chExt cx="1530849" cy="301213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CAC23C8-4D6D-C8A7-498D-5C577BD1E6D7}"/>
                </a:ext>
              </a:extLst>
            </p:cNvPr>
            <p:cNvSpPr/>
            <p:nvPr/>
          </p:nvSpPr>
          <p:spPr>
            <a:xfrm>
              <a:off x="0" y="955497"/>
              <a:ext cx="1530849" cy="3012135"/>
            </a:xfrm>
            <a:prstGeom prst="roundRect">
              <a:avLst>
                <a:gd name="adj" fmla="val 11298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" name="Picture 4" descr="A blurry image of a person's hand&#10;&#10;AI-generated content may be incorrect.">
              <a:extLst>
                <a:ext uri="{FF2B5EF4-FFF2-40B4-BE49-F238E27FC236}">
                  <a16:creationId xmlns:a16="http://schemas.microsoft.com/office/drawing/2014/main" id="{3B334376-B3C8-5D37-F3A4-99218D483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956" y="1047651"/>
              <a:ext cx="1354935" cy="2626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3913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1055A36-AA3C-75A9-4536-C385AEFB84C0}"/>
              </a:ext>
            </a:extLst>
          </p:cNvPr>
          <p:cNvSpPr txBox="1"/>
          <p:nvPr/>
        </p:nvSpPr>
        <p:spPr>
          <a:xfrm>
            <a:off x="1456265" y="1632136"/>
            <a:ext cx="57963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2. Bestimmungshilfe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Automatische Bilderkennung, um invasive Neophyten schnell und sicher zu identifizieren.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971784-91ED-9301-8076-AFDBA08709B6}"/>
              </a:ext>
            </a:extLst>
          </p:cNvPr>
          <p:cNvSpPr/>
          <p:nvPr/>
        </p:nvSpPr>
        <p:spPr>
          <a:xfrm>
            <a:off x="0" y="0"/>
            <a:ext cx="926757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93EFFE-6574-07CB-4FDC-495AD4BFD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7685" y="170661"/>
            <a:ext cx="4761270" cy="3178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22CDAE-76E2-083D-AAD6-38685846F5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4640" y="3509099"/>
            <a:ext cx="4767360" cy="3178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177938-A9A8-43EB-A3B9-D09E5146A5D3}"/>
              </a:ext>
            </a:extLst>
          </p:cNvPr>
          <p:cNvSpPr txBox="1"/>
          <p:nvPr/>
        </p:nvSpPr>
        <p:spPr>
          <a:xfrm>
            <a:off x="1456265" y="3594648"/>
            <a:ext cx="56974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fr-FR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 Aide à la détermination</a:t>
            </a:r>
            <a:br>
              <a:rPr lang="fr-FR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dirty="0">
                <a:solidFill>
                  <a:srgbClr val="0039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fr-FR" sz="200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econnaissance automatique des images pour identifier rapidement et de manière fiable les néophytes envahissantes.</a:t>
            </a:r>
            <a:r>
              <a:rPr lang="de-DE" sz="200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2000" b="0" dirty="0">
              <a:solidFill>
                <a:srgbClr val="003938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0D7D36-1FA3-BB2F-B85D-D9B058686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6" y="54657"/>
            <a:ext cx="832208" cy="2851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EBC63D-231D-83CC-2B61-4614061D86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6265" y="219215"/>
            <a:ext cx="948987" cy="9489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A4DFC90-5D79-E259-C77B-46B92A1E9E60}"/>
              </a:ext>
            </a:extLst>
          </p:cNvPr>
          <p:cNvSpPr txBox="1"/>
          <p:nvPr/>
        </p:nvSpPr>
        <p:spPr>
          <a:xfrm>
            <a:off x="2540162" y="339765"/>
            <a:ext cx="36182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CH" sz="4000" b="1" i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InvasivApp</a:t>
            </a:r>
            <a:r>
              <a:rPr lang="de-CH" sz="4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3.0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AAF5E2-6079-5E8C-7CE2-56FDB2674535}"/>
              </a:ext>
            </a:extLst>
          </p:cNvPr>
          <p:cNvGrpSpPr/>
          <p:nvPr/>
        </p:nvGrpSpPr>
        <p:grpSpPr>
          <a:xfrm rot="21114495">
            <a:off x="285682" y="522660"/>
            <a:ext cx="833480" cy="1639976"/>
            <a:chOff x="0" y="955497"/>
            <a:chExt cx="1530849" cy="301213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244545A-8AA0-8908-47B0-66B8939D36BF}"/>
                </a:ext>
              </a:extLst>
            </p:cNvPr>
            <p:cNvSpPr/>
            <p:nvPr/>
          </p:nvSpPr>
          <p:spPr>
            <a:xfrm>
              <a:off x="0" y="955497"/>
              <a:ext cx="1530849" cy="3012135"/>
            </a:xfrm>
            <a:prstGeom prst="roundRect">
              <a:avLst>
                <a:gd name="adj" fmla="val 11298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" name="Picture 3" descr="A blurry image of a person's hand&#10;&#10;AI-generated content may be incorrect.">
              <a:extLst>
                <a:ext uri="{FF2B5EF4-FFF2-40B4-BE49-F238E27FC236}">
                  <a16:creationId xmlns:a16="http://schemas.microsoft.com/office/drawing/2014/main" id="{53ED9214-70CA-0955-2A9F-F53361872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956" y="1047651"/>
              <a:ext cx="1354935" cy="2626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6085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D61500C-3BAC-3CF4-6918-54FA6A0818E2}"/>
              </a:ext>
            </a:extLst>
          </p:cNvPr>
          <p:cNvSpPr txBox="1"/>
          <p:nvPr/>
        </p:nvSpPr>
        <p:spPr>
          <a:xfrm>
            <a:off x="1455450" y="1650338"/>
            <a:ext cx="3363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3. Missionen für Kantone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Legen Sie als Behörde eigene Missionen fest, um bestimmte invasive Arten und Bestände zu überwachen.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971784-91ED-9301-8076-AFDBA08709B6}"/>
              </a:ext>
            </a:extLst>
          </p:cNvPr>
          <p:cNvSpPr/>
          <p:nvPr/>
        </p:nvSpPr>
        <p:spPr>
          <a:xfrm>
            <a:off x="0" y="0"/>
            <a:ext cx="926757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23DA35-E606-2D05-36A5-E9365F268022}"/>
              </a:ext>
            </a:extLst>
          </p:cNvPr>
          <p:cNvSpPr txBox="1"/>
          <p:nvPr/>
        </p:nvSpPr>
        <p:spPr>
          <a:xfrm>
            <a:off x="5169551" y="1675208"/>
            <a:ext cx="29938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4. Artenaufnahme</a:t>
            </a:r>
            <a:br>
              <a:rPr lang="de-DE" sz="2000" dirty="0">
                <a:solidFill>
                  <a:srgbClr val="00393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Nehmen Sie mehrere Arten auf, die am gleichen Ort vorkommen.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13483D-5101-7B12-CF51-1D17180BF41E}"/>
              </a:ext>
            </a:extLst>
          </p:cNvPr>
          <p:cNvSpPr txBox="1"/>
          <p:nvPr/>
        </p:nvSpPr>
        <p:spPr>
          <a:xfrm>
            <a:off x="1455449" y="3369186"/>
            <a:ext cx="3363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Missions pour les cantons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Définissez vos propres Missions pour surveiller certaines espèces et populations envahissantes.</a:t>
            </a:r>
            <a:endParaRPr kumimoji="0" lang="de-DE" sz="2000" i="0" u="none" strike="noStrike" kern="1200" cap="none" spc="0" normalizeH="0" baseline="0" noProof="0" dirty="0">
              <a:ln>
                <a:noFill/>
              </a:ln>
              <a:solidFill>
                <a:srgbClr val="003938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7FBD8-F35E-3430-461F-6515F76A3536}"/>
              </a:ext>
            </a:extLst>
          </p:cNvPr>
          <p:cNvSpPr txBox="1"/>
          <p:nvPr/>
        </p:nvSpPr>
        <p:spPr>
          <a:xfrm>
            <a:off x="5169551" y="3369186"/>
            <a:ext cx="29938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fr-FR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Enregistrement des espèces </a:t>
            </a:r>
            <a:br>
              <a:rPr lang="fr-FR" sz="2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Relevez plusieurs espèces présentes au même endroit.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3938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8A208B-AD83-00AD-23EF-375FD9904114}"/>
              </a:ext>
            </a:extLst>
          </p:cNvPr>
          <p:cNvSpPr txBox="1"/>
          <p:nvPr/>
        </p:nvSpPr>
        <p:spPr>
          <a:xfrm>
            <a:off x="8459943" y="3369186"/>
            <a:ext cx="37320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 Toutes les plantes de Suisse</a:t>
            </a:r>
            <a:br>
              <a:rPr lang="fr-FR" sz="2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ignaler aussi d’autres néophytes (qui ne figurent pas (encore) sur la liste des espèces envahissantes de Suisse).</a:t>
            </a:r>
            <a:endParaRPr lang="en-CH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F2F7F-71BE-91A6-8524-80495C32C2BE}"/>
              </a:ext>
            </a:extLst>
          </p:cNvPr>
          <p:cNvSpPr txBox="1"/>
          <p:nvPr/>
        </p:nvSpPr>
        <p:spPr>
          <a:xfrm>
            <a:off x="8459945" y="1660612"/>
            <a:ext cx="373205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 Alle Pflanzen der Schweiz </a:t>
            </a:r>
            <a:r>
              <a:rPr lang="de-DE" sz="200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Meldungen von weiteren Neophyten (die (noch) nicht auf der Liste der invasiven Arten der Schweiz aufgeführt sind).</a:t>
            </a:r>
            <a:endParaRPr lang="en-CH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A854A40-E65D-EB60-8DDF-95BA9A145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6" y="54657"/>
            <a:ext cx="832208" cy="2851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9CE4BF8-1359-8ECD-2841-FE1F9377C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5651" y="238647"/>
            <a:ext cx="1186492" cy="3954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77DA33A-C6B3-0E4F-A642-F8BC56937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0140" y="238648"/>
            <a:ext cx="1300385" cy="38578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4D93100-DD40-E689-67A5-0308C5AA55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6265" y="219215"/>
            <a:ext cx="948987" cy="94898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A682A3C-2527-D2E6-9895-FB83801160F6}"/>
              </a:ext>
            </a:extLst>
          </p:cNvPr>
          <p:cNvSpPr txBox="1"/>
          <p:nvPr/>
        </p:nvSpPr>
        <p:spPr>
          <a:xfrm>
            <a:off x="2540162" y="339765"/>
            <a:ext cx="36182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CH" sz="4000" b="1" i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InvasivApp</a:t>
            </a:r>
            <a:r>
              <a:rPr lang="de-CH" sz="4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3.0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419306-5F63-7911-D512-853F39217A9B}"/>
              </a:ext>
            </a:extLst>
          </p:cNvPr>
          <p:cNvGrpSpPr/>
          <p:nvPr/>
        </p:nvGrpSpPr>
        <p:grpSpPr>
          <a:xfrm rot="21114495">
            <a:off x="285682" y="522660"/>
            <a:ext cx="833480" cy="1639976"/>
            <a:chOff x="0" y="955497"/>
            <a:chExt cx="1530849" cy="301213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111FE85-B71E-BEF6-9287-32FBF5F12615}"/>
                </a:ext>
              </a:extLst>
            </p:cNvPr>
            <p:cNvSpPr/>
            <p:nvPr/>
          </p:nvSpPr>
          <p:spPr>
            <a:xfrm>
              <a:off x="0" y="955497"/>
              <a:ext cx="1530849" cy="3012135"/>
            </a:xfrm>
            <a:prstGeom prst="roundRect">
              <a:avLst>
                <a:gd name="adj" fmla="val 11298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" name="Picture 3" descr="A blurry image of a person's hand&#10;&#10;AI-generated content may be incorrect.">
              <a:extLst>
                <a:ext uri="{FF2B5EF4-FFF2-40B4-BE49-F238E27FC236}">
                  <a16:creationId xmlns:a16="http://schemas.microsoft.com/office/drawing/2014/main" id="{B6FBB7A3-65BD-CCE5-DD0F-B852B129E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956" y="1047651"/>
              <a:ext cx="1354935" cy="2626895"/>
            </a:xfrm>
            <a:prstGeom prst="rect">
              <a:avLst/>
            </a:prstGeom>
          </p:spPr>
        </p:pic>
      </p:grpSp>
      <p:sp>
        <p:nvSpPr>
          <p:cNvPr id="8" name="CasellaDiTesto 7"/>
          <p:cNvSpPr txBox="1"/>
          <p:nvPr/>
        </p:nvSpPr>
        <p:spPr>
          <a:xfrm>
            <a:off x="3771090" y="5228037"/>
            <a:ext cx="395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InfoFlora Workshop </a:t>
            </a:r>
            <a:br>
              <a:rPr lang="it-C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CH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Datum</a:t>
            </a:r>
            <a:r>
              <a:rPr lang="it-C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/date </a:t>
            </a:r>
            <a:r>
              <a:rPr lang="it-CH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tbd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805256" y="5321468"/>
            <a:ext cx="424906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CH" sz="2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Interessiert</a:t>
            </a:r>
            <a:r>
              <a:rPr lang="it-CH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it-CH" sz="24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Intéressé</a:t>
            </a:r>
            <a:r>
              <a:rPr lang="it-CH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r>
              <a:rPr lang="it-CH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it-CH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it-CH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 an </a:t>
            </a:r>
            <a:r>
              <a:rPr lang="it-CH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brigitte.marazzi@infoflora.ch</a:t>
            </a:r>
            <a:r>
              <a:rPr lang="it-CH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ccia angolare in su 10"/>
          <p:cNvSpPr/>
          <p:nvPr/>
        </p:nvSpPr>
        <p:spPr>
          <a:xfrm rot="5400000">
            <a:off x="2994723" y="5021119"/>
            <a:ext cx="633526" cy="919207"/>
          </a:xfrm>
          <a:prstGeom prst="bentUpArrow">
            <a:avLst>
              <a:gd name="adj1" fmla="val 31022"/>
              <a:gd name="adj2" fmla="val 25000"/>
              <a:gd name="adj3" fmla="val 25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1404844" y="1650338"/>
            <a:ext cx="3317986" cy="3513621"/>
          </a:xfrm>
          <a:prstGeom prst="roundRect">
            <a:avLst>
              <a:gd name="adj" fmla="val 769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4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1" grpId="0"/>
      <p:bldP spid="8" grpId="0"/>
      <p:bldP spid="10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D61500C-3BAC-3CF4-6918-54FA6A0818E2}"/>
              </a:ext>
            </a:extLst>
          </p:cNvPr>
          <p:cNvSpPr txBox="1"/>
          <p:nvPr/>
        </p:nvSpPr>
        <p:spPr>
          <a:xfrm>
            <a:off x="1455450" y="1650338"/>
            <a:ext cx="3363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3. Missionen für Kantone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Legen Sie als Behörde eigene Missionen fest, um bestimmte invasive Arten und Bestände zu überwachen.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971784-91ED-9301-8076-AFDBA08709B6}"/>
              </a:ext>
            </a:extLst>
          </p:cNvPr>
          <p:cNvSpPr/>
          <p:nvPr/>
        </p:nvSpPr>
        <p:spPr>
          <a:xfrm>
            <a:off x="0" y="0"/>
            <a:ext cx="926757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23DA35-E606-2D05-36A5-E9365F268022}"/>
              </a:ext>
            </a:extLst>
          </p:cNvPr>
          <p:cNvSpPr txBox="1"/>
          <p:nvPr/>
        </p:nvSpPr>
        <p:spPr>
          <a:xfrm>
            <a:off x="5169551" y="1675208"/>
            <a:ext cx="29938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4. Artenaufnahme</a:t>
            </a:r>
            <a:br>
              <a:rPr lang="de-DE" sz="2000" dirty="0">
                <a:solidFill>
                  <a:srgbClr val="00393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Nehmen Sie mehrere Arten auf, die am gleichen Ort vorkommen.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13483D-5101-7B12-CF51-1D17180BF41E}"/>
              </a:ext>
            </a:extLst>
          </p:cNvPr>
          <p:cNvSpPr txBox="1"/>
          <p:nvPr/>
        </p:nvSpPr>
        <p:spPr>
          <a:xfrm>
            <a:off x="1455449" y="3369186"/>
            <a:ext cx="3363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Missions pour les cantons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Définissez vos propres Missions pour surveiller certaines espèces et populations envahissantes.</a:t>
            </a:r>
            <a:endParaRPr kumimoji="0" lang="de-DE" sz="2000" i="0" u="none" strike="noStrike" kern="1200" cap="none" spc="0" normalizeH="0" baseline="0" noProof="0" dirty="0">
              <a:ln>
                <a:noFill/>
              </a:ln>
              <a:solidFill>
                <a:srgbClr val="003938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7FBD8-F35E-3430-461F-6515F76A3536}"/>
              </a:ext>
            </a:extLst>
          </p:cNvPr>
          <p:cNvSpPr txBox="1"/>
          <p:nvPr/>
        </p:nvSpPr>
        <p:spPr>
          <a:xfrm>
            <a:off x="5169551" y="3369186"/>
            <a:ext cx="29938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003938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fr-FR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Enregistrement des espèces </a:t>
            </a:r>
            <a:br>
              <a:rPr lang="fr-FR" sz="2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Relevez plusieurs espèces présentes au même endroit.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3938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8A208B-AD83-00AD-23EF-375FD9904114}"/>
              </a:ext>
            </a:extLst>
          </p:cNvPr>
          <p:cNvSpPr txBox="1"/>
          <p:nvPr/>
        </p:nvSpPr>
        <p:spPr>
          <a:xfrm>
            <a:off x="8459943" y="3369186"/>
            <a:ext cx="37320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 Toutes les plantes de Suisse</a:t>
            </a:r>
            <a:br>
              <a:rPr lang="fr-FR" sz="2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2000" b="0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ignaler aussi d’autres néophytes (qui ne figurent pas (encore) sur la liste des espèces envahissantes de Suisse).</a:t>
            </a:r>
            <a:endParaRPr lang="en-CH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F2F7F-71BE-91A6-8524-80495C32C2BE}"/>
              </a:ext>
            </a:extLst>
          </p:cNvPr>
          <p:cNvSpPr txBox="1"/>
          <p:nvPr/>
        </p:nvSpPr>
        <p:spPr>
          <a:xfrm>
            <a:off x="8459945" y="1660612"/>
            <a:ext cx="373205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 Alle Pflanzen der Schweiz </a:t>
            </a:r>
            <a:r>
              <a:rPr lang="de-DE" sz="200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Meldungen von weiteren Neophyten (die (noch) nicht auf der Liste der invasiven Arten der Schweiz aufgeführt sind).</a:t>
            </a:r>
            <a:endParaRPr lang="en-CH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A854A40-E65D-EB60-8DDF-95BA9A145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6" y="54657"/>
            <a:ext cx="832208" cy="2851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9CE4BF8-1359-8ECD-2841-FE1F9377C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5651" y="238647"/>
            <a:ext cx="1186492" cy="3954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77DA33A-C6B3-0E4F-A642-F8BC56937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0140" y="238648"/>
            <a:ext cx="1300385" cy="38578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67A4D52-EBFB-BFE2-C3A7-62A148B8EEA3}"/>
              </a:ext>
            </a:extLst>
          </p:cNvPr>
          <p:cNvSpPr txBox="1"/>
          <p:nvPr/>
        </p:nvSpPr>
        <p:spPr>
          <a:xfrm>
            <a:off x="1060591" y="5750966"/>
            <a:ext cx="10946352" cy="1107034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de-DE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? Fragen? Questions? </a:t>
            </a:r>
            <a:r>
              <a:rPr lang="de-DE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Domande</a:t>
            </a:r>
            <a:r>
              <a:rPr lang="de-DE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?</a:t>
            </a:r>
          </a:p>
          <a:p>
            <a:pPr algn="ctr">
              <a:lnSpc>
                <a:spcPts val="4000"/>
              </a:lnSpc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Email an brigitte.marazzi@infoflora.ch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4D93100-DD40-E689-67A5-0308C5AA55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6265" y="219215"/>
            <a:ext cx="948987" cy="94898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A682A3C-2527-D2E6-9895-FB83801160F6}"/>
              </a:ext>
            </a:extLst>
          </p:cNvPr>
          <p:cNvSpPr txBox="1"/>
          <p:nvPr/>
        </p:nvSpPr>
        <p:spPr>
          <a:xfrm>
            <a:off x="2540162" y="339765"/>
            <a:ext cx="36182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CH" sz="4000" b="1" i="0" dirty="0" err="1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InvasivApp</a:t>
            </a:r>
            <a:r>
              <a:rPr lang="de-CH" sz="4000" b="1" i="0" dirty="0">
                <a:solidFill>
                  <a:srgbClr val="0039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3.0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419306-5F63-7911-D512-853F39217A9B}"/>
              </a:ext>
            </a:extLst>
          </p:cNvPr>
          <p:cNvGrpSpPr/>
          <p:nvPr/>
        </p:nvGrpSpPr>
        <p:grpSpPr>
          <a:xfrm rot="21114495">
            <a:off x="285682" y="522660"/>
            <a:ext cx="833480" cy="1639976"/>
            <a:chOff x="0" y="955497"/>
            <a:chExt cx="1530849" cy="301213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111FE85-B71E-BEF6-9287-32FBF5F12615}"/>
                </a:ext>
              </a:extLst>
            </p:cNvPr>
            <p:cNvSpPr/>
            <p:nvPr/>
          </p:nvSpPr>
          <p:spPr>
            <a:xfrm>
              <a:off x="0" y="955497"/>
              <a:ext cx="1530849" cy="3012135"/>
            </a:xfrm>
            <a:prstGeom prst="roundRect">
              <a:avLst>
                <a:gd name="adj" fmla="val 11298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" name="Picture 3" descr="A blurry image of a person's hand&#10;&#10;AI-generated content may be incorrect.">
              <a:extLst>
                <a:ext uri="{FF2B5EF4-FFF2-40B4-BE49-F238E27FC236}">
                  <a16:creationId xmlns:a16="http://schemas.microsoft.com/office/drawing/2014/main" id="{B6FBB7A3-65BD-CCE5-DD0F-B852B129E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956" y="1047651"/>
              <a:ext cx="1354935" cy="2626895"/>
            </a:xfrm>
            <a:prstGeom prst="rect">
              <a:avLst/>
            </a:prstGeom>
          </p:spPr>
        </p:pic>
      </p:grpSp>
      <p:sp>
        <p:nvSpPr>
          <p:cNvPr id="25" name="Rettangolo arrotondato 24"/>
          <p:cNvSpPr/>
          <p:nvPr/>
        </p:nvSpPr>
        <p:spPr>
          <a:xfrm>
            <a:off x="1404844" y="1650338"/>
            <a:ext cx="3317986" cy="3513621"/>
          </a:xfrm>
          <a:prstGeom prst="roundRect">
            <a:avLst>
              <a:gd name="adj" fmla="val 769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3216C7C-C0F9-C870-AE2C-5317F25CB5B8}"/>
              </a:ext>
            </a:extLst>
          </p:cNvPr>
          <p:cNvSpPr txBox="1"/>
          <p:nvPr/>
        </p:nvSpPr>
        <p:spPr>
          <a:xfrm>
            <a:off x="1455449" y="5197388"/>
            <a:ext cx="9741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/>
              <a:t>Angepasstes Benutzermanual: </a:t>
            </a:r>
            <a:r>
              <a:rPr lang="de-CH" sz="2000" u="sng" dirty="0">
                <a:solidFill>
                  <a:srgbClr val="0000FF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hlinkClick r:id="rId8"/>
              </a:rPr>
              <a:t>Mitmachen &gt; daten melden &gt; </a:t>
            </a:r>
            <a:r>
              <a:rPr lang="de-CH" sz="2000" u="sng" dirty="0" err="1">
                <a:solidFill>
                  <a:srgbClr val="0000FF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hlinkClick r:id="rId8"/>
              </a:rPr>
              <a:t>apps</a:t>
            </a:r>
            <a:r>
              <a:rPr lang="de-CH" sz="2000" u="sng" dirty="0">
                <a:solidFill>
                  <a:srgbClr val="0000FF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hlinkClick r:id="rId8"/>
              </a:rPr>
              <a:t> &gt; </a:t>
            </a:r>
            <a:r>
              <a:rPr lang="de-CH" sz="2000" u="sng" dirty="0" err="1">
                <a:solidFill>
                  <a:srgbClr val="0000FF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hlinkClick r:id="rId8"/>
              </a:rPr>
              <a:t>invasivapp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24845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678</Words>
  <Application>Microsoft Office PowerPoint</Application>
  <PresentationFormat>Breitbild</PresentationFormat>
  <Paragraphs>69</Paragraphs>
  <Slides>11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Helvetica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Brigitte M</dc:creator>
  <cp:lastModifiedBy>Svenja Zehnder</cp:lastModifiedBy>
  <cp:revision>14</cp:revision>
  <dcterms:created xsi:type="dcterms:W3CDTF">2025-01-22T18:31:39Z</dcterms:created>
  <dcterms:modified xsi:type="dcterms:W3CDTF">2025-02-11T14:32:23Z</dcterms:modified>
</cp:coreProperties>
</file>