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76" r:id="rId4"/>
    <p:sldId id="277" r:id="rId5"/>
    <p:sldId id="283" r:id="rId6"/>
    <p:sldId id="284" r:id="rId7"/>
    <p:sldId id="278" r:id="rId8"/>
    <p:sldId id="287" r:id="rId9"/>
    <p:sldId id="279" r:id="rId10"/>
    <p:sldId id="290" r:id="rId11"/>
    <p:sldId id="289" r:id="rId12"/>
    <p:sldId id="288" r:id="rId13"/>
    <p:sldId id="294" r:id="rId14"/>
    <p:sldId id="280" r:id="rId15"/>
    <p:sldId id="285" r:id="rId16"/>
    <p:sldId id="291" r:id="rId17"/>
    <p:sldId id="281" r:id="rId18"/>
    <p:sldId id="292" r:id="rId19"/>
    <p:sldId id="293" r:id="rId20"/>
    <p:sldId id="282" r:id="rId21"/>
  </p:sldIdLst>
  <p:sldSz cx="12192000" cy="685800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5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85235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effectLst/>
              </a:defRPr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91784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309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56480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23343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9109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56088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41871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8310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98359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12.12.2022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9142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6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Modifier le format de la maquette du titre en cliquant dessus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837398"/>
            <a:ext cx="10515600" cy="53395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Modifier le format de la grille de texte</a:t>
            </a:r>
          </a:p>
          <a:p>
            <a:pPr lvl="1"/>
            <a:r>
              <a:rPr lang="de-DE" dirty="0"/>
              <a:t>Deuxième niveau</a:t>
            </a:r>
          </a:p>
          <a:p>
            <a:pPr lvl="2"/>
            <a:r>
              <a:rPr lang="de-DE" dirty="0"/>
              <a:t>Troisième niveau</a:t>
            </a:r>
          </a:p>
          <a:p>
            <a:pPr lvl="3"/>
            <a:r>
              <a:rPr lang="de-DE" dirty="0"/>
              <a:t>Quatrième niveau</a:t>
            </a:r>
          </a:p>
          <a:p>
            <a:pPr lvl="4"/>
            <a:r>
              <a:rPr lang="de-DE" dirty="0"/>
              <a:t>Cinquième niveau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2CD1C-8D77-425F-B235-64B15FC3EAE6}" type="datetimeFigureOut">
              <a:rPr lang="de-CH" smtClean="0"/>
              <a:t>12.12.2022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10728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CH" dirty="0"/>
              <a:t>Manuel de la CCE </a:t>
            </a:r>
            <a:br>
              <a:rPr lang="de-CH" dirty="0"/>
            </a:br>
            <a:r>
              <a:rPr lang="de-CH" dirty="0" err="1"/>
              <a:t>pour</a:t>
            </a:r>
            <a:r>
              <a:rPr lang="de-CH" dirty="0"/>
              <a:t> le </a:t>
            </a:r>
            <a:r>
              <a:rPr lang="de-CH" dirty="0" err="1"/>
              <a:t>contrôle</a:t>
            </a:r>
            <a:r>
              <a:rPr lang="de-CH" dirty="0"/>
              <a:t> de la </a:t>
            </a:r>
            <a:r>
              <a:rPr lang="de-CH" dirty="0" err="1"/>
              <a:t>protection</a:t>
            </a:r>
            <a:r>
              <a:rPr lang="de-CH" dirty="0"/>
              <a:t> des eaux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4136872"/>
            <a:ext cx="9144000" cy="876917"/>
          </a:xfrm>
        </p:spPr>
        <p:txBody>
          <a:bodyPr>
            <a:normAutofit/>
          </a:bodyPr>
          <a:lstStyle/>
          <a:p>
            <a:r>
              <a:rPr lang="de-CH" b="1" dirty="0">
                <a:latin typeface="+mj-lt"/>
              </a:rPr>
              <a:t>1.2 </a:t>
            </a:r>
            <a:r>
              <a:rPr lang="de-CH" b="1" dirty="0" err="1">
                <a:latin typeface="+mj-lt"/>
              </a:rPr>
              <a:t>Produits</a:t>
            </a:r>
            <a:r>
              <a:rPr lang="de-CH" b="1" dirty="0">
                <a:latin typeface="+mj-lt"/>
              </a:rPr>
              <a:t> </a:t>
            </a:r>
            <a:r>
              <a:rPr lang="de-CH" b="1" dirty="0" err="1">
                <a:latin typeface="+mj-lt"/>
              </a:rPr>
              <a:t>phytosanitaires</a:t>
            </a:r>
            <a:r>
              <a:rPr lang="de-CH" b="1" dirty="0">
                <a:latin typeface="+mj-lt"/>
              </a:rPr>
              <a:t> (</a:t>
            </a:r>
            <a:r>
              <a:rPr lang="de-CH" b="1" dirty="0" err="1">
                <a:latin typeface="+mj-lt"/>
              </a:rPr>
              <a:t>PPh</a:t>
            </a:r>
            <a:r>
              <a:rPr lang="de-CH" b="1" dirty="0">
                <a:latin typeface="+mj-lt"/>
              </a:rPr>
              <a:t>), </a:t>
            </a:r>
            <a:r>
              <a:rPr lang="de-CH" b="1" dirty="0" err="1">
                <a:latin typeface="+mj-lt"/>
              </a:rPr>
              <a:t>engrais</a:t>
            </a:r>
            <a:r>
              <a:rPr lang="de-CH" b="1" dirty="0">
                <a:latin typeface="+mj-lt"/>
              </a:rPr>
              <a:t>, </a:t>
            </a:r>
            <a:r>
              <a:rPr lang="de-CH" b="1" dirty="0" err="1">
                <a:latin typeface="+mj-lt"/>
              </a:rPr>
              <a:t>diesel</a:t>
            </a:r>
            <a:r>
              <a:rPr lang="de-CH" b="1" dirty="0">
                <a:latin typeface="+mj-lt"/>
              </a:rPr>
              <a:t> et autres substances et liquides de </a:t>
            </a:r>
            <a:r>
              <a:rPr lang="de-CH" b="1" dirty="0" err="1">
                <a:latin typeface="+mj-lt"/>
              </a:rPr>
              <a:t>nature</a:t>
            </a:r>
            <a:r>
              <a:rPr lang="de-CH" b="1" dirty="0">
                <a:latin typeface="+mj-lt"/>
              </a:rPr>
              <a:t> à </a:t>
            </a:r>
            <a:r>
              <a:rPr lang="de-CH" b="1" dirty="0" err="1">
                <a:latin typeface="+mj-lt"/>
              </a:rPr>
              <a:t>polluer</a:t>
            </a:r>
            <a:r>
              <a:rPr lang="de-CH" b="1" dirty="0">
                <a:latin typeface="+mj-lt"/>
              </a:rPr>
              <a:t> </a:t>
            </a:r>
            <a:r>
              <a:rPr lang="de-CH" b="1" dirty="0" err="1">
                <a:latin typeface="+mj-lt"/>
              </a:rPr>
              <a:t>les</a:t>
            </a:r>
            <a:r>
              <a:rPr lang="de-CH" b="1" dirty="0">
                <a:latin typeface="+mj-lt"/>
              </a:rPr>
              <a:t> </a:t>
            </a:r>
            <a:r>
              <a:rPr lang="de-CH" b="1" dirty="0" err="1">
                <a:latin typeface="+mj-lt"/>
              </a:rPr>
              <a:t>eaux</a:t>
            </a:r>
            <a:endParaRPr lang="de-CH" dirty="0">
              <a:latin typeface="+mj-lt"/>
            </a:endParaRPr>
          </a:p>
        </p:txBody>
      </p:sp>
      <p:pic>
        <p:nvPicPr>
          <p:cNvPr id="4" name="Grafik 3" descr="Ein Bild, das dunkel, erleuchtet enthält.&#10;&#10;Automatisch generierte Beschreibung">
            <a:extLst>
              <a:ext uri="{FF2B5EF4-FFF2-40B4-BE49-F238E27FC236}">
                <a16:creationId xmlns:a16="http://schemas.microsoft.com/office/drawing/2014/main" id="{F6714BC2-3CB2-48D8-AD80-0067DB1DC9F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1081" y="5189511"/>
            <a:ext cx="805380" cy="324778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3D3AF5E-0CBD-499B-B267-0DB97646C61C}"/>
              </a:ext>
            </a:extLst>
          </p:cNvPr>
          <p:cNvSpPr txBox="1"/>
          <p:nvPr/>
        </p:nvSpPr>
        <p:spPr>
          <a:xfrm>
            <a:off x="1641410" y="5745003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État du 12 </a:t>
            </a:r>
            <a:r>
              <a:rPr lang="de-CH" dirty="0" err="1"/>
              <a:t>décembre</a:t>
            </a:r>
            <a:r>
              <a:rPr lang="de-CH" dirty="0"/>
              <a:t> 2022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79CE856-2EB1-4C16-B87A-EA452106E132}"/>
              </a:ext>
            </a:extLst>
          </p:cNvPr>
          <p:cNvSpPr txBox="1"/>
          <p:nvPr/>
        </p:nvSpPr>
        <p:spPr>
          <a:xfrm>
            <a:off x="244124" y="5189511"/>
            <a:ext cx="10995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Les indications spéciales pour les alpages / </a:t>
            </a:r>
            <a:r>
              <a:rPr lang="de-CH" dirty="0" err="1"/>
              <a:t>exploitations</a:t>
            </a:r>
            <a:r>
              <a:rPr lang="de-CH" dirty="0"/>
              <a:t> </a:t>
            </a:r>
            <a:r>
              <a:rPr lang="de-CH" dirty="0" err="1"/>
              <a:t>d’estivage</a:t>
            </a:r>
            <a:r>
              <a:rPr lang="de-CH" dirty="0"/>
              <a:t> sont signalées par le </a:t>
            </a:r>
            <a:r>
              <a:rPr lang="de-CH" dirty="0" err="1"/>
              <a:t>symbole</a:t>
            </a:r>
            <a:r>
              <a:rPr lang="de-CH" dirty="0"/>
              <a:t> </a:t>
            </a:r>
            <a:r>
              <a:rPr lang="de-CH" dirty="0" err="1"/>
              <a:t>suivant</a:t>
            </a:r>
            <a:r>
              <a:rPr lang="de-CH" dirty="0"/>
              <a:t>:  </a:t>
            </a:r>
          </a:p>
        </p:txBody>
      </p:sp>
    </p:spTree>
    <p:extLst>
      <p:ext uri="{BB962C8B-B14F-4D97-AF65-F5344CB8AC3E}">
        <p14:creationId xmlns:p14="http://schemas.microsoft.com/office/powerpoint/2010/main" val="275262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1.2.1 </a:t>
            </a:r>
            <a:r>
              <a:rPr lang="de-CH" sz="1800" dirty="0" err="1"/>
              <a:t>Entreposage</a:t>
            </a:r>
            <a:r>
              <a:rPr lang="de-CH" sz="1800" dirty="0"/>
              <a:t> des </a:t>
            </a:r>
            <a:r>
              <a:rPr lang="de-CH" sz="1800" dirty="0" err="1"/>
              <a:t>produits</a:t>
            </a:r>
            <a:r>
              <a:rPr lang="de-CH" sz="1800" dirty="0"/>
              <a:t> </a:t>
            </a:r>
            <a:r>
              <a:rPr lang="de-CH" sz="1800" dirty="0" err="1"/>
              <a:t>phytosanitaires</a:t>
            </a:r>
            <a:r>
              <a:rPr lang="de-CH" sz="1800" dirty="0"/>
              <a:t> (</a:t>
            </a:r>
            <a:r>
              <a:rPr lang="de-CH" sz="1800" dirty="0" err="1"/>
              <a:t>PPh</a:t>
            </a:r>
            <a:r>
              <a:rPr lang="de-CH" sz="1800" dirty="0"/>
              <a:t>)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651933" y="5958781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E. Müller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5228537" y="994017"/>
            <a:ext cx="47197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Les tiroirs de l'armoire de stockage des </a:t>
            </a:r>
            <a:r>
              <a:rPr lang="de-DE" dirty="0" err="1"/>
              <a:t>PPh</a:t>
            </a:r>
            <a:r>
              <a:rPr lang="de-DE" dirty="0"/>
              <a:t> servent également de </a:t>
            </a:r>
            <a:r>
              <a:rPr lang="de-DE" dirty="0" err="1"/>
              <a:t>cuve</a:t>
            </a:r>
            <a:r>
              <a:rPr lang="de-DE" dirty="0"/>
              <a:t> de rétention. Ils sont suffisamment grands pour contenir le volume du plus grand récipient de </a:t>
            </a:r>
            <a:r>
              <a:rPr lang="de-DE" dirty="0" err="1"/>
              <a:t>PPh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Remarque :</a:t>
            </a:r>
          </a:p>
          <a:p>
            <a:r>
              <a:rPr lang="de-DE" dirty="0"/>
              <a:t>Un local de stockage dont le sol ne présente pas de trous, de fissures, etc. et qui est équipé d'un seuil ou d'un dispositif similaire permettant de retenir </a:t>
            </a:r>
            <a:r>
              <a:rPr lang="de-DE" dirty="0" err="1"/>
              <a:t>les</a:t>
            </a:r>
            <a:r>
              <a:rPr lang="de-DE" dirty="0"/>
              <a:t> </a:t>
            </a:r>
            <a:r>
              <a:rPr lang="de-DE" dirty="0" err="1"/>
              <a:t>PPh</a:t>
            </a:r>
            <a:r>
              <a:rPr lang="de-DE" dirty="0"/>
              <a:t> qui s'écoulent dans le local de stockage et d'éviter qu'ils ne sortent du local, correspond à un bac de rétention et est donc en règle. </a:t>
            </a:r>
            <a:endParaRPr lang="de-CH" dirty="0"/>
          </a:p>
        </p:txBody>
      </p:sp>
      <p:pic>
        <p:nvPicPr>
          <p:cNvPr id="8" name="Inhaltsplatzhalter 7" descr="Ein Bild, das Text, Kühlschrank, drinnen, Regal enthält.&#10;&#10;Automatisch generierte Beschreibung">
            <a:extLst>
              <a:ext uri="{FF2B5EF4-FFF2-40B4-BE49-F238E27FC236}">
                <a16:creationId xmlns:a16="http://schemas.microsoft.com/office/drawing/2014/main" id="{D8DCF9F3-2E92-4E53-9B10-C691D6038CD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935" y="994017"/>
            <a:ext cx="4179197" cy="494111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miley 8">
            <a:extLst>
              <a:ext uri="{FF2B5EF4-FFF2-40B4-BE49-F238E27FC236}">
                <a16:creationId xmlns:a16="http://schemas.microsoft.com/office/drawing/2014/main" id="{32B02054-B07C-468B-9430-B45182426B45}"/>
              </a:ext>
            </a:extLst>
          </p:cNvPr>
          <p:cNvSpPr/>
          <p:nvPr/>
        </p:nvSpPr>
        <p:spPr>
          <a:xfrm>
            <a:off x="3897588" y="4863941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93951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1.2.1 </a:t>
            </a:r>
            <a:r>
              <a:rPr lang="de-CH" sz="1800" dirty="0" err="1"/>
              <a:t>Entreposage</a:t>
            </a:r>
            <a:r>
              <a:rPr lang="de-CH" sz="1800" dirty="0"/>
              <a:t> des produits phytosanitaires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810192"/>
            <a:ext cx="3928212" cy="5237616"/>
          </a:xfrm>
        </p:spPr>
      </p:pic>
      <p:sp>
        <p:nvSpPr>
          <p:cNvPr id="9" name="Textfeld 8"/>
          <p:cNvSpPr txBox="1"/>
          <p:nvPr/>
        </p:nvSpPr>
        <p:spPr>
          <a:xfrm>
            <a:off x="5505817" y="810192"/>
            <a:ext cx="5731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Sol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ou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cuve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de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rétention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(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éventuellement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séparée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)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appropriés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sans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fissures, trous, etc.</a:t>
            </a:r>
            <a:endParaRPr lang="de-CH" dirty="0"/>
          </a:p>
        </p:txBody>
      </p:sp>
      <p:sp>
        <p:nvSpPr>
          <p:cNvPr id="10" name="Smiley 9"/>
          <p:cNvSpPr/>
          <p:nvPr/>
        </p:nvSpPr>
        <p:spPr>
          <a:xfrm>
            <a:off x="3701646" y="4957506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1" name="Textfeld 10"/>
          <p:cNvSpPr txBox="1"/>
          <p:nvPr/>
        </p:nvSpPr>
        <p:spPr>
          <a:xfrm>
            <a:off x="776556" y="6047808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AWEL, ZH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5817" y="1912597"/>
            <a:ext cx="5513614" cy="4135211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5454447" y="6047808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AWEL, ZH</a:t>
            </a:r>
          </a:p>
        </p:txBody>
      </p:sp>
      <p:sp>
        <p:nvSpPr>
          <p:cNvPr id="14" name="Smiley 13"/>
          <p:cNvSpPr/>
          <p:nvPr/>
        </p:nvSpPr>
        <p:spPr>
          <a:xfrm>
            <a:off x="10017189" y="5033725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5" name="Pfeil nach unten 14"/>
          <p:cNvSpPr/>
          <p:nvPr/>
        </p:nvSpPr>
        <p:spPr>
          <a:xfrm rot="3200560">
            <a:off x="8594238" y="3016384"/>
            <a:ext cx="605307" cy="1413709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6" name="Pfeil nach unten 15"/>
          <p:cNvSpPr/>
          <p:nvPr/>
        </p:nvSpPr>
        <p:spPr>
          <a:xfrm rot="18316081">
            <a:off x="1661301" y="3671626"/>
            <a:ext cx="605307" cy="1413709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61558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1.2.1 </a:t>
            </a:r>
            <a:r>
              <a:rPr lang="de-CH" sz="1800" dirty="0" err="1"/>
              <a:t>Entreposage</a:t>
            </a:r>
            <a:r>
              <a:rPr lang="de-CH" sz="1800" dirty="0"/>
              <a:t> des produits phytosanitaires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009" y="914032"/>
            <a:ext cx="4165403" cy="5066609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981639" y="5980641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AWEL, ZH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5597836" y="5014124"/>
            <a:ext cx="5755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Entreposage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des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matières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inflammables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dans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une armoire résistante au feu et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qui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peut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être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fermée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à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clé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de-CH" dirty="0"/>
          </a:p>
        </p:txBody>
      </p:sp>
      <p:sp>
        <p:nvSpPr>
          <p:cNvPr id="10" name="Smiley 9"/>
          <p:cNvSpPr/>
          <p:nvPr/>
        </p:nvSpPr>
        <p:spPr>
          <a:xfrm>
            <a:off x="4189240" y="4905290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652325" y="290052"/>
            <a:ext cx="3076489" cy="4405828"/>
          </a:xfrm>
          <a:prstGeom prst="rect">
            <a:avLst/>
          </a:prstGeom>
        </p:spPr>
      </p:pic>
      <p:sp>
        <p:nvSpPr>
          <p:cNvPr id="11" name="Smiley 10"/>
          <p:cNvSpPr/>
          <p:nvPr/>
        </p:nvSpPr>
        <p:spPr>
          <a:xfrm>
            <a:off x="9308272" y="2997000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2" name="Textfeld 11"/>
          <p:cNvSpPr txBox="1"/>
          <p:nvPr/>
        </p:nvSpPr>
        <p:spPr>
          <a:xfrm>
            <a:off x="5915737" y="4021609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</p:spTree>
    <p:extLst>
      <p:ext uri="{BB962C8B-B14F-4D97-AF65-F5344CB8AC3E}">
        <p14:creationId xmlns:p14="http://schemas.microsoft.com/office/powerpoint/2010/main" val="107329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1.2.1 </a:t>
            </a:r>
            <a:r>
              <a:rPr lang="de-CH" sz="1800" dirty="0" err="1"/>
              <a:t>Entreposage</a:t>
            </a:r>
            <a:r>
              <a:rPr lang="de-CH" sz="1800" dirty="0"/>
              <a:t> des produits phytosanitaires</a:t>
            </a:r>
          </a:p>
        </p:txBody>
      </p:sp>
      <p:pic>
        <p:nvPicPr>
          <p:cNvPr id="4" name="Picture 7" descr="Lager schlecht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199" y="988166"/>
            <a:ext cx="5184000" cy="38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786829" y="4876166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Qualinova</a:t>
            </a:r>
          </a:p>
        </p:txBody>
      </p:sp>
      <p:pic>
        <p:nvPicPr>
          <p:cNvPr id="6" name="Picture 4" descr="Lager schlecht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6640" y="988167"/>
            <a:ext cx="3442270" cy="4992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6575270" y="5980386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Qualinova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756006" y="5164778"/>
            <a:ext cx="54862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/>
              <a:t>Manquement</a:t>
            </a:r>
            <a:r>
              <a:rPr lang="de-CH" dirty="0"/>
              <a:t> : </a:t>
            </a:r>
            <a:r>
              <a:rPr lang="fr-FR" dirty="0"/>
              <a:t>Entreposage de </a:t>
            </a:r>
            <a:r>
              <a:rPr lang="fr-FR" dirty="0" err="1"/>
              <a:t>PPh</a:t>
            </a:r>
            <a:r>
              <a:rPr lang="fr-FR" dirty="0"/>
              <a:t> inflammables dans un local non résistant au feu, le local ne peut pas être fermé à clé. </a:t>
            </a:r>
            <a:endParaRPr lang="de-CH" dirty="0"/>
          </a:p>
        </p:txBody>
      </p:sp>
      <p:sp>
        <p:nvSpPr>
          <p:cNvPr id="9" name="Smiley 8"/>
          <p:cNvSpPr/>
          <p:nvPr/>
        </p:nvSpPr>
        <p:spPr>
          <a:xfrm>
            <a:off x="9041009" y="4993275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0" name="Smiley 9"/>
          <p:cNvSpPr/>
          <p:nvPr/>
        </p:nvSpPr>
        <p:spPr>
          <a:xfrm>
            <a:off x="4926163" y="3909138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95522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1.2.1 </a:t>
            </a:r>
            <a:r>
              <a:rPr lang="de-CH" sz="1800" dirty="0" err="1"/>
              <a:t>Entreposage</a:t>
            </a:r>
            <a:r>
              <a:rPr lang="de-CH" sz="1800" dirty="0"/>
              <a:t> des produits phytosanitaires</a:t>
            </a:r>
          </a:p>
        </p:txBody>
      </p:sp>
      <p:pic>
        <p:nvPicPr>
          <p:cNvPr id="4" name="Picture 4" descr="Eschbach BL agriTOP swissgap (5)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998087"/>
            <a:ext cx="5940972" cy="43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766282" y="5385989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Qualinova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35460" y="5800651"/>
            <a:ext cx="11090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/>
              <a:t>Manquement</a:t>
            </a:r>
            <a:r>
              <a:rPr lang="de-CH" dirty="0"/>
              <a:t> : Matières inflammables non stockées dans un </a:t>
            </a:r>
            <a:r>
              <a:rPr lang="de-CH" dirty="0" err="1"/>
              <a:t>local</a:t>
            </a:r>
            <a:r>
              <a:rPr lang="de-CH" dirty="0"/>
              <a:t> / </a:t>
            </a:r>
            <a:r>
              <a:rPr lang="de-CH" dirty="0" err="1"/>
              <a:t>une</a:t>
            </a:r>
            <a:r>
              <a:rPr lang="de-CH" dirty="0"/>
              <a:t> </a:t>
            </a:r>
            <a:r>
              <a:rPr lang="de-CH" dirty="0" err="1"/>
              <a:t>armoire</a:t>
            </a:r>
            <a:r>
              <a:rPr lang="de-CH" dirty="0"/>
              <a:t> </a:t>
            </a:r>
            <a:r>
              <a:rPr lang="de-CH" dirty="0" err="1"/>
              <a:t>résistant</a:t>
            </a:r>
            <a:r>
              <a:rPr lang="de-CH" dirty="0"/>
              <a:t> au </a:t>
            </a:r>
            <a:r>
              <a:rPr lang="de-CH" dirty="0" err="1"/>
              <a:t>feu</a:t>
            </a:r>
            <a:r>
              <a:rPr lang="de-CH" dirty="0"/>
              <a:t>.</a:t>
            </a:r>
          </a:p>
        </p:txBody>
      </p:sp>
      <p:sp>
        <p:nvSpPr>
          <p:cNvPr id="7" name="Smiley 6"/>
          <p:cNvSpPr/>
          <p:nvPr/>
        </p:nvSpPr>
        <p:spPr>
          <a:xfrm>
            <a:off x="5743140" y="4377166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12580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1.2.2 Aire de </a:t>
            </a:r>
            <a:r>
              <a:rPr lang="de-CH" sz="1800" dirty="0" err="1"/>
              <a:t>rangement</a:t>
            </a:r>
            <a:r>
              <a:rPr lang="de-CH" sz="1800" dirty="0"/>
              <a:t> des pulvérisateurs et </a:t>
            </a:r>
            <a:r>
              <a:rPr lang="de-CH" sz="1800" dirty="0" err="1"/>
              <a:t>atomiseurs</a:t>
            </a:r>
            <a:r>
              <a:rPr lang="de-CH" sz="1800" dirty="0"/>
              <a:t>  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887888"/>
            <a:ext cx="3552732" cy="5340350"/>
          </a:xfrm>
        </p:spPr>
      </p:pic>
      <p:sp>
        <p:nvSpPr>
          <p:cNvPr id="5" name="Smiley 4"/>
          <p:cNvSpPr/>
          <p:nvPr/>
        </p:nvSpPr>
        <p:spPr>
          <a:xfrm>
            <a:off x="3376151" y="5118485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6" name="Textfeld 5"/>
          <p:cNvSpPr txBox="1"/>
          <p:nvPr/>
        </p:nvSpPr>
        <p:spPr>
          <a:xfrm>
            <a:off x="776556" y="6228238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718477" y="887888"/>
            <a:ext cx="64044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Arial" panose="020B0604020202020204" pitchFamily="34" charset="0"/>
                <a:ea typeface="Times New Roman" panose="02020603050405020304" pitchFamily="18" charset="0"/>
              </a:rPr>
              <a:t>Manquement si cette aire de rangement est utilisée en cas de précipitations (l’appareil doit être rangé dans un abri, sous un toit ou recouvert d’une protection amovible).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502666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1.2.2 </a:t>
            </a:r>
            <a:r>
              <a:rPr lang="de-CH" sz="1800" dirty="0" err="1"/>
              <a:t>Aire</a:t>
            </a:r>
            <a:r>
              <a:rPr lang="de-CH" sz="1800" dirty="0"/>
              <a:t> de </a:t>
            </a:r>
            <a:r>
              <a:rPr lang="de-CH" sz="1800" dirty="0" err="1"/>
              <a:t>rangement</a:t>
            </a:r>
            <a:r>
              <a:rPr lang="de-CH" sz="1800" dirty="0"/>
              <a:t> des </a:t>
            </a:r>
            <a:r>
              <a:rPr lang="de-CH" sz="1800" dirty="0" err="1"/>
              <a:t>pulvérisateurs</a:t>
            </a:r>
            <a:r>
              <a:rPr lang="de-CH" sz="1800" dirty="0"/>
              <a:t> et </a:t>
            </a:r>
            <a:r>
              <a:rPr lang="de-CH" sz="1800" dirty="0" err="1"/>
              <a:t>atomiseurs</a:t>
            </a:r>
            <a:r>
              <a:rPr lang="de-CH" sz="1800" dirty="0"/>
              <a:t>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86830" y="5211970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E. Müller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773333" y="887888"/>
            <a:ext cx="46651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En cas de précipitations, les guns et les canons doivent également être parqués sous un toit ou recouverts d'une bâche. Ainsi, les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éventuels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résidus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de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PPh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sur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les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appareils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ne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sont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pas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lessivés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et ne s'infiltrent pas ou ne parviennent pas dans les eaux de surface.</a:t>
            </a:r>
            <a:endParaRPr lang="de-CH" dirty="0"/>
          </a:p>
        </p:txBody>
      </p:sp>
      <p:pic>
        <p:nvPicPr>
          <p:cNvPr id="10" name="Grafik 9" descr="Ein Bild, das drinnen, schmutzig enthält.&#10;&#10;Automatisch generierte Beschreibung">
            <a:extLst>
              <a:ext uri="{FF2B5EF4-FFF2-40B4-BE49-F238E27FC236}">
                <a16:creationId xmlns:a16="http://schemas.microsoft.com/office/drawing/2014/main" id="{847B9367-8DE7-4A57-A683-B8E2056754E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887888"/>
            <a:ext cx="5760720" cy="43211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miley 7">
            <a:extLst>
              <a:ext uri="{FF2B5EF4-FFF2-40B4-BE49-F238E27FC236}">
                <a16:creationId xmlns:a16="http://schemas.microsoft.com/office/drawing/2014/main" id="{96768F85-A3F0-4FF6-93D6-1D95A6351D85}"/>
              </a:ext>
            </a:extLst>
          </p:cNvPr>
          <p:cNvSpPr/>
          <p:nvPr/>
        </p:nvSpPr>
        <p:spPr>
          <a:xfrm>
            <a:off x="5450412" y="4114949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19509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1800" dirty="0"/>
              <a:t>1.2.3 Aire de remplissage et de nettoyage des pulvérisateurs et des atomiseurs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838200" y="4465426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M. Plath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7274131" y="894693"/>
            <a:ext cx="4284296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L'aire de remplissage et de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nettoyage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n‘a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ni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trous ni de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fissures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et présente une protection contre les débordements (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bordure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). L'eau de nettoyage est dirigée vers un système spécial (à gauche sur la photo). Si l'inclinaison de la place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garantit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une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récupération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complète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de l'eau de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nettoyage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dans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une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chambre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de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collecte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, il n'est pas nécessaire de surélever la bordure. </a:t>
            </a:r>
          </a:p>
          <a:p>
            <a:endParaRPr lang="de-DE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Les places mobiles doivent être résistantes aux intempéries et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disposer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d'une bordure d'au moins 15 cm.</a:t>
            </a:r>
            <a:b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de-DE" sz="9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de-DE" sz="1200" dirty="0">
                <a:latin typeface="Arial" panose="020B0604020202020204" pitchFamily="34" charset="0"/>
                <a:ea typeface="Times New Roman" panose="02020603050405020304" pitchFamily="18" charset="0"/>
              </a:rPr>
              <a:t>(Cf. </a:t>
            </a:r>
            <a:r>
              <a:rPr lang="fr-FR" sz="1200" dirty="0">
                <a:latin typeface="Arial" panose="020B0604020202020204" pitchFamily="34" charset="0"/>
                <a:ea typeface="Times New Roman" panose="02020603050405020304" pitchFamily="18" charset="0"/>
              </a:rPr>
              <a:t>Recommandation intercantonale pour les aires de</a:t>
            </a:r>
          </a:p>
          <a:p>
            <a:r>
              <a:rPr lang="fr-FR" sz="1200" dirty="0">
                <a:latin typeface="Arial" panose="020B0604020202020204" pitchFamily="34" charset="0"/>
                <a:ea typeface="Times New Roman" panose="02020603050405020304" pitchFamily="18" charset="0"/>
              </a:rPr>
              <a:t>remplissage et de lavage des pulvérisateurs et la</a:t>
            </a:r>
          </a:p>
          <a:p>
            <a:r>
              <a:rPr lang="fr-FR" sz="1200" dirty="0">
                <a:latin typeface="Arial" panose="020B0604020202020204" pitchFamily="34" charset="0"/>
                <a:ea typeface="Times New Roman" panose="02020603050405020304" pitchFamily="18" charset="0"/>
              </a:rPr>
              <a:t>gestion dans l'agriculture des eaux de rinçage et de</a:t>
            </a:r>
          </a:p>
          <a:p>
            <a:r>
              <a:rPr lang="fr-FR" sz="1200" dirty="0">
                <a:latin typeface="Arial" panose="020B0604020202020204" pitchFamily="34" charset="0"/>
                <a:ea typeface="Times New Roman" panose="02020603050405020304" pitchFamily="18" charset="0"/>
              </a:rPr>
              <a:t>nettoyage contenant des produits phytosanitaires (</a:t>
            </a:r>
            <a:r>
              <a:rPr lang="de-DE" sz="1200" dirty="0" err="1">
                <a:latin typeface="Arial" panose="020B0604020202020204" pitchFamily="34" charset="0"/>
                <a:ea typeface="Times New Roman" panose="02020603050405020304" pitchFamily="18" charset="0"/>
              </a:rPr>
              <a:t>octobre</a:t>
            </a:r>
            <a:r>
              <a:rPr lang="de-DE" sz="1200" dirty="0">
                <a:latin typeface="Arial" panose="020B0604020202020204" pitchFamily="34" charset="0"/>
                <a:ea typeface="Times New Roman" panose="02020603050405020304" pitchFamily="18" charset="0"/>
              </a:rPr>
              <a:t> 2020).</a:t>
            </a:r>
            <a:endParaRPr lang="de-CH" sz="1200" dirty="0"/>
          </a:p>
        </p:txBody>
      </p:sp>
      <p:pic>
        <p:nvPicPr>
          <p:cNvPr id="12" name="Grafik 11" descr="Ein Bild, das Straße, draußen, ziehend, Anhänger enthält.&#10;&#10;Automatisch generierte Beschreibung">
            <a:extLst>
              <a:ext uri="{FF2B5EF4-FFF2-40B4-BE49-F238E27FC236}">
                <a16:creationId xmlns:a16="http://schemas.microsoft.com/office/drawing/2014/main" id="{07103F75-0A38-4331-8E1B-5EEFE4636A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1602" y="894693"/>
            <a:ext cx="6134050" cy="35249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miley 9"/>
          <p:cNvSpPr/>
          <p:nvPr/>
        </p:nvSpPr>
        <p:spPr>
          <a:xfrm>
            <a:off x="6096000" y="3429000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80039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1.2.3 </a:t>
            </a:r>
            <a:r>
              <a:rPr lang="fr-CH" sz="1800" dirty="0"/>
              <a:t>Aire de remplissage et de nettoyage des pulvérisateurs et des atomiseurs</a:t>
            </a:r>
            <a:endParaRPr lang="de-CH" sz="18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199" y="836613"/>
            <a:ext cx="5672667" cy="404480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70467" y="4874150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AWEL, ZH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6858000" y="836613"/>
            <a:ext cx="409798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Aire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fixe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pour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le remplissage et le nettoyage des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appareils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. L'</a:t>
            </a:r>
            <a:r>
              <a:rPr lang="de-CH" dirty="0">
                <a:latin typeface="Arial" panose="020B0604020202020204" pitchFamily="34" charset="0"/>
              </a:rPr>
              <a:t>eau de nettoyage </a:t>
            </a:r>
            <a:r>
              <a:rPr lang="de-CH" dirty="0" err="1">
                <a:latin typeface="Arial" panose="020B0604020202020204" pitchFamily="34" charset="0"/>
              </a:rPr>
              <a:t>est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collectée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dans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un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réservoir</a:t>
            </a:r>
            <a:r>
              <a:rPr lang="de-CH" dirty="0">
                <a:latin typeface="Arial" panose="020B0604020202020204" pitchFamily="34" charset="0"/>
              </a:rPr>
              <a:t> à </a:t>
            </a:r>
            <a:r>
              <a:rPr lang="de-CH" dirty="0" err="1">
                <a:latin typeface="Arial" panose="020B0604020202020204" pitchFamily="34" charset="0"/>
              </a:rPr>
              <a:t>lisier</a:t>
            </a:r>
            <a:r>
              <a:rPr lang="de-CH" dirty="0">
                <a:latin typeface="Arial" panose="020B0604020202020204" pitchFamily="34" charset="0"/>
              </a:rPr>
              <a:t> en service.</a:t>
            </a:r>
          </a:p>
          <a:p>
            <a:endParaRPr lang="de-CH" dirty="0">
              <a:latin typeface="Arial" panose="020B0604020202020204" pitchFamily="34" charset="0"/>
            </a:endParaRPr>
          </a:p>
          <a:p>
            <a:endParaRPr lang="de-CH" dirty="0">
              <a:latin typeface="Arial" panose="020B0604020202020204" pitchFamily="34" charset="0"/>
            </a:endParaRPr>
          </a:p>
          <a:p>
            <a:endParaRPr lang="de-CH" dirty="0">
              <a:latin typeface="Arial" panose="020B0604020202020204" pitchFamily="34" charset="0"/>
            </a:endParaRPr>
          </a:p>
          <a:p>
            <a:endParaRPr lang="de-CH" dirty="0">
              <a:latin typeface="Arial" panose="020B0604020202020204" pitchFamily="34" charset="0"/>
            </a:endParaRPr>
          </a:p>
          <a:p>
            <a:r>
              <a:rPr lang="de-CH" dirty="0">
                <a:latin typeface="Arial" panose="020B0604020202020204" pitchFamily="34" charset="0"/>
              </a:rPr>
              <a:t>Remarque : </a:t>
            </a:r>
          </a:p>
          <a:p>
            <a:r>
              <a:rPr lang="de-DE" dirty="0">
                <a:latin typeface="Arial" panose="020B0604020202020204" pitchFamily="34" charset="0"/>
              </a:rPr>
              <a:t>L'eau de nettoyage des </a:t>
            </a:r>
            <a:r>
              <a:rPr lang="de-DE" dirty="0" err="1">
                <a:latin typeface="Arial" panose="020B0604020202020204" pitchFamily="34" charset="0"/>
              </a:rPr>
              <a:t>PPh</a:t>
            </a:r>
            <a:r>
              <a:rPr lang="de-DE" dirty="0">
                <a:latin typeface="Arial" panose="020B0604020202020204" pitchFamily="34" charset="0"/>
              </a:rPr>
              <a:t> peut </a:t>
            </a:r>
            <a:r>
              <a:rPr lang="de-DE" dirty="0" err="1">
                <a:latin typeface="Arial" panose="020B0604020202020204" pitchFamily="34" charset="0"/>
              </a:rPr>
              <a:t>être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collectée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dans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un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réservoir</a:t>
            </a:r>
            <a:r>
              <a:rPr lang="de-DE" dirty="0">
                <a:latin typeface="Arial" panose="020B0604020202020204" pitchFamily="34" charset="0"/>
              </a:rPr>
              <a:t> à </a:t>
            </a:r>
            <a:r>
              <a:rPr lang="de-DE" dirty="0" err="1">
                <a:latin typeface="Arial" panose="020B0604020202020204" pitchFamily="34" charset="0"/>
              </a:rPr>
              <a:t>lisier</a:t>
            </a:r>
            <a:r>
              <a:rPr lang="de-DE" dirty="0">
                <a:latin typeface="Arial" panose="020B0604020202020204" pitchFamily="34" charset="0"/>
              </a:rPr>
              <a:t> (</a:t>
            </a:r>
            <a:r>
              <a:rPr lang="de-DE" dirty="0" err="1">
                <a:latin typeface="Arial" panose="020B0604020202020204" pitchFamily="34" charset="0"/>
              </a:rPr>
              <a:t>sans</a:t>
            </a:r>
            <a:r>
              <a:rPr lang="de-DE" dirty="0">
                <a:latin typeface="Arial" panose="020B0604020202020204" pitchFamily="34" charset="0"/>
              </a:rPr>
              <a:t> apport de </a:t>
            </a:r>
            <a:r>
              <a:rPr lang="de-DE" dirty="0" err="1">
                <a:latin typeface="Arial" panose="020B0604020202020204" pitchFamily="34" charset="0"/>
              </a:rPr>
              <a:t>lisier</a:t>
            </a:r>
            <a:r>
              <a:rPr lang="de-DE" dirty="0">
                <a:latin typeface="Arial" panose="020B0604020202020204" pitchFamily="34" charset="0"/>
              </a:rPr>
              <a:t>), si un certificat d'étanchéité valable est disponible.</a:t>
            </a:r>
          </a:p>
        </p:txBody>
      </p:sp>
      <p:sp>
        <p:nvSpPr>
          <p:cNvPr id="10" name="Smiley 9"/>
          <p:cNvSpPr/>
          <p:nvPr/>
        </p:nvSpPr>
        <p:spPr>
          <a:xfrm>
            <a:off x="5497294" y="3845323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05623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1.2.3 </a:t>
            </a:r>
            <a:r>
              <a:rPr lang="fr-CH" sz="1800" dirty="0"/>
              <a:t>Aire de remplissage et de nettoyage des pulvérisateurs et des atomiseurs</a:t>
            </a:r>
            <a:endParaRPr lang="de-CH" sz="1800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720"/>
          <a:stretch/>
        </p:blipFill>
        <p:spPr>
          <a:xfrm>
            <a:off x="838199" y="1077571"/>
            <a:ext cx="6431461" cy="4151680"/>
          </a:xfrm>
        </p:spPr>
      </p:pic>
      <p:sp>
        <p:nvSpPr>
          <p:cNvPr id="7" name="Textfeld 6"/>
          <p:cNvSpPr txBox="1"/>
          <p:nvPr/>
        </p:nvSpPr>
        <p:spPr>
          <a:xfrm>
            <a:off x="838199" y="5350233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7326351" y="1272061"/>
            <a:ext cx="4606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Aire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fixe pour le remplissage et le nettoyage des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appareils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PPh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avec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évacuation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vers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un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réservoir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à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lisier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de-CH" dirty="0">
              <a:latin typeface="Arial" panose="020B0604020202020204" pitchFamily="34" charset="0"/>
            </a:endParaRPr>
          </a:p>
          <a:p>
            <a:endParaRPr lang="de-CH" dirty="0">
              <a:latin typeface="Arial" panose="020B0604020202020204" pitchFamily="34" charset="0"/>
            </a:endParaRPr>
          </a:p>
        </p:txBody>
      </p:sp>
      <p:sp>
        <p:nvSpPr>
          <p:cNvPr id="11" name="Smiley 10"/>
          <p:cNvSpPr/>
          <p:nvPr/>
        </p:nvSpPr>
        <p:spPr>
          <a:xfrm>
            <a:off x="6253744" y="4231687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66320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1.2.3 </a:t>
            </a:r>
            <a:r>
              <a:rPr lang="fr-CH" sz="1800" dirty="0"/>
              <a:t>Aire de remplissage et de nettoyage des pulvérisateurs et des atomiseurs</a:t>
            </a:r>
            <a:endParaRPr lang="de-CH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838200" y="5362118"/>
            <a:ext cx="2087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E. Müller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838200" y="5631992"/>
            <a:ext cx="4097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Arial" panose="020B0604020202020204" pitchFamily="34" charset="0"/>
              </a:rPr>
              <a:t>Manquement</a:t>
            </a:r>
            <a:r>
              <a:rPr lang="de-DE" dirty="0">
                <a:latin typeface="Arial" panose="020B0604020202020204" pitchFamily="34" charset="0"/>
              </a:rPr>
              <a:t> : La </a:t>
            </a:r>
            <a:r>
              <a:rPr lang="de-DE" dirty="0" err="1">
                <a:latin typeface="Arial" panose="020B0604020202020204" pitchFamily="34" charset="0"/>
              </a:rPr>
              <a:t>place</a:t>
            </a:r>
            <a:r>
              <a:rPr lang="de-DE" dirty="0">
                <a:latin typeface="Arial" panose="020B0604020202020204" pitchFamily="34" charset="0"/>
              </a:rPr>
              <a:t> présente des fissures et des trous.</a:t>
            </a:r>
          </a:p>
        </p:txBody>
      </p:sp>
      <p:pic>
        <p:nvPicPr>
          <p:cNvPr id="14" name="Grafik 13" descr="Ein Bild, das Boden, draußen enthält.&#10;&#10;Automatisch generierte Beschreibung">
            <a:extLst>
              <a:ext uri="{FF2B5EF4-FFF2-40B4-BE49-F238E27FC236}">
                <a16:creationId xmlns:a16="http://schemas.microsoft.com/office/drawing/2014/main" id="{D878E773-F8DB-42BB-805D-C304B8C351C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4529" y="902842"/>
            <a:ext cx="3701479" cy="444639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miley 14">
            <a:extLst>
              <a:ext uri="{FF2B5EF4-FFF2-40B4-BE49-F238E27FC236}">
                <a16:creationId xmlns:a16="http://schemas.microsoft.com/office/drawing/2014/main" id="{C9D16BA0-36FF-4E61-B012-F3BCEA767390}"/>
              </a:ext>
            </a:extLst>
          </p:cNvPr>
          <p:cNvSpPr/>
          <p:nvPr/>
        </p:nvSpPr>
        <p:spPr>
          <a:xfrm>
            <a:off x="3762329" y="4583836"/>
            <a:ext cx="654050" cy="60452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CB3CD8C-43C9-44F2-AEE3-A4CC155FAB31}"/>
              </a:ext>
            </a:extLst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5442299" y="1074959"/>
            <a:ext cx="4446398" cy="41021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Smiley 16">
            <a:extLst>
              <a:ext uri="{FF2B5EF4-FFF2-40B4-BE49-F238E27FC236}">
                <a16:creationId xmlns:a16="http://schemas.microsoft.com/office/drawing/2014/main" id="{EF7D8D3C-971E-42B9-A107-D45465BD4A72}"/>
              </a:ext>
            </a:extLst>
          </p:cNvPr>
          <p:cNvSpPr/>
          <p:nvPr/>
        </p:nvSpPr>
        <p:spPr>
          <a:xfrm>
            <a:off x="8849168" y="4583836"/>
            <a:ext cx="654050" cy="60452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679A9AF-8F12-42E9-8FBD-862595E9B9AF}"/>
              </a:ext>
            </a:extLst>
          </p:cNvPr>
          <p:cNvSpPr txBox="1"/>
          <p:nvPr/>
        </p:nvSpPr>
        <p:spPr>
          <a:xfrm>
            <a:off x="5526024" y="5733357"/>
            <a:ext cx="6124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Arial" panose="020B0604020202020204" pitchFamily="34" charset="0"/>
              </a:rPr>
              <a:t>Manquement</a:t>
            </a:r>
            <a:r>
              <a:rPr lang="de-DE" dirty="0">
                <a:latin typeface="Arial" panose="020B0604020202020204" pitchFamily="34" charset="0"/>
              </a:rPr>
              <a:t> : Les réservoirs de </a:t>
            </a:r>
            <a:r>
              <a:rPr lang="de-DE" dirty="0" err="1">
                <a:latin typeface="Arial" panose="020B0604020202020204" pitchFamily="34" charset="0"/>
              </a:rPr>
              <a:t>collecte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hors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sol</a:t>
            </a:r>
            <a:r>
              <a:rPr lang="de-DE" dirty="0">
                <a:latin typeface="Arial" panose="020B0604020202020204" pitchFamily="34" charset="0"/>
              </a:rPr>
              <a:t> à simple paroi </a:t>
            </a:r>
            <a:r>
              <a:rPr lang="de-DE" dirty="0" err="1">
                <a:latin typeface="Arial" panose="020B0604020202020204" pitchFamily="34" charset="0"/>
              </a:rPr>
              <a:t>avec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cuve</a:t>
            </a:r>
            <a:r>
              <a:rPr lang="de-DE" dirty="0">
                <a:latin typeface="Arial" panose="020B0604020202020204" pitchFamily="34" charset="0"/>
              </a:rPr>
              <a:t> de rétention doivent être couverts.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83C32FC7-05B7-41E8-A568-53234A65B6B3}"/>
              </a:ext>
            </a:extLst>
          </p:cNvPr>
          <p:cNvSpPr txBox="1"/>
          <p:nvPr/>
        </p:nvSpPr>
        <p:spPr>
          <a:xfrm>
            <a:off x="5578051" y="5360110"/>
            <a:ext cx="2087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M. Plath</a:t>
            </a:r>
          </a:p>
        </p:txBody>
      </p:sp>
    </p:spTree>
    <p:extLst>
      <p:ext uri="{BB962C8B-B14F-4D97-AF65-F5344CB8AC3E}">
        <p14:creationId xmlns:p14="http://schemas.microsoft.com/office/powerpoint/2010/main" val="1754867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1.2.3 </a:t>
            </a:r>
            <a:r>
              <a:rPr lang="fr-CH" sz="1800" dirty="0"/>
              <a:t>Aire de remplissage et de nettoyage des pulvérisateurs et des atomiseurs</a:t>
            </a:r>
            <a:endParaRPr lang="de-CH" sz="18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1651B04-5FE3-4C78-9180-35F7D5E50DC2}"/>
              </a:ext>
            </a:extLst>
          </p:cNvPr>
          <p:cNvSpPr txBox="1"/>
          <p:nvPr/>
        </p:nvSpPr>
        <p:spPr>
          <a:xfrm>
            <a:off x="838199" y="1018546"/>
            <a:ext cx="9569521" cy="4231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CH" sz="1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Recommandation 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L’aire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remplissage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et de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nettoyage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des pulvérisateurs et des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atomiseurs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peut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constituer une voie d'entrée importante des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PPh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dans les eaux (apport direct). E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 plus des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points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contrôle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est 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recommandé de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vérifier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si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eaux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nettoyage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parviennent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bien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dans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le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réservoir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à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lisier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dans le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réservoir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collecte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ou dans le système spécial :  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consultant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le plan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d’évacuation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des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eaux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en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vigueur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CH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ou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si aucun plan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d’évacuation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actuel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n'est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disponible:</a:t>
            </a:r>
          </a:p>
          <a:p>
            <a:pPr lvl="0">
              <a:lnSpc>
                <a:spcPct val="107000"/>
              </a:lnSpc>
            </a:pPr>
            <a:endParaRPr lang="de-CH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versant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l'eau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sur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la place et en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vérifiant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si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elle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coule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effectivement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dans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le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réservoir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à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lisier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dans le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réservoir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collecte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ou dans le système spécial. </a:t>
            </a:r>
            <a:b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CH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 ce n'est pas le cas, des investigations supplémentaires sont nécessaires. </a:t>
            </a:r>
          </a:p>
        </p:txBody>
      </p:sp>
    </p:spTree>
    <p:extLst>
      <p:ext uri="{BB962C8B-B14F-4D97-AF65-F5344CB8AC3E}">
        <p14:creationId xmlns:p14="http://schemas.microsoft.com/office/powerpoint/2010/main" val="2289042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31850"/>
            <a:ext cx="10515600" cy="495580"/>
          </a:xfrm>
        </p:spPr>
        <p:txBody>
          <a:bodyPr>
            <a:noAutofit/>
          </a:bodyPr>
          <a:lstStyle/>
          <a:p>
            <a:r>
              <a:rPr lang="de-CH" sz="1800" dirty="0"/>
              <a:t>1.2.4 </a:t>
            </a:r>
            <a:r>
              <a:rPr lang="de-CH" sz="1800" dirty="0" err="1"/>
              <a:t>Entreposage</a:t>
            </a:r>
            <a:r>
              <a:rPr lang="de-CH" sz="1800" dirty="0"/>
              <a:t> de </a:t>
            </a:r>
            <a:r>
              <a:rPr lang="de-CH" sz="1800" dirty="0" err="1"/>
              <a:t>carburant</a:t>
            </a:r>
            <a:r>
              <a:rPr lang="de-CH" sz="1800" dirty="0"/>
              <a:t> et de graisses, d'huile de moteur, d'huile hydraulique, de </a:t>
            </a:r>
            <a:r>
              <a:rPr lang="de-CH" sz="1800" dirty="0" err="1"/>
              <a:t>diesel</a:t>
            </a:r>
            <a:r>
              <a:rPr lang="de-CH" sz="1800" dirty="0"/>
              <a:t> et </a:t>
            </a:r>
            <a:r>
              <a:rPr lang="de-CH" sz="1800" dirty="0" err="1"/>
              <a:t>d'huile</a:t>
            </a:r>
            <a:r>
              <a:rPr lang="de-CH" sz="1800" dirty="0"/>
              <a:t> de </a:t>
            </a:r>
            <a:r>
              <a:rPr lang="de-CH" sz="1800" dirty="0" err="1"/>
              <a:t>chauffage</a:t>
            </a:r>
            <a:r>
              <a:rPr lang="de-CH" sz="1800" dirty="0"/>
              <a:t> (pour des quantités de l'emballage individuel &gt; 20 l)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759" y="1017026"/>
            <a:ext cx="3088608" cy="4202246"/>
          </a:xfr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2182" y="1028570"/>
            <a:ext cx="5732060" cy="38213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838200" y="5219272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501199" y="4897391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837575" y="5434716"/>
            <a:ext cx="45042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800" dirty="0">
                <a:effectLst/>
                <a:ea typeface="Calibri" panose="020F0502020204030204" pitchFamily="34" charset="0"/>
              </a:rPr>
              <a:t>Dans ce cas, il faut vérifier si la cuve de rétention est suffisamment grande pour contenir 100% du contenu récipient le plus grand.</a:t>
            </a:r>
            <a:endParaRPr lang="de-CH" sz="1800" dirty="0">
              <a:effectLst/>
              <a:ea typeface="Calibri" panose="020F0502020204030204" pitchFamily="34" charset="0"/>
            </a:endParaRPr>
          </a:p>
          <a:p>
            <a:endParaRPr lang="de-CH" dirty="0"/>
          </a:p>
        </p:txBody>
      </p:sp>
      <p:sp>
        <p:nvSpPr>
          <p:cNvPr id="10" name="Smiley 9"/>
          <p:cNvSpPr/>
          <p:nvPr/>
        </p:nvSpPr>
        <p:spPr>
          <a:xfrm>
            <a:off x="10292759" y="3784802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1" name="Textfeld 10"/>
          <p:cNvSpPr txBox="1"/>
          <p:nvPr/>
        </p:nvSpPr>
        <p:spPr>
          <a:xfrm>
            <a:off x="5500812" y="5311661"/>
            <a:ext cx="6055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Manquement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: Absence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d’une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cuve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de rétention et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aucun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élément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de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construction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n'empêchant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l'écoulement.</a:t>
            </a:r>
            <a:endParaRPr lang="de-CH" dirty="0"/>
          </a:p>
        </p:txBody>
      </p:sp>
      <p:sp>
        <p:nvSpPr>
          <p:cNvPr id="12" name="Smiley 11">
            <a:extLst>
              <a:ext uri="{FF2B5EF4-FFF2-40B4-BE49-F238E27FC236}">
                <a16:creationId xmlns:a16="http://schemas.microsoft.com/office/drawing/2014/main" id="{0FD7D84F-B521-4FCF-B2DD-F8ED8990B92C}"/>
              </a:ext>
            </a:extLst>
          </p:cNvPr>
          <p:cNvSpPr/>
          <p:nvPr/>
        </p:nvSpPr>
        <p:spPr>
          <a:xfrm>
            <a:off x="2953084" y="4270982"/>
            <a:ext cx="864000" cy="864000"/>
          </a:xfrm>
          <a:prstGeom prst="smileyFace">
            <a:avLst>
              <a:gd name="adj" fmla="val -1017"/>
            </a:avLst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4939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CH" sz="1800" dirty="0"/>
              <a:t>1.2.4 </a:t>
            </a:r>
            <a:r>
              <a:rPr lang="de-CH" sz="1800" dirty="0" err="1"/>
              <a:t>Entreposage</a:t>
            </a:r>
            <a:r>
              <a:rPr lang="de-CH" sz="1800" dirty="0"/>
              <a:t> de </a:t>
            </a:r>
            <a:r>
              <a:rPr lang="de-CH" sz="1800" dirty="0" err="1"/>
              <a:t>carburant</a:t>
            </a:r>
            <a:r>
              <a:rPr lang="de-CH" sz="1800" dirty="0"/>
              <a:t> et de </a:t>
            </a:r>
            <a:r>
              <a:rPr lang="de-CH" sz="1800" dirty="0" err="1"/>
              <a:t>graisses</a:t>
            </a:r>
            <a:r>
              <a:rPr lang="de-CH" sz="1800" dirty="0"/>
              <a:t>, </a:t>
            </a:r>
            <a:r>
              <a:rPr lang="de-CH" sz="1800" dirty="0" err="1"/>
              <a:t>d'huile</a:t>
            </a:r>
            <a:r>
              <a:rPr lang="de-CH" sz="1800" dirty="0"/>
              <a:t> de </a:t>
            </a:r>
            <a:r>
              <a:rPr lang="de-CH" sz="1800" dirty="0" err="1"/>
              <a:t>moteur</a:t>
            </a:r>
            <a:r>
              <a:rPr lang="de-CH" sz="1800" dirty="0"/>
              <a:t>, </a:t>
            </a:r>
            <a:r>
              <a:rPr lang="de-CH" sz="1800" dirty="0" err="1"/>
              <a:t>d'huile</a:t>
            </a:r>
            <a:r>
              <a:rPr lang="de-CH" sz="1800" dirty="0"/>
              <a:t> </a:t>
            </a:r>
            <a:r>
              <a:rPr lang="de-CH" sz="1800" dirty="0" err="1"/>
              <a:t>hydraulique</a:t>
            </a:r>
            <a:r>
              <a:rPr lang="de-CH" sz="1800" dirty="0"/>
              <a:t>, de </a:t>
            </a:r>
            <a:r>
              <a:rPr lang="de-CH" sz="1800" dirty="0" err="1"/>
              <a:t>diesel</a:t>
            </a:r>
            <a:r>
              <a:rPr lang="de-CH" sz="1800" dirty="0"/>
              <a:t> et </a:t>
            </a:r>
            <a:r>
              <a:rPr lang="de-CH" sz="1800" dirty="0" err="1"/>
              <a:t>d'huile</a:t>
            </a:r>
            <a:r>
              <a:rPr lang="de-CH" sz="1800" dirty="0"/>
              <a:t> de </a:t>
            </a:r>
            <a:r>
              <a:rPr lang="de-CH" sz="1800" dirty="0" err="1"/>
              <a:t>chauffage</a:t>
            </a:r>
            <a:r>
              <a:rPr lang="de-CH" sz="1800" dirty="0"/>
              <a:t> (</a:t>
            </a:r>
            <a:r>
              <a:rPr lang="de-CH" sz="1800" dirty="0" err="1"/>
              <a:t>pour</a:t>
            </a:r>
            <a:r>
              <a:rPr lang="de-CH" sz="1800" dirty="0"/>
              <a:t> des </a:t>
            </a:r>
            <a:r>
              <a:rPr lang="de-CH" sz="1800" dirty="0" err="1"/>
              <a:t>quantités</a:t>
            </a:r>
            <a:r>
              <a:rPr lang="de-CH" sz="1800" dirty="0"/>
              <a:t> de </a:t>
            </a:r>
            <a:r>
              <a:rPr lang="de-CH" sz="1800" dirty="0" err="1"/>
              <a:t>l'emballage</a:t>
            </a:r>
            <a:r>
              <a:rPr lang="de-CH" sz="1800" dirty="0"/>
              <a:t> </a:t>
            </a:r>
            <a:r>
              <a:rPr lang="de-CH" sz="1800" dirty="0" err="1"/>
              <a:t>individuel</a:t>
            </a:r>
            <a:r>
              <a:rPr lang="de-CH" sz="1800" dirty="0"/>
              <a:t> &gt; 20 l)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813793" y="5817020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621740" y="5133645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5621740" y="5555410"/>
            <a:ext cx="5513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Présence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de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matériaux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absorbants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de-CH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5711" y="913920"/>
            <a:ext cx="3374956" cy="49031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3659" y="913920"/>
            <a:ext cx="4708684" cy="4217381"/>
          </a:xfrm>
          <a:prstGeom prst="rect">
            <a:avLst/>
          </a:prstGeom>
        </p:spPr>
      </p:pic>
      <p:sp>
        <p:nvSpPr>
          <p:cNvPr id="6" name="Smiley 5"/>
          <p:cNvSpPr/>
          <p:nvPr/>
        </p:nvSpPr>
        <p:spPr>
          <a:xfrm>
            <a:off x="3267398" y="4824933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4" name="Smiley 13"/>
          <p:cNvSpPr/>
          <p:nvPr/>
        </p:nvSpPr>
        <p:spPr>
          <a:xfrm>
            <a:off x="9538343" y="4217894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63879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CH" sz="1800" dirty="0"/>
              <a:t>1.2.4 </a:t>
            </a:r>
            <a:r>
              <a:rPr lang="de-CH" sz="1800" dirty="0" err="1"/>
              <a:t>Entreposage</a:t>
            </a:r>
            <a:r>
              <a:rPr lang="de-CH" sz="1800" dirty="0"/>
              <a:t> de </a:t>
            </a:r>
            <a:r>
              <a:rPr lang="de-CH" sz="1800" dirty="0" err="1"/>
              <a:t>carburant</a:t>
            </a:r>
            <a:r>
              <a:rPr lang="de-CH" sz="1800" dirty="0"/>
              <a:t> et de </a:t>
            </a:r>
            <a:r>
              <a:rPr lang="de-CH" sz="1800" dirty="0" err="1"/>
              <a:t>graisses</a:t>
            </a:r>
            <a:r>
              <a:rPr lang="de-CH" sz="1800" dirty="0"/>
              <a:t>, </a:t>
            </a:r>
            <a:r>
              <a:rPr lang="de-CH" sz="1800" dirty="0" err="1"/>
              <a:t>d'huile</a:t>
            </a:r>
            <a:r>
              <a:rPr lang="de-CH" sz="1800" dirty="0"/>
              <a:t> de </a:t>
            </a:r>
            <a:r>
              <a:rPr lang="de-CH" sz="1800" dirty="0" err="1"/>
              <a:t>moteur</a:t>
            </a:r>
            <a:r>
              <a:rPr lang="de-CH" sz="1800" dirty="0"/>
              <a:t>, </a:t>
            </a:r>
            <a:r>
              <a:rPr lang="de-CH" sz="1800" dirty="0" err="1"/>
              <a:t>d'huile</a:t>
            </a:r>
            <a:r>
              <a:rPr lang="de-CH" sz="1800" dirty="0"/>
              <a:t> </a:t>
            </a:r>
            <a:r>
              <a:rPr lang="de-CH" sz="1800" dirty="0" err="1"/>
              <a:t>hydraulique</a:t>
            </a:r>
            <a:r>
              <a:rPr lang="de-CH" sz="1800" dirty="0"/>
              <a:t>, de </a:t>
            </a:r>
            <a:r>
              <a:rPr lang="de-CH" sz="1800" dirty="0" err="1"/>
              <a:t>diesel</a:t>
            </a:r>
            <a:r>
              <a:rPr lang="de-CH" sz="1800" dirty="0"/>
              <a:t> et </a:t>
            </a:r>
            <a:r>
              <a:rPr lang="de-CH" sz="1800" dirty="0" err="1"/>
              <a:t>d'huile</a:t>
            </a:r>
            <a:r>
              <a:rPr lang="de-CH" sz="1800" dirty="0"/>
              <a:t> de </a:t>
            </a:r>
            <a:r>
              <a:rPr lang="de-CH" sz="1800" dirty="0" err="1"/>
              <a:t>chauffage</a:t>
            </a:r>
            <a:r>
              <a:rPr lang="de-CH" sz="1800" dirty="0"/>
              <a:t> (</a:t>
            </a:r>
            <a:r>
              <a:rPr lang="de-CH" sz="1800" dirty="0" err="1"/>
              <a:t>pour</a:t>
            </a:r>
            <a:r>
              <a:rPr lang="de-CH" sz="1800" dirty="0"/>
              <a:t> des </a:t>
            </a:r>
            <a:r>
              <a:rPr lang="de-CH" sz="1800" dirty="0" err="1"/>
              <a:t>quantités</a:t>
            </a:r>
            <a:r>
              <a:rPr lang="de-CH" sz="1800" dirty="0"/>
              <a:t> de </a:t>
            </a:r>
            <a:r>
              <a:rPr lang="de-CH" sz="1800" dirty="0" err="1"/>
              <a:t>l'emballage</a:t>
            </a:r>
            <a:r>
              <a:rPr lang="de-CH" sz="1800" dirty="0"/>
              <a:t> </a:t>
            </a:r>
            <a:r>
              <a:rPr lang="de-CH" sz="1800" dirty="0" err="1"/>
              <a:t>individuel</a:t>
            </a:r>
            <a:r>
              <a:rPr lang="de-CH" sz="1800" dirty="0"/>
              <a:t> &gt; 20 l)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838200" y="5319713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E. Müller</a:t>
            </a:r>
          </a:p>
        </p:txBody>
      </p:sp>
      <p:pic>
        <p:nvPicPr>
          <p:cNvPr id="10" name="Grafik 9" descr="Ein Bild, das drinnen, Boden, Gebäude, Möbel enthält.&#10;&#10;Automatisch generierte Beschreibung">
            <a:extLst>
              <a:ext uri="{FF2B5EF4-FFF2-40B4-BE49-F238E27FC236}">
                <a16:creationId xmlns:a16="http://schemas.microsoft.com/office/drawing/2014/main" id="{7406EDC6-A220-406C-8721-ED3D11C9FC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5711" y="1236885"/>
            <a:ext cx="3128505" cy="40737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Smiley 5"/>
          <p:cNvSpPr/>
          <p:nvPr/>
        </p:nvSpPr>
        <p:spPr>
          <a:xfrm>
            <a:off x="3030844" y="4234175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FA7EB81-7F34-4080-AB12-4EBC7EE3F104}"/>
              </a:ext>
            </a:extLst>
          </p:cNvPr>
          <p:cNvSpPr txBox="1"/>
          <p:nvPr/>
        </p:nvSpPr>
        <p:spPr>
          <a:xfrm>
            <a:off x="4217670" y="1143493"/>
            <a:ext cx="6094476" cy="959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L'écoulement de carburant est empêché. En cas de fuite, la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cuve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rétention peut retenir 100 % du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contenu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la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cuve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stockage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977295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1.2.5 </a:t>
            </a:r>
            <a:r>
              <a:rPr lang="de-CH" sz="1800" dirty="0" err="1"/>
              <a:t>Aire</a:t>
            </a:r>
            <a:r>
              <a:rPr lang="de-CH" sz="1800" dirty="0"/>
              <a:t> de poste de </a:t>
            </a:r>
            <a:r>
              <a:rPr lang="de-CH" sz="1800" dirty="0" err="1"/>
              <a:t>ravitaillement</a:t>
            </a:r>
            <a:r>
              <a:rPr lang="de-CH" sz="1800" dirty="0"/>
              <a:t> en </a:t>
            </a:r>
            <a:r>
              <a:rPr lang="de-CH" sz="1800" dirty="0" err="1"/>
              <a:t>carburant</a:t>
            </a:r>
            <a:r>
              <a:rPr lang="de-CH" sz="1800" dirty="0"/>
              <a:t> (</a:t>
            </a:r>
            <a:r>
              <a:rPr lang="de-CH" sz="1800" dirty="0" err="1"/>
              <a:t>pompe</a:t>
            </a:r>
            <a:r>
              <a:rPr lang="de-CH" sz="1800" dirty="0"/>
              <a:t> stationnaire</a:t>
            </a:r>
            <a:r>
              <a:rPr lang="de-CH" sz="1800" baseline="30000" dirty="0"/>
              <a:t>1</a:t>
            </a:r>
            <a:r>
              <a:rPr lang="de-CH" sz="1800" dirty="0"/>
              <a:t>)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984656"/>
            <a:ext cx="7090487" cy="3988399"/>
          </a:xfrm>
        </p:spPr>
      </p:pic>
      <p:sp>
        <p:nvSpPr>
          <p:cNvPr id="5" name="Textfeld 4"/>
          <p:cNvSpPr txBox="1"/>
          <p:nvPr/>
        </p:nvSpPr>
        <p:spPr>
          <a:xfrm>
            <a:off x="746760" y="5216566"/>
            <a:ext cx="10427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/>
              <a:t>Manquement</a:t>
            </a:r>
            <a:r>
              <a:rPr lang="de-CH" dirty="0"/>
              <a:t> : </a:t>
            </a:r>
            <a:r>
              <a:rPr lang="de-CH" dirty="0" err="1"/>
              <a:t>L’aire</a:t>
            </a:r>
            <a:r>
              <a:rPr lang="de-CH" dirty="0"/>
              <a:t> </a:t>
            </a:r>
            <a:r>
              <a:rPr lang="de-CH" dirty="0" err="1"/>
              <a:t>présente</a:t>
            </a:r>
            <a:r>
              <a:rPr lang="de-CH" dirty="0"/>
              <a:t> des trous et des </a:t>
            </a:r>
            <a:r>
              <a:rPr lang="de-CH" dirty="0" err="1"/>
              <a:t>fissures</a:t>
            </a:r>
            <a:r>
              <a:rPr lang="de-CH" dirty="0"/>
              <a:t>.</a:t>
            </a:r>
          </a:p>
          <a:p>
            <a:endParaRPr lang="de-CH" dirty="0"/>
          </a:p>
          <a:p>
            <a:r>
              <a:rPr lang="de-CH" sz="1800" baseline="30000" dirty="0"/>
              <a:t>1</a:t>
            </a:r>
            <a:r>
              <a:rPr lang="de-DE" dirty="0"/>
              <a:t>Remarque : les installations non stationnaires ne sont pas contrôlées dans le cadre des contrôles </a:t>
            </a:r>
            <a:r>
              <a:rPr lang="de-DE" dirty="0" err="1"/>
              <a:t>selon</a:t>
            </a:r>
            <a:r>
              <a:rPr lang="de-DE" dirty="0"/>
              <a:t> </a:t>
            </a:r>
            <a:r>
              <a:rPr lang="de-DE" dirty="0" err="1"/>
              <a:t>l'OCCEA</a:t>
            </a:r>
            <a:r>
              <a:rPr lang="de-DE" dirty="0"/>
              <a:t>. Le canton décide de l'opportunité d'un contrôle. </a:t>
            </a:r>
            <a:endParaRPr lang="de-CH" dirty="0"/>
          </a:p>
        </p:txBody>
      </p:sp>
      <p:sp>
        <p:nvSpPr>
          <p:cNvPr id="6" name="Textfeld 5"/>
          <p:cNvSpPr txBox="1"/>
          <p:nvPr/>
        </p:nvSpPr>
        <p:spPr>
          <a:xfrm>
            <a:off x="746760" y="4987088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AfU, SG</a:t>
            </a:r>
          </a:p>
        </p:txBody>
      </p:sp>
      <p:sp>
        <p:nvSpPr>
          <p:cNvPr id="7" name="Smiley 6"/>
          <p:cNvSpPr/>
          <p:nvPr/>
        </p:nvSpPr>
        <p:spPr>
          <a:xfrm>
            <a:off x="6663048" y="3779668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75984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1.2.5 </a:t>
            </a:r>
            <a:r>
              <a:rPr lang="de-CH" sz="1800" dirty="0" err="1"/>
              <a:t>Aire</a:t>
            </a:r>
            <a:r>
              <a:rPr lang="de-CH" sz="1800" dirty="0"/>
              <a:t> de poste de </a:t>
            </a:r>
            <a:r>
              <a:rPr lang="de-CH" sz="1800" dirty="0" err="1"/>
              <a:t>ravitaillement</a:t>
            </a:r>
            <a:r>
              <a:rPr lang="de-CH" sz="1800" dirty="0"/>
              <a:t> en </a:t>
            </a:r>
            <a:r>
              <a:rPr lang="de-CH" sz="1800" dirty="0" err="1"/>
              <a:t>carburant</a:t>
            </a:r>
            <a:r>
              <a:rPr lang="de-CH" sz="1800" dirty="0"/>
              <a:t> (</a:t>
            </a:r>
            <a:r>
              <a:rPr lang="de-CH" sz="1800" dirty="0" err="1"/>
              <a:t>pompe</a:t>
            </a:r>
            <a:r>
              <a:rPr lang="de-CH" sz="1800" dirty="0"/>
              <a:t> </a:t>
            </a:r>
            <a:r>
              <a:rPr lang="de-CH" sz="1800" dirty="0" err="1"/>
              <a:t>stationnaire</a:t>
            </a:r>
            <a:r>
              <a:rPr lang="de-CH" sz="1800" dirty="0"/>
              <a:t>)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200" y="4186092"/>
            <a:ext cx="10246112" cy="1805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fr-CH" dirty="0"/>
              <a:t>Cette aire de poste de ravitaillement avec pompe stationnaire n’a ni trous ni fissures. </a:t>
            </a:r>
          </a:p>
          <a:p>
            <a:pPr>
              <a:spcAft>
                <a:spcPts val="200"/>
              </a:spcAft>
            </a:pPr>
            <a:r>
              <a:rPr lang="fr-CH" dirty="0"/>
              <a:t>L‘aire n'est pas couverte. L'évacuation des eaux se fait donc via un séparateur d‘huile dans les égouts publics. </a:t>
            </a:r>
            <a:br>
              <a:rPr lang="fr-CH" dirty="0"/>
            </a:br>
            <a:endParaRPr lang="fr-CH" dirty="0"/>
          </a:p>
          <a:p>
            <a:r>
              <a:rPr lang="fr-CH" dirty="0"/>
              <a:t>Autres possibilités pour les aires non couvertes : Evacuation dans un réservoir à lisier ou un réservoir dédié sans écoulement.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838200" y="3760186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  <p:pic>
        <p:nvPicPr>
          <p:cNvPr id="9" name="Grafik 8" descr="Ein Bild, das draußen, Baum, Straße, leer enthält.&#10;&#10;Automatisch generierte Beschreibung">
            <a:extLst>
              <a:ext uri="{FF2B5EF4-FFF2-40B4-BE49-F238E27FC236}">
                <a16:creationId xmlns:a16="http://schemas.microsoft.com/office/drawing/2014/main" id="{F8246DE7-2A7C-4968-830E-F2518711A7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3543" y="848867"/>
            <a:ext cx="6623643" cy="29063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miley 9">
            <a:extLst>
              <a:ext uri="{FF2B5EF4-FFF2-40B4-BE49-F238E27FC236}">
                <a16:creationId xmlns:a16="http://schemas.microsoft.com/office/drawing/2014/main" id="{A46DDBD9-AFDE-4EBF-A82B-6791D09A940A}"/>
              </a:ext>
            </a:extLst>
          </p:cNvPr>
          <p:cNvSpPr/>
          <p:nvPr/>
        </p:nvSpPr>
        <p:spPr>
          <a:xfrm>
            <a:off x="6428199" y="2674648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49705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1.2.5 </a:t>
            </a:r>
            <a:r>
              <a:rPr lang="de-CH" sz="1800" dirty="0" err="1"/>
              <a:t>Aire</a:t>
            </a:r>
            <a:r>
              <a:rPr lang="de-CH" sz="1800" dirty="0"/>
              <a:t> de poste de </a:t>
            </a:r>
            <a:r>
              <a:rPr lang="de-CH" sz="1800" dirty="0" err="1"/>
              <a:t>ravitaillement</a:t>
            </a:r>
            <a:r>
              <a:rPr lang="de-CH" sz="1800" dirty="0"/>
              <a:t> en </a:t>
            </a:r>
            <a:r>
              <a:rPr lang="de-CH" sz="1800" dirty="0" err="1"/>
              <a:t>carburant</a:t>
            </a:r>
            <a:r>
              <a:rPr lang="de-CH" sz="1800" dirty="0"/>
              <a:t> (</a:t>
            </a:r>
            <a:r>
              <a:rPr lang="de-CH" sz="1800" dirty="0" err="1"/>
              <a:t>pompe</a:t>
            </a:r>
            <a:r>
              <a:rPr lang="de-CH" sz="1800" dirty="0"/>
              <a:t> </a:t>
            </a:r>
            <a:r>
              <a:rPr lang="de-CH" sz="1800" dirty="0" err="1"/>
              <a:t>stationnaire</a:t>
            </a:r>
            <a:r>
              <a:rPr lang="de-CH" sz="1800" dirty="0"/>
              <a:t>)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199" y="5602856"/>
            <a:ext cx="4575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Manquement</a:t>
            </a:r>
            <a:r>
              <a:rPr lang="de-DE" dirty="0"/>
              <a:t> : l'huile, etc. se répand sur le sol et s'infiltre. </a:t>
            </a:r>
            <a:endParaRPr lang="de-CH" dirty="0"/>
          </a:p>
        </p:txBody>
      </p:sp>
      <p:sp>
        <p:nvSpPr>
          <p:cNvPr id="6" name="Textfeld 5"/>
          <p:cNvSpPr txBox="1"/>
          <p:nvPr/>
        </p:nvSpPr>
        <p:spPr>
          <a:xfrm>
            <a:off x="855953" y="5233302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E. Müller</a:t>
            </a:r>
          </a:p>
        </p:txBody>
      </p:sp>
      <p:pic>
        <p:nvPicPr>
          <p:cNvPr id="7" name="Grafik 6" descr="Ein Bild, das Gras, draußen, Himmel, Gebäude enthält.&#10;&#10;Automatisch generierte Beschreibung">
            <a:extLst>
              <a:ext uri="{FF2B5EF4-FFF2-40B4-BE49-F238E27FC236}">
                <a16:creationId xmlns:a16="http://schemas.microsoft.com/office/drawing/2014/main" id="{1BA13D08-53BF-411A-BED9-A3F2470B17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7597" y="848867"/>
            <a:ext cx="4496164" cy="43699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Smiley 7">
            <a:extLst>
              <a:ext uri="{FF2B5EF4-FFF2-40B4-BE49-F238E27FC236}">
                <a16:creationId xmlns:a16="http://schemas.microsoft.com/office/drawing/2014/main" id="{F5EED6B6-4490-440C-BFB4-104F5106BC43}"/>
              </a:ext>
            </a:extLst>
          </p:cNvPr>
          <p:cNvSpPr/>
          <p:nvPr/>
        </p:nvSpPr>
        <p:spPr>
          <a:xfrm>
            <a:off x="4387817" y="4114814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62709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9B852FE-90F0-4833-8E0A-42E2B65DA8E6}"/>
              </a:ext>
            </a:extLst>
          </p:cNvPr>
          <p:cNvSpPr/>
          <p:nvPr/>
        </p:nvSpPr>
        <p:spPr>
          <a:xfrm>
            <a:off x="1175366" y="1220409"/>
            <a:ext cx="89772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b="1" dirty="0"/>
              <a:t>Mentions légales</a:t>
            </a:r>
          </a:p>
          <a:p>
            <a:endParaRPr lang="de-CH" b="1" dirty="0"/>
          </a:p>
          <a:p>
            <a:pPr marL="1439863" indent="-1439863"/>
            <a:r>
              <a:rPr lang="de-CH" dirty="0"/>
              <a:t>Ce manuel a été rédigé en collaboration avec l'OFEV. </a:t>
            </a:r>
          </a:p>
          <a:p>
            <a:pPr marL="1439863" indent="-1439863"/>
            <a:endParaRPr lang="de-CH" dirty="0"/>
          </a:p>
          <a:p>
            <a:pPr marL="1439863" indent="-1439863"/>
            <a:r>
              <a:rPr lang="de-CH" dirty="0"/>
              <a:t>L'OFEV a soutenu financièrement l'élaboration du manuel.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AGRIDEA et CCE, novembre 2018, </a:t>
            </a:r>
            <a:r>
              <a:rPr lang="de-CH" dirty="0" err="1"/>
              <a:t>complété</a:t>
            </a:r>
            <a:r>
              <a:rPr lang="de-CH" dirty="0"/>
              <a:t> en </a:t>
            </a:r>
            <a:r>
              <a:rPr lang="de-CH" dirty="0" err="1"/>
              <a:t>décembre</a:t>
            </a:r>
            <a:r>
              <a:rPr lang="de-CH" dirty="0"/>
              <a:t> 2022 par la CCE</a:t>
            </a:r>
          </a:p>
        </p:txBody>
      </p:sp>
    </p:spTree>
    <p:extLst>
      <p:ext uri="{BB962C8B-B14F-4D97-AF65-F5344CB8AC3E}">
        <p14:creationId xmlns:p14="http://schemas.microsoft.com/office/powerpoint/2010/main" val="2085351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1201</Words>
  <Application>Microsoft Office PowerPoint</Application>
  <PresentationFormat>Breitbild</PresentationFormat>
  <Paragraphs>99</Paragraphs>
  <Slides>20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2" baseType="lpstr">
      <vt:lpstr>Arial</vt:lpstr>
      <vt:lpstr>Office Theme</vt:lpstr>
      <vt:lpstr>Manuel de la CCE  pour le contrôle de la protection des eaux</vt:lpstr>
      <vt:lpstr>1.2.1 Entreposage des produits phytosanitaires (PPh)</vt:lpstr>
      <vt:lpstr>1.2.1 Entreposage des produits phytosanitaires</vt:lpstr>
      <vt:lpstr>1.2.1 Entreposage des produits phytosanitaires</vt:lpstr>
      <vt:lpstr>1.2.1 Entreposage des produits phytosanitaires</vt:lpstr>
      <vt:lpstr>1.2.1 Entreposage des produits phytosanitaires</vt:lpstr>
      <vt:lpstr>1.2.2 Aire de rangement des pulvérisateurs et atomiseurs  </vt:lpstr>
      <vt:lpstr>1.2.2 Aire de rangement des pulvérisateurs et atomiseurs </vt:lpstr>
      <vt:lpstr>1.2.3 Aire de remplissage et de nettoyage des pulvérisateurs et des atomiseurs</vt:lpstr>
      <vt:lpstr>1.2.3 Aire de remplissage et de nettoyage des pulvérisateurs et des atomiseurs</vt:lpstr>
      <vt:lpstr>1.2.3 Aire de remplissage et de nettoyage des pulvérisateurs et des atomiseurs</vt:lpstr>
      <vt:lpstr>1.2.3 Aire de remplissage et de nettoyage des pulvérisateurs et des atomiseurs</vt:lpstr>
      <vt:lpstr>1.2.3 Aire de remplissage et de nettoyage des pulvérisateurs et des atomiseurs</vt:lpstr>
      <vt:lpstr>1.2.4 Entreposage de carburant et de graisses, d'huile de moteur, d'huile hydraulique, de diesel et d'huile de chauffage (pour des quantités de l'emballage individuel &gt; 20 l)</vt:lpstr>
      <vt:lpstr>1.2.4 Entreposage de carburant et de graisses, d'huile de moteur, d'huile hydraulique, de diesel et d'huile de chauffage (pour des quantités de l'emballage individuel &gt; 20 l)</vt:lpstr>
      <vt:lpstr>1.2.4 Entreposage de carburant et de graisses, d'huile de moteur, d'huile hydraulique, de diesel et d'huile de chauffage (pour des quantités de l'emballage individuel &gt; 20 l)</vt:lpstr>
      <vt:lpstr>1.2.5 Aire de poste de ravitaillement en carburant (pompe stationnaire1)</vt:lpstr>
      <vt:lpstr>1.2.5 Aire de poste de ravitaillement en carburant (pompe stationnaire)</vt:lpstr>
      <vt:lpstr>1.2.5 Aire de poste de ravitaillement en carburant (pompe stationnaire)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Kontrollanweisungen Gewässerschutz</dc:title>
  <dc:creator>Rösch Martina</dc:creator>
  <cp:keywords>, docId:27B8779C4D4CE3ABC041AF9090695940</cp:keywords>
  <cp:lastModifiedBy>Michel Fischler</cp:lastModifiedBy>
  <cp:revision>184</cp:revision>
  <cp:lastPrinted>2018-06-11T09:34:28Z</cp:lastPrinted>
  <dcterms:created xsi:type="dcterms:W3CDTF">2018-06-04T10:39:03Z</dcterms:created>
  <dcterms:modified xsi:type="dcterms:W3CDTF">2022-12-12T15:00:03Z</dcterms:modified>
</cp:coreProperties>
</file>