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81" r:id="rId4"/>
    <p:sldId id="298" r:id="rId5"/>
    <p:sldId id="286" r:id="rId6"/>
    <p:sldId id="296" r:id="rId7"/>
    <p:sldId id="287" r:id="rId8"/>
    <p:sldId id="290" r:id="rId9"/>
    <p:sldId id="297" r:id="rId10"/>
    <p:sldId id="283" r:id="rId11"/>
    <p:sldId id="280" r:id="rId12"/>
    <p:sldId id="282" r:id="rId13"/>
    <p:sldId id="291" r:id="rId14"/>
    <p:sldId id="295" r:id="rId15"/>
    <p:sldId id="292" r:id="rId16"/>
    <p:sldId id="293" r:id="rId17"/>
  </p:sldIdLst>
  <p:sldSz cx="12192000" cy="6858000"/>
  <p:notesSz cx="6889750" cy="100203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147" autoAdjust="0"/>
    <p:restoredTop sz="94660"/>
  </p:normalViewPr>
  <p:slideViewPr>
    <p:cSldViewPr snapToGrid="0">
      <p:cViewPr varScale="1">
        <p:scale>
          <a:sx n="57" d="100"/>
          <a:sy n="57" d="100"/>
        </p:scale>
        <p:origin x="56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14.12.2022</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2485235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effectLst/>
              </a:defRPr>
            </a:lvl1p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14.12.2022</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3791784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CH"/>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4602CD1C-8D77-425F-B235-64B15FC3EAE6}" type="datetimeFigureOut">
              <a:rPr lang="de-CH" smtClean="0"/>
              <a:t>14.12.2022</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1730930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4602CD1C-8D77-425F-B235-64B15FC3EAE6}" type="datetimeFigureOut">
              <a:rPr lang="de-CH" smtClean="0"/>
              <a:t>14.12.2022</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1656480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endParaRPr lang="de-CH"/>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4602CD1C-8D77-425F-B235-64B15FC3EAE6}" type="datetimeFigureOut">
              <a:rPr lang="de-CH" smtClean="0"/>
              <a:t>14.12.2022</a:t>
            </a:fld>
            <a:endParaRPr lang="de-CH"/>
          </a:p>
        </p:txBody>
      </p:sp>
      <p:sp>
        <p:nvSpPr>
          <p:cNvPr id="8" name="Fußzeilenplatzhalter 7"/>
          <p:cNvSpPr>
            <a:spLocks noGrp="1"/>
          </p:cNvSpPr>
          <p:nvPr>
            <p:ph type="ftr" sz="quarter" idx="11"/>
          </p:nvPr>
        </p:nvSpPr>
        <p:spPr/>
        <p:txBody>
          <a:bodyPr/>
          <a:lstStyle/>
          <a:p>
            <a:endParaRPr lang="de-CH"/>
          </a:p>
        </p:txBody>
      </p:sp>
      <p:sp>
        <p:nvSpPr>
          <p:cNvPr id="9" name="Foliennummernplatzhalter 8"/>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3123343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4602CD1C-8D77-425F-B235-64B15FC3EAE6}" type="datetimeFigureOut">
              <a:rPr lang="de-CH" smtClean="0"/>
              <a:t>14.12.2022</a:t>
            </a:fld>
            <a:endParaRPr lang="de-CH"/>
          </a:p>
        </p:txBody>
      </p:sp>
      <p:sp>
        <p:nvSpPr>
          <p:cNvPr id="4" name="Fußzeilenplatzhalter 3"/>
          <p:cNvSpPr>
            <a:spLocks noGrp="1"/>
          </p:cNvSpPr>
          <p:nvPr>
            <p:ph type="ftr" sz="quarter" idx="11"/>
          </p:nvPr>
        </p:nvSpPr>
        <p:spPr/>
        <p:txBody>
          <a:bodyPr/>
          <a:lstStyle/>
          <a:p>
            <a:endParaRPr lang="de-CH"/>
          </a:p>
        </p:txBody>
      </p:sp>
      <p:sp>
        <p:nvSpPr>
          <p:cNvPr id="5" name="Foliennummernplatzhalter 4"/>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389109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602CD1C-8D77-425F-B235-64B15FC3EAE6}" type="datetimeFigureOut">
              <a:rPr lang="de-CH" smtClean="0"/>
              <a:t>14.12.2022</a:t>
            </a:fld>
            <a:endParaRPr lang="de-CH"/>
          </a:p>
        </p:txBody>
      </p:sp>
      <p:sp>
        <p:nvSpPr>
          <p:cNvPr id="3" name="Fußzeilenplatzhalter 2"/>
          <p:cNvSpPr>
            <a:spLocks noGrp="1"/>
          </p:cNvSpPr>
          <p:nvPr>
            <p:ph type="ftr" sz="quarter" idx="11"/>
          </p:nvPr>
        </p:nvSpPr>
        <p:spPr/>
        <p:txBody>
          <a:bodyPr/>
          <a:lstStyle/>
          <a:p>
            <a:endParaRPr lang="de-CH"/>
          </a:p>
        </p:txBody>
      </p:sp>
      <p:sp>
        <p:nvSpPr>
          <p:cNvPr id="4" name="Foliennummernplatzhalter 3"/>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3656088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14.12.2022</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194187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14.12.2022</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4183108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14.12.2022</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4198359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14.12.2022</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1391422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6"/>
            <a:ext cx="10515600" cy="376019"/>
          </a:xfrm>
          <a:prstGeom prst="rect">
            <a:avLst/>
          </a:prstGeom>
        </p:spPr>
        <p:txBody>
          <a:bodyPr vert="horz" lIns="91440" tIns="45720" rIns="91440" bIns="45720" rtlCol="0" anchor="ctr">
            <a:normAutofit/>
          </a:bodyPr>
          <a:lstStyle/>
          <a:p>
            <a:r>
              <a:rPr lang="de-DE" dirty="0"/>
              <a:t>Titelmasterformat durch Klicken bearbeiten</a:t>
            </a:r>
            <a:endParaRPr lang="de-CH" dirty="0"/>
          </a:p>
        </p:txBody>
      </p:sp>
      <p:sp>
        <p:nvSpPr>
          <p:cNvPr id="3" name="Textplatzhalter 2"/>
          <p:cNvSpPr>
            <a:spLocks noGrp="1"/>
          </p:cNvSpPr>
          <p:nvPr>
            <p:ph type="body" idx="1"/>
          </p:nvPr>
        </p:nvSpPr>
        <p:spPr>
          <a:xfrm>
            <a:off x="838200" y="837398"/>
            <a:ext cx="10515600" cy="5339565"/>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02CD1C-8D77-425F-B235-64B15FC3EAE6}" type="datetimeFigureOut">
              <a:rPr lang="de-CH" smtClean="0"/>
              <a:t>14.12.2022</a:t>
            </a:fld>
            <a:endParaRPr lang="de-CH"/>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B3BDFD-DBA9-4748-A039-4B878D2B1E06}" type="slidenum">
              <a:rPr lang="de-CH" smtClean="0"/>
              <a:t>‹Nr.›</a:t>
            </a:fld>
            <a:endParaRPr lang="de-CH"/>
          </a:p>
        </p:txBody>
      </p:sp>
    </p:spTree>
    <p:extLst>
      <p:ext uri="{BB962C8B-B14F-4D97-AF65-F5344CB8AC3E}">
        <p14:creationId xmlns:p14="http://schemas.microsoft.com/office/powerpoint/2010/main" val="3110728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16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32965" y="1122363"/>
            <a:ext cx="9144000" cy="2387600"/>
          </a:xfrm>
        </p:spPr>
        <p:txBody>
          <a:bodyPr>
            <a:normAutofit fontScale="90000"/>
          </a:bodyPr>
          <a:lstStyle/>
          <a:p>
            <a:r>
              <a:rPr lang="de-CH" dirty="0"/>
              <a:t>Handbuch der KVU </a:t>
            </a:r>
            <a:br>
              <a:rPr lang="de-CH" dirty="0"/>
            </a:br>
            <a:r>
              <a:rPr lang="de-CH" dirty="0"/>
              <a:t>zu den Kontrollen im Gewässerschutz</a:t>
            </a:r>
          </a:p>
        </p:txBody>
      </p:sp>
      <p:sp>
        <p:nvSpPr>
          <p:cNvPr id="3" name="Untertitel 2"/>
          <p:cNvSpPr>
            <a:spLocks noGrp="1"/>
          </p:cNvSpPr>
          <p:nvPr>
            <p:ph type="subTitle" idx="1"/>
          </p:nvPr>
        </p:nvSpPr>
        <p:spPr>
          <a:xfrm>
            <a:off x="1524000" y="4166812"/>
            <a:ext cx="9144000" cy="703139"/>
          </a:xfrm>
        </p:spPr>
        <p:txBody>
          <a:bodyPr/>
          <a:lstStyle/>
          <a:p>
            <a:r>
              <a:rPr lang="de-CH" b="1" dirty="0">
                <a:latin typeface="+mj-lt"/>
              </a:rPr>
              <a:t>1.3 </a:t>
            </a:r>
            <a:r>
              <a:rPr lang="de-CH" b="1" dirty="0" err="1">
                <a:latin typeface="+mj-lt"/>
              </a:rPr>
              <a:t>Gewässerschutz_Diffuse</a:t>
            </a:r>
            <a:r>
              <a:rPr lang="de-CH" b="1" dirty="0">
                <a:latin typeface="+mj-lt"/>
              </a:rPr>
              <a:t> Nährstoff- und PSM-Einträge</a:t>
            </a:r>
            <a:endParaRPr lang="de-CH" dirty="0">
              <a:latin typeface="+mj-lt"/>
            </a:endParaRPr>
          </a:p>
        </p:txBody>
      </p:sp>
      <p:pic>
        <p:nvPicPr>
          <p:cNvPr id="4" name="Grafik 3" descr="Ein Bild, das dunkel, erleuchtet enthält.&#10;&#10;Automatisch generierte Beschreibung">
            <a:extLst>
              <a:ext uri="{FF2B5EF4-FFF2-40B4-BE49-F238E27FC236}">
                <a16:creationId xmlns:a16="http://schemas.microsoft.com/office/drawing/2014/main" id="{E9DFC607-157D-4DFE-AE63-EC2A907A58A0}"/>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667429" y="5187898"/>
            <a:ext cx="805380" cy="324778"/>
          </a:xfrm>
          <a:prstGeom prst="rect">
            <a:avLst/>
          </a:prstGeom>
        </p:spPr>
      </p:pic>
      <p:sp>
        <p:nvSpPr>
          <p:cNvPr id="5" name="Textfeld 4">
            <a:extLst>
              <a:ext uri="{FF2B5EF4-FFF2-40B4-BE49-F238E27FC236}">
                <a16:creationId xmlns:a16="http://schemas.microsoft.com/office/drawing/2014/main" id="{A65A9CE1-5EB4-4EE1-966D-5022C0773E91}"/>
              </a:ext>
            </a:extLst>
          </p:cNvPr>
          <p:cNvSpPr txBox="1"/>
          <p:nvPr/>
        </p:nvSpPr>
        <p:spPr>
          <a:xfrm>
            <a:off x="719191" y="5189511"/>
            <a:ext cx="10066219" cy="646331"/>
          </a:xfrm>
          <a:prstGeom prst="rect">
            <a:avLst/>
          </a:prstGeom>
          <a:noFill/>
        </p:spPr>
        <p:txBody>
          <a:bodyPr wrap="square" rtlCol="0">
            <a:spAutoFit/>
          </a:bodyPr>
          <a:lstStyle/>
          <a:p>
            <a:r>
              <a:rPr lang="de-CH" dirty="0"/>
              <a:t>Spezielle Hinweise für Alpen / Sömmerungsbetriebe sind mit folgendem Symbol gekennzeichnet: </a:t>
            </a:r>
          </a:p>
          <a:p>
            <a:pPr algn="ctr"/>
            <a:r>
              <a:rPr lang="de-CH" dirty="0"/>
              <a:t>Für die Weidehaltung von Alpschweinen: siehe separates Handbuch.</a:t>
            </a:r>
          </a:p>
        </p:txBody>
      </p:sp>
      <p:sp>
        <p:nvSpPr>
          <p:cNvPr id="6" name="Textfeld 5">
            <a:extLst>
              <a:ext uri="{FF2B5EF4-FFF2-40B4-BE49-F238E27FC236}">
                <a16:creationId xmlns:a16="http://schemas.microsoft.com/office/drawing/2014/main" id="{7F0ED6CF-C700-4D1C-8628-143DA677AD24}"/>
              </a:ext>
            </a:extLst>
          </p:cNvPr>
          <p:cNvSpPr txBox="1"/>
          <p:nvPr/>
        </p:nvSpPr>
        <p:spPr>
          <a:xfrm>
            <a:off x="1641410" y="5947131"/>
            <a:ext cx="9143999" cy="369332"/>
          </a:xfrm>
          <a:prstGeom prst="rect">
            <a:avLst/>
          </a:prstGeom>
          <a:noFill/>
        </p:spPr>
        <p:txBody>
          <a:bodyPr wrap="square" rtlCol="0">
            <a:spAutoFit/>
          </a:bodyPr>
          <a:lstStyle/>
          <a:p>
            <a:pPr algn="ctr"/>
            <a:r>
              <a:rPr lang="de-CH" dirty="0"/>
              <a:t>Stand</a:t>
            </a:r>
            <a:r>
              <a:rPr lang="de-CH"/>
              <a:t>: 12. </a:t>
            </a:r>
            <a:r>
              <a:rPr lang="de-CH" dirty="0"/>
              <a:t>Dezember 2022</a:t>
            </a:r>
          </a:p>
        </p:txBody>
      </p:sp>
    </p:spTree>
    <p:extLst>
      <p:ext uri="{BB962C8B-B14F-4D97-AF65-F5344CB8AC3E}">
        <p14:creationId xmlns:p14="http://schemas.microsoft.com/office/powerpoint/2010/main" val="275262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1.3.1 Weide  </a:t>
            </a:r>
          </a:p>
        </p:txBody>
      </p:sp>
      <p:pic>
        <p:nvPicPr>
          <p:cNvPr id="5" name="Inhaltsplatzhalter 4"/>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838201" y="956272"/>
            <a:ext cx="5256398" cy="3942299"/>
          </a:xfrm>
        </p:spPr>
      </p:pic>
      <p:pic>
        <p:nvPicPr>
          <p:cNvPr id="6" name="Grafik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17129" y="956272"/>
            <a:ext cx="5298942" cy="3974206"/>
          </a:xfrm>
          <a:prstGeom prst="rect">
            <a:avLst/>
          </a:prstGeom>
        </p:spPr>
      </p:pic>
      <p:sp>
        <p:nvSpPr>
          <p:cNvPr id="7" name="Textfeld 6"/>
          <p:cNvSpPr txBox="1"/>
          <p:nvPr/>
        </p:nvSpPr>
        <p:spPr>
          <a:xfrm>
            <a:off x="838200" y="5270012"/>
            <a:ext cx="11255829" cy="1200329"/>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Tolerierbarer Morast beim Weideauslauf.</a:t>
            </a:r>
          </a:p>
          <a:p>
            <a:endParaRPr lang="de-CH" dirty="0">
              <a:latin typeface="Arial" panose="020B0604020202020204" pitchFamily="34" charset="0"/>
            </a:endParaRPr>
          </a:p>
          <a:p>
            <a:r>
              <a:rPr lang="de-DE" dirty="0"/>
              <a:t>Hinweis: Ein punktueller Abfluss von Gülle oder Urin aus der Weide direkt oder indirekt in Oberflächengewässer oder in die Regenabwasserleitung gilt als Mangel.  </a:t>
            </a:r>
          </a:p>
        </p:txBody>
      </p:sp>
      <p:sp>
        <p:nvSpPr>
          <p:cNvPr id="8" name="Smiley 7"/>
          <p:cNvSpPr/>
          <p:nvPr/>
        </p:nvSpPr>
        <p:spPr>
          <a:xfrm>
            <a:off x="4987578" y="3850478"/>
            <a:ext cx="864000" cy="864000"/>
          </a:xfrm>
          <a:prstGeom prst="smileyFace">
            <a:avLst>
              <a:gd name="adj" fmla="val -1017"/>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9" name="Smiley 8"/>
          <p:cNvSpPr/>
          <p:nvPr/>
        </p:nvSpPr>
        <p:spPr>
          <a:xfrm>
            <a:off x="10644402" y="3942088"/>
            <a:ext cx="864000" cy="864000"/>
          </a:xfrm>
          <a:prstGeom prst="smileyFace">
            <a:avLst>
              <a:gd name="adj" fmla="val -1017"/>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0" name="Textfeld 9"/>
          <p:cNvSpPr txBox="1"/>
          <p:nvPr/>
        </p:nvSpPr>
        <p:spPr>
          <a:xfrm>
            <a:off x="838200" y="4898254"/>
            <a:ext cx="2251509" cy="215444"/>
          </a:xfrm>
          <a:prstGeom prst="rect">
            <a:avLst/>
          </a:prstGeom>
          <a:noFill/>
        </p:spPr>
        <p:txBody>
          <a:bodyPr wrap="square" rtlCol="0">
            <a:spAutoFit/>
          </a:bodyPr>
          <a:lstStyle/>
          <a:p>
            <a:r>
              <a:rPr lang="de-CH" sz="800" dirty="0"/>
              <a:t>Quelle: AGRIDEA</a:t>
            </a:r>
          </a:p>
        </p:txBody>
      </p:sp>
      <p:sp>
        <p:nvSpPr>
          <p:cNvPr id="11" name="Textfeld 10"/>
          <p:cNvSpPr txBox="1"/>
          <p:nvPr/>
        </p:nvSpPr>
        <p:spPr>
          <a:xfrm>
            <a:off x="6417129" y="4931034"/>
            <a:ext cx="2251509" cy="215444"/>
          </a:xfrm>
          <a:prstGeom prst="rect">
            <a:avLst/>
          </a:prstGeom>
          <a:noFill/>
        </p:spPr>
        <p:txBody>
          <a:bodyPr wrap="square" rtlCol="0">
            <a:spAutoFit/>
          </a:bodyPr>
          <a:lstStyle/>
          <a:p>
            <a:r>
              <a:rPr lang="de-CH" sz="800" dirty="0"/>
              <a:t>Quelle: AGRIDEA</a:t>
            </a:r>
          </a:p>
        </p:txBody>
      </p:sp>
    </p:spTree>
    <p:extLst>
      <p:ext uri="{BB962C8B-B14F-4D97-AF65-F5344CB8AC3E}">
        <p14:creationId xmlns:p14="http://schemas.microsoft.com/office/powerpoint/2010/main" val="1502666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1.3.1 Weide </a:t>
            </a:r>
          </a:p>
        </p:txBody>
      </p:sp>
      <p:pic>
        <p:nvPicPr>
          <p:cNvPr id="5" name="Grafik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38200" y="861558"/>
            <a:ext cx="5613400" cy="4210050"/>
          </a:xfrm>
          <a:prstGeom prst="rect">
            <a:avLst/>
          </a:prstGeom>
        </p:spPr>
      </p:pic>
      <p:sp>
        <p:nvSpPr>
          <p:cNvPr id="6" name="Smiley 5"/>
          <p:cNvSpPr/>
          <p:nvPr/>
        </p:nvSpPr>
        <p:spPr>
          <a:xfrm>
            <a:off x="5402519" y="4060608"/>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Textfeld 7"/>
          <p:cNvSpPr txBox="1"/>
          <p:nvPr/>
        </p:nvSpPr>
        <p:spPr>
          <a:xfrm>
            <a:off x="807378" y="5058170"/>
            <a:ext cx="2251509" cy="215444"/>
          </a:xfrm>
          <a:prstGeom prst="rect">
            <a:avLst/>
          </a:prstGeom>
          <a:noFill/>
        </p:spPr>
        <p:txBody>
          <a:bodyPr wrap="square" rtlCol="0">
            <a:spAutoFit/>
          </a:bodyPr>
          <a:lstStyle/>
          <a:p>
            <a:r>
              <a:rPr lang="de-CH" sz="800" dirty="0"/>
              <a:t>Quelle: Qualinova</a:t>
            </a:r>
          </a:p>
        </p:txBody>
      </p:sp>
      <p:sp>
        <p:nvSpPr>
          <p:cNvPr id="10" name="Textfeld 9"/>
          <p:cNvSpPr txBox="1"/>
          <p:nvPr/>
        </p:nvSpPr>
        <p:spPr>
          <a:xfrm>
            <a:off x="838200" y="5362478"/>
            <a:ext cx="4996319" cy="923330"/>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Stationärer Fress- und </a:t>
            </a:r>
            <a:r>
              <a:rPr lang="de-CH" dirty="0" err="1">
                <a:latin typeface="Arial" panose="020B0604020202020204" pitchFamily="34" charset="0"/>
                <a:ea typeface="Times New Roman" panose="02020603050405020304" pitchFamily="18" charset="0"/>
              </a:rPr>
              <a:t>Tränkebereich</a:t>
            </a:r>
            <a:r>
              <a:rPr lang="de-CH" dirty="0">
                <a:latin typeface="Arial" panose="020B0604020202020204" pitchFamily="34" charset="0"/>
                <a:ea typeface="Times New Roman" panose="02020603050405020304" pitchFamily="18" charset="0"/>
              </a:rPr>
              <a:t> befestigt. Er muss weder betoniert noch asphaltiert werden. </a:t>
            </a:r>
            <a:endParaRPr lang="de-CH" dirty="0"/>
          </a:p>
        </p:txBody>
      </p:sp>
      <p:sp>
        <p:nvSpPr>
          <p:cNvPr id="14" name="Textfeld 13">
            <a:extLst>
              <a:ext uri="{FF2B5EF4-FFF2-40B4-BE49-F238E27FC236}">
                <a16:creationId xmlns:a16="http://schemas.microsoft.com/office/drawing/2014/main" id="{99E1CF59-4005-4BDA-80ED-45FB4EBB2223}"/>
              </a:ext>
            </a:extLst>
          </p:cNvPr>
          <p:cNvSpPr txBox="1"/>
          <p:nvPr/>
        </p:nvSpPr>
        <p:spPr>
          <a:xfrm>
            <a:off x="6546479" y="861558"/>
            <a:ext cx="5328021" cy="2308324"/>
          </a:xfrm>
          <a:prstGeom prst="rect">
            <a:avLst/>
          </a:prstGeom>
          <a:noFill/>
        </p:spPr>
        <p:txBody>
          <a:bodyPr wrap="square">
            <a:spAutoFit/>
          </a:bodyPr>
          <a:lstStyle/>
          <a:p>
            <a:r>
              <a:rPr lang="de-DE" sz="1800" dirty="0">
                <a:effectLst/>
                <a:latin typeface="Arial" panose="020B0604020202020204" pitchFamily="34" charset="0"/>
                <a:ea typeface="Calibri" panose="020F0502020204030204" pitchFamily="34" charset="0"/>
                <a:cs typeface="Times New Roman" panose="02020603050405020304" pitchFamily="18" charset="0"/>
              </a:rPr>
              <a:t>Hinweis: </a:t>
            </a:r>
          </a:p>
          <a:p>
            <a:r>
              <a:rPr lang="de-DE" dirty="0">
                <a:latin typeface="Arial" panose="020B0604020202020204" pitchFamily="34" charset="0"/>
                <a:ea typeface="Calibri" panose="020F0502020204030204" pitchFamily="34" charset="0"/>
                <a:cs typeface="Times New Roman" panose="02020603050405020304" pitchFamily="18" charset="0"/>
              </a:rPr>
              <a:t>Die stationären Fress-/Tränkebereiche </a:t>
            </a:r>
            <a:br>
              <a:rPr lang="de-DE" dirty="0">
                <a:latin typeface="Arial" panose="020B0604020202020204" pitchFamily="34" charset="0"/>
                <a:ea typeface="Calibri" panose="020F0502020204030204" pitchFamily="34" charset="0"/>
                <a:cs typeface="Times New Roman" panose="02020603050405020304" pitchFamily="18" charset="0"/>
              </a:rPr>
            </a:br>
            <a:r>
              <a:rPr lang="de-DE" dirty="0">
                <a:latin typeface="Arial" panose="020B0604020202020204" pitchFamily="34" charset="0"/>
                <a:ea typeface="Calibri" panose="020F0502020204030204" pitchFamily="34" charset="0"/>
                <a:cs typeface="Times New Roman" panose="02020603050405020304" pitchFamily="18" charset="0"/>
              </a:rPr>
              <a:t>rund </a:t>
            </a:r>
            <a:r>
              <a:rPr lang="de-DE" sz="1800" dirty="0">
                <a:effectLst/>
                <a:latin typeface="Arial" panose="020B0604020202020204" pitchFamily="34" charset="0"/>
                <a:ea typeface="Calibri" panose="020F0502020204030204" pitchFamily="34" charset="0"/>
                <a:cs typeface="Times New Roman" panose="02020603050405020304" pitchFamily="18" charset="0"/>
              </a:rPr>
              <a:t>um nicht erschlossene Alpgebäude (Gebäude ohne befahrbarem Zugang) müssen nicht befestigt werden, es dürfen aber keine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grossflächigen</a:t>
            </a:r>
            <a:r>
              <a:rPr lang="de-DE" sz="1800" dirty="0">
                <a:effectLst/>
                <a:latin typeface="Arial" panose="020B0604020202020204" pitchFamily="34" charset="0"/>
                <a:ea typeface="Calibri" panose="020F0502020204030204" pitchFamily="34" charset="0"/>
                <a:cs typeface="Times New Roman" panose="02020603050405020304" pitchFamily="18" charset="0"/>
              </a:rPr>
              <a:t>, vegetationsfreien oder morastige Flächen (über 300 m</a:t>
            </a:r>
            <a:r>
              <a:rPr lang="de-DE" sz="1800" baseline="30000" dirty="0">
                <a:effectLst/>
                <a:latin typeface="Arial" panose="020B0604020202020204" pitchFamily="34" charset="0"/>
                <a:ea typeface="Calibri" panose="020F0502020204030204" pitchFamily="34" charset="0"/>
                <a:cs typeface="Times New Roman" panose="02020603050405020304" pitchFamily="18" charset="0"/>
              </a:rPr>
              <a:t>2</a:t>
            </a:r>
            <a:r>
              <a:rPr lang="de-DE" sz="1800" dirty="0">
                <a:effectLst/>
                <a:latin typeface="Arial" panose="020B0604020202020204" pitchFamily="34" charset="0"/>
                <a:ea typeface="Calibri" panose="020F0502020204030204" pitchFamily="34" charset="0"/>
                <a:cs typeface="Times New Roman" panose="02020603050405020304" pitchFamily="18" charset="0"/>
              </a:rPr>
              <a:t>) sowie keine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übermässige</a:t>
            </a:r>
            <a:r>
              <a:rPr lang="de-DE" sz="1800" dirty="0">
                <a:effectLst/>
                <a:latin typeface="Arial" panose="020B0604020202020204" pitchFamily="34" charset="0"/>
                <a:ea typeface="Calibri" panose="020F0502020204030204" pitchFamily="34" charset="0"/>
                <a:cs typeface="Times New Roman" panose="02020603050405020304" pitchFamily="18" charset="0"/>
              </a:rPr>
              <a:t> Anhäufung von Exkrementen auftreten. </a:t>
            </a:r>
            <a:endParaRPr lang="de-CH" dirty="0"/>
          </a:p>
        </p:txBody>
      </p:sp>
      <p:pic>
        <p:nvPicPr>
          <p:cNvPr id="15" name="Grafik 14" descr="Ein Bild, das dunkel, erleuchtet enthält.&#10;&#10;Automatisch generierte Beschreibung">
            <a:extLst>
              <a:ext uri="{FF2B5EF4-FFF2-40B4-BE49-F238E27FC236}">
                <a16:creationId xmlns:a16="http://schemas.microsoft.com/office/drawing/2014/main" id="{3F00FDEB-60AC-4381-AD0D-F442E29DE36A}"/>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847273" y="1087222"/>
            <a:ext cx="805380" cy="324778"/>
          </a:xfrm>
          <a:prstGeom prst="rect">
            <a:avLst/>
          </a:prstGeom>
        </p:spPr>
      </p:pic>
    </p:spTree>
    <p:extLst>
      <p:ext uri="{BB962C8B-B14F-4D97-AF65-F5344CB8AC3E}">
        <p14:creationId xmlns:p14="http://schemas.microsoft.com/office/powerpoint/2010/main" val="4175984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1.3.1 Weide </a:t>
            </a: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851460" y="895021"/>
            <a:ext cx="5892240" cy="4419181"/>
          </a:xfrm>
        </p:spPr>
      </p:pic>
      <p:sp>
        <p:nvSpPr>
          <p:cNvPr id="7" name="Smiley 6"/>
          <p:cNvSpPr/>
          <p:nvPr/>
        </p:nvSpPr>
        <p:spPr>
          <a:xfrm>
            <a:off x="5664000" y="4044357"/>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9" name="Textfeld 8"/>
          <p:cNvSpPr txBox="1"/>
          <p:nvPr/>
        </p:nvSpPr>
        <p:spPr>
          <a:xfrm>
            <a:off x="851460" y="5366512"/>
            <a:ext cx="2251509" cy="215444"/>
          </a:xfrm>
          <a:prstGeom prst="rect">
            <a:avLst/>
          </a:prstGeom>
          <a:noFill/>
        </p:spPr>
        <p:txBody>
          <a:bodyPr wrap="square" rtlCol="0">
            <a:spAutoFit/>
          </a:bodyPr>
          <a:lstStyle/>
          <a:p>
            <a:r>
              <a:rPr lang="de-CH" sz="800" dirty="0"/>
              <a:t>Quelle: Qualinova</a:t>
            </a:r>
          </a:p>
        </p:txBody>
      </p:sp>
      <p:sp>
        <p:nvSpPr>
          <p:cNvPr id="11" name="Textfeld 10"/>
          <p:cNvSpPr txBox="1"/>
          <p:nvPr/>
        </p:nvSpPr>
        <p:spPr>
          <a:xfrm>
            <a:off x="6915190" y="1041213"/>
            <a:ext cx="4650277" cy="646331"/>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Mangel: Stationärer Fress- und </a:t>
            </a:r>
            <a:r>
              <a:rPr lang="de-CH" dirty="0" err="1">
                <a:latin typeface="Arial" panose="020B0604020202020204" pitchFamily="34" charset="0"/>
                <a:ea typeface="Times New Roman" panose="02020603050405020304" pitchFamily="18" charset="0"/>
              </a:rPr>
              <a:t>Tränkebereich</a:t>
            </a:r>
            <a:r>
              <a:rPr lang="de-CH" dirty="0">
                <a:latin typeface="Arial" panose="020B0604020202020204" pitchFamily="34" charset="0"/>
                <a:ea typeface="Times New Roman" panose="02020603050405020304" pitchFamily="18" charset="0"/>
              </a:rPr>
              <a:t> unbefestigt.</a:t>
            </a:r>
            <a:endParaRPr lang="de-CH" dirty="0"/>
          </a:p>
        </p:txBody>
      </p:sp>
    </p:spTree>
    <p:extLst>
      <p:ext uri="{BB962C8B-B14F-4D97-AF65-F5344CB8AC3E}">
        <p14:creationId xmlns:p14="http://schemas.microsoft.com/office/powerpoint/2010/main" val="3354809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1.3.1 Weide </a:t>
            </a:r>
          </a:p>
        </p:txBody>
      </p:sp>
      <p:pic>
        <p:nvPicPr>
          <p:cNvPr id="6" name="Grafik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1154979"/>
            <a:ext cx="5267288" cy="3954328"/>
          </a:xfrm>
          <a:prstGeom prst="rect">
            <a:avLst/>
          </a:prstGeom>
        </p:spPr>
      </p:pic>
      <p:pic>
        <p:nvPicPr>
          <p:cNvPr id="8" name="Inhaltsplatzhalter 7"/>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503831" y="1154979"/>
            <a:ext cx="5393326" cy="4044995"/>
          </a:xfrm>
        </p:spPr>
      </p:pic>
      <p:sp>
        <p:nvSpPr>
          <p:cNvPr id="9" name="Smiley 8"/>
          <p:cNvSpPr/>
          <p:nvPr/>
        </p:nvSpPr>
        <p:spPr>
          <a:xfrm>
            <a:off x="5063456" y="4047615"/>
            <a:ext cx="864000" cy="864000"/>
          </a:xfrm>
          <a:prstGeom prst="smileyFace">
            <a:avLst>
              <a:gd name="adj" fmla="val -1017"/>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0" name="Smiley 9"/>
          <p:cNvSpPr/>
          <p:nvPr/>
        </p:nvSpPr>
        <p:spPr>
          <a:xfrm>
            <a:off x="10921800" y="4055646"/>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1" name="Textfeld 10"/>
          <p:cNvSpPr txBox="1"/>
          <p:nvPr/>
        </p:nvSpPr>
        <p:spPr>
          <a:xfrm>
            <a:off x="838200" y="5109307"/>
            <a:ext cx="2251509" cy="215444"/>
          </a:xfrm>
          <a:prstGeom prst="rect">
            <a:avLst/>
          </a:prstGeom>
          <a:noFill/>
        </p:spPr>
        <p:txBody>
          <a:bodyPr wrap="square" rtlCol="0">
            <a:spAutoFit/>
          </a:bodyPr>
          <a:lstStyle/>
          <a:p>
            <a:r>
              <a:rPr lang="de-CH" sz="800" dirty="0"/>
              <a:t>Quelle: Qualinova</a:t>
            </a:r>
          </a:p>
        </p:txBody>
      </p:sp>
      <p:sp>
        <p:nvSpPr>
          <p:cNvPr id="12" name="Textfeld 11"/>
          <p:cNvSpPr txBox="1"/>
          <p:nvPr/>
        </p:nvSpPr>
        <p:spPr>
          <a:xfrm>
            <a:off x="6503831" y="5199974"/>
            <a:ext cx="2251509" cy="215444"/>
          </a:xfrm>
          <a:prstGeom prst="rect">
            <a:avLst/>
          </a:prstGeom>
          <a:noFill/>
        </p:spPr>
        <p:txBody>
          <a:bodyPr wrap="square" rtlCol="0">
            <a:spAutoFit/>
          </a:bodyPr>
          <a:lstStyle/>
          <a:p>
            <a:r>
              <a:rPr lang="de-CH" sz="800" dirty="0"/>
              <a:t>Quelle: </a:t>
            </a:r>
            <a:r>
              <a:rPr lang="de-CH" sz="800" dirty="0" err="1"/>
              <a:t>AfU</a:t>
            </a:r>
            <a:r>
              <a:rPr lang="de-CH" sz="800" dirty="0"/>
              <a:t>, SG</a:t>
            </a:r>
          </a:p>
        </p:txBody>
      </p:sp>
      <p:sp>
        <p:nvSpPr>
          <p:cNvPr id="13" name="Textfeld 12"/>
          <p:cNvSpPr txBox="1"/>
          <p:nvPr/>
        </p:nvSpPr>
        <p:spPr>
          <a:xfrm>
            <a:off x="838200" y="5362478"/>
            <a:ext cx="4996319" cy="646331"/>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Morast auf Weide knapp tolerierbar, da nur eine kleine Fläche betroffen ist. </a:t>
            </a:r>
            <a:endParaRPr lang="de-CH" dirty="0"/>
          </a:p>
        </p:txBody>
      </p:sp>
      <p:sp>
        <p:nvSpPr>
          <p:cNvPr id="14" name="Textfeld 13"/>
          <p:cNvSpPr txBox="1"/>
          <p:nvPr/>
        </p:nvSpPr>
        <p:spPr>
          <a:xfrm>
            <a:off x="6503831" y="5518355"/>
            <a:ext cx="5009881" cy="369332"/>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Mangel: Grossflächiger Morast auf Weide.</a:t>
            </a:r>
            <a:endParaRPr lang="de-CH" dirty="0"/>
          </a:p>
        </p:txBody>
      </p:sp>
    </p:spTree>
    <p:extLst>
      <p:ext uri="{BB962C8B-B14F-4D97-AF65-F5344CB8AC3E}">
        <p14:creationId xmlns:p14="http://schemas.microsoft.com/office/powerpoint/2010/main" val="2855631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1.3.1 Weide</a:t>
            </a:r>
          </a:p>
        </p:txBody>
      </p:sp>
      <p:pic>
        <p:nvPicPr>
          <p:cNvPr id="5" name="Grafik 4"/>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a:ext>
            </a:extLst>
          </a:blip>
          <a:srcRect/>
          <a:stretch/>
        </p:blipFill>
        <p:spPr>
          <a:xfrm>
            <a:off x="838199" y="907617"/>
            <a:ext cx="6936749" cy="4483107"/>
          </a:xfrm>
          <a:prstGeom prst="rect">
            <a:avLst/>
          </a:prstGeom>
        </p:spPr>
      </p:pic>
      <p:sp>
        <p:nvSpPr>
          <p:cNvPr id="6" name="Textfeld 5"/>
          <p:cNvSpPr txBox="1"/>
          <p:nvPr/>
        </p:nvSpPr>
        <p:spPr>
          <a:xfrm>
            <a:off x="766066" y="5360213"/>
            <a:ext cx="2251509" cy="215444"/>
          </a:xfrm>
          <a:prstGeom prst="rect">
            <a:avLst/>
          </a:prstGeom>
          <a:noFill/>
        </p:spPr>
        <p:txBody>
          <a:bodyPr wrap="square" rtlCol="0">
            <a:spAutoFit/>
          </a:bodyPr>
          <a:lstStyle/>
          <a:p>
            <a:r>
              <a:rPr lang="de-CH" sz="800" dirty="0"/>
              <a:t>Quelle: KUT, SG</a:t>
            </a:r>
          </a:p>
        </p:txBody>
      </p:sp>
      <p:sp>
        <p:nvSpPr>
          <p:cNvPr id="9" name="Smiley 8"/>
          <p:cNvSpPr/>
          <p:nvPr/>
        </p:nvSpPr>
        <p:spPr>
          <a:xfrm>
            <a:off x="6593488" y="4311281"/>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0" name="Textfeld 9"/>
          <p:cNvSpPr txBox="1"/>
          <p:nvPr/>
        </p:nvSpPr>
        <p:spPr>
          <a:xfrm>
            <a:off x="766066" y="5593312"/>
            <a:ext cx="7155309" cy="646331"/>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Mangel: Grosse, vegetationsfreie oder morastige Flächen vorhanden.</a:t>
            </a:r>
          </a:p>
        </p:txBody>
      </p:sp>
      <p:sp>
        <p:nvSpPr>
          <p:cNvPr id="13" name="Textfeld 12">
            <a:extLst>
              <a:ext uri="{FF2B5EF4-FFF2-40B4-BE49-F238E27FC236}">
                <a16:creationId xmlns:a16="http://schemas.microsoft.com/office/drawing/2014/main" id="{A7D6F157-E9F7-4AA6-BC79-85927141F410}"/>
              </a:ext>
            </a:extLst>
          </p:cNvPr>
          <p:cNvSpPr txBox="1"/>
          <p:nvPr/>
        </p:nvSpPr>
        <p:spPr>
          <a:xfrm>
            <a:off x="8116584" y="907618"/>
            <a:ext cx="3708972" cy="2677656"/>
          </a:xfrm>
          <a:prstGeom prst="rect">
            <a:avLst/>
          </a:prstGeom>
          <a:noFill/>
        </p:spPr>
        <p:txBody>
          <a:bodyPr wrap="square">
            <a:spAutoFit/>
          </a:bodyPr>
          <a:lstStyle/>
          <a:p>
            <a:r>
              <a:rPr lang="de-DE" dirty="0"/>
              <a:t>Hinweis: </a:t>
            </a:r>
          </a:p>
          <a:p>
            <a:r>
              <a:rPr lang="de-DE" dirty="0"/>
              <a:t>Unter „</a:t>
            </a:r>
            <a:r>
              <a:rPr lang="de-DE" dirty="0" err="1"/>
              <a:t>Grossflächige</a:t>
            </a:r>
            <a:r>
              <a:rPr lang="de-DE" dirty="0"/>
              <a:t>, vegetationsfreie oder morastige Fläche“ wird eine Fläche von ca. 300 m</a:t>
            </a:r>
            <a:r>
              <a:rPr lang="de-DE" baseline="30000" dirty="0"/>
              <a:t>2 </a:t>
            </a:r>
            <a:r>
              <a:rPr lang="de-DE" dirty="0"/>
              <a:t>verstanden. </a:t>
            </a:r>
          </a:p>
          <a:p>
            <a:endParaRPr lang="de-DE" dirty="0"/>
          </a:p>
          <a:p>
            <a:r>
              <a:rPr lang="de-DE" sz="1200" dirty="0"/>
              <a:t>Diese Interpretationshilfe zur Beurteilung der physikalischen Bodenbelastung auf Weiden stammt aus der Vollzugshilfe Umweltschutz in der Landwirtschaft, Modul Bodenschutz in der Landwirtschaft, Abb. 4.  </a:t>
            </a:r>
            <a:endParaRPr lang="de-CH" sz="1200" dirty="0"/>
          </a:p>
        </p:txBody>
      </p:sp>
    </p:spTree>
    <p:extLst>
      <p:ext uri="{BB962C8B-B14F-4D97-AF65-F5344CB8AC3E}">
        <p14:creationId xmlns:p14="http://schemas.microsoft.com/office/powerpoint/2010/main" val="53194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1.3.1 Weide</a:t>
            </a:r>
          </a:p>
        </p:txBody>
      </p:sp>
      <p:pic>
        <p:nvPicPr>
          <p:cNvPr id="4" name="Inhaltsplatzhalt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838200" y="901007"/>
            <a:ext cx="6173924" cy="3864176"/>
          </a:xfrm>
        </p:spPr>
      </p:pic>
      <p:sp>
        <p:nvSpPr>
          <p:cNvPr id="8" name="Smiley 7"/>
          <p:cNvSpPr/>
          <p:nvPr/>
        </p:nvSpPr>
        <p:spPr>
          <a:xfrm>
            <a:off x="5932860" y="3728177"/>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9" name="Textfeld 8"/>
          <p:cNvSpPr txBox="1"/>
          <p:nvPr/>
        </p:nvSpPr>
        <p:spPr>
          <a:xfrm>
            <a:off x="838200" y="4765183"/>
            <a:ext cx="2251509" cy="215444"/>
          </a:xfrm>
          <a:prstGeom prst="rect">
            <a:avLst/>
          </a:prstGeom>
          <a:noFill/>
        </p:spPr>
        <p:txBody>
          <a:bodyPr wrap="square" rtlCol="0">
            <a:spAutoFit/>
          </a:bodyPr>
          <a:lstStyle/>
          <a:p>
            <a:r>
              <a:rPr lang="de-CH" sz="800" dirty="0"/>
              <a:t>Quelle: BAFU</a:t>
            </a:r>
          </a:p>
        </p:txBody>
      </p:sp>
      <p:sp>
        <p:nvSpPr>
          <p:cNvPr id="10" name="Textfeld 9"/>
          <p:cNvSpPr txBox="1"/>
          <p:nvPr/>
        </p:nvSpPr>
        <p:spPr>
          <a:xfrm>
            <a:off x="838200" y="5430015"/>
            <a:ext cx="5362723" cy="369332"/>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Mangel: Grossflächiger Morast auf Weide.</a:t>
            </a:r>
            <a:endParaRPr lang="de-CH" dirty="0"/>
          </a:p>
        </p:txBody>
      </p:sp>
      <p:pic>
        <p:nvPicPr>
          <p:cNvPr id="11" name="Inhaltsplatzhalter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425230" y="944335"/>
            <a:ext cx="3928570" cy="3928570"/>
          </a:xfrm>
          <a:prstGeom prst="rect">
            <a:avLst/>
          </a:prstGeom>
        </p:spPr>
      </p:pic>
      <p:sp>
        <p:nvSpPr>
          <p:cNvPr id="12" name="Smiley 11"/>
          <p:cNvSpPr/>
          <p:nvPr/>
        </p:nvSpPr>
        <p:spPr>
          <a:xfrm>
            <a:off x="10268381" y="3901183"/>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3" name="Textfeld 12"/>
          <p:cNvSpPr txBox="1"/>
          <p:nvPr/>
        </p:nvSpPr>
        <p:spPr>
          <a:xfrm>
            <a:off x="7425230" y="4895318"/>
            <a:ext cx="2251509" cy="215444"/>
          </a:xfrm>
          <a:prstGeom prst="rect">
            <a:avLst/>
          </a:prstGeom>
          <a:noFill/>
        </p:spPr>
        <p:txBody>
          <a:bodyPr wrap="square" rtlCol="0">
            <a:spAutoFit/>
          </a:bodyPr>
          <a:lstStyle/>
          <a:p>
            <a:r>
              <a:rPr lang="de-CH" sz="800" dirty="0"/>
              <a:t>Quelle: </a:t>
            </a:r>
            <a:r>
              <a:rPr lang="de-CH" sz="800" dirty="0" err="1"/>
              <a:t>AfU</a:t>
            </a:r>
            <a:r>
              <a:rPr lang="de-CH" sz="800" dirty="0"/>
              <a:t>, SG</a:t>
            </a:r>
          </a:p>
        </p:txBody>
      </p:sp>
    </p:spTree>
    <p:extLst>
      <p:ext uri="{BB962C8B-B14F-4D97-AF65-F5344CB8AC3E}">
        <p14:creationId xmlns:p14="http://schemas.microsoft.com/office/powerpoint/2010/main" val="3578844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1.3.1 Weide</a:t>
            </a:r>
          </a:p>
        </p:txBody>
      </p:sp>
      <p:pic>
        <p:nvPicPr>
          <p:cNvPr id="4" name="Grafik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38200" y="885992"/>
            <a:ext cx="7602068" cy="4690559"/>
          </a:xfrm>
          <a:prstGeom prst="rect">
            <a:avLst/>
          </a:prstGeom>
        </p:spPr>
      </p:pic>
      <p:sp>
        <p:nvSpPr>
          <p:cNvPr id="5" name="Smiley 4"/>
          <p:cNvSpPr/>
          <p:nvPr/>
        </p:nvSpPr>
        <p:spPr>
          <a:xfrm>
            <a:off x="7368434" y="4388273"/>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6" name="Textfeld 5"/>
          <p:cNvSpPr txBox="1"/>
          <p:nvPr/>
        </p:nvSpPr>
        <p:spPr>
          <a:xfrm>
            <a:off x="838200" y="5576551"/>
            <a:ext cx="2251509" cy="215444"/>
          </a:xfrm>
          <a:prstGeom prst="rect">
            <a:avLst/>
          </a:prstGeom>
          <a:noFill/>
        </p:spPr>
        <p:txBody>
          <a:bodyPr wrap="square" rtlCol="0">
            <a:spAutoFit/>
          </a:bodyPr>
          <a:lstStyle/>
          <a:p>
            <a:r>
              <a:rPr lang="de-CH" sz="800" dirty="0"/>
              <a:t>Quelle: BAFU</a:t>
            </a:r>
          </a:p>
        </p:txBody>
      </p:sp>
      <p:sp>
        <p:nvSpPr>
          <p:cNvPr id="7" name="Textfeld 6"/>
          <p:cNvSpPr txBox="1"/>
          <p:nvPr/>
        </p:nvSpPr>
        <p:spPr>
          <a:xfrm>
            <a:off x="838200" y="5899561"/>
            <a:ext cx="5911921" cy="369332"/>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Mangel: Übermässige Anhäufung von Exkrementen.</a:t>
            </a:r>
            <a:endParaRPr lang="de-CH" dirty="0"/>
          </a:p>
        </p:txBody>
      </p:sp>
    </p:spTree>
    <p:extLst>
      <p:ext uri="{BB962C8B-B14F-4D97-AF65-F5344CB8AC3E}">
        <p14:creationId xmlns:p14="http://schemas.microsoft.com/office/powerpoint/2010/main" val="1235902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1.3.1 Weide</a:t>
            </a:r>
          </a:p>
        </p:txBody>
      </p:sp>
      <p:sp>
        <p:nvSpPr>
          <p:cNvPr id="6" name="Textfeld 5"/>
          <p:cNvSpPr txBox="1"/>
          <p:nvPr/>
        </p:nvSpPr>
        <p:spPr>
          <a:xfrm>
            <a:off x="677338" y="4700231"/>
            <a:ext cx="2604342" cy="215444"/>
          </a:xfrm>
          <a:prstGeom prst="rect">
            <a:avLst/>
          </a:prstGeom>
          <a:noFill/>
        </p:spPr>
        <p:txBody>
          <a:bodyPr wrap="square" rtlCol="0">
            <a:spAutoFit/>
          </a:bodyPr>
          <a:lstStyle/>
          <a:p>
            <a:r>
              <a:rPr lang="de-CH" sz="800" dirty="0"/>
              <a:t>Quelle: https://alpjen.ch/melkstand-stationaer-mobil/ </a:t>
            </a:r>
          </a:p>
        </p:txBody>
      </p:sp>
      <p:sp>
        <p:nvSpPr>
          <p:cNvPr id="7" name="Textfeld 6"/>
          <p:cNvSpPr txBox="1"/>
          <p:nvPr/>
        </p:nvSpPr>
        <p:spPr>
          <a:xfrm>
            <a:off x="677338" y="5225792"/>
            <a:ext cx="4847563" cy="646331"/>
          </a:xfrm>
          <a:prstGeom prst="rect">
            <a:avLst/>
          </a:prstGeom>
          <a:noFill/>
        </p:spPr>
        <p:txBody>
          <a:bodyPr wrap="square" rtlCol="0">
            <a:spAutoFit/>
          </a:bodyPr>
          <a:lstStyle/>
          <a:p>
            <a:r>
              <a:rPr lang="de-DE" dirty="0">
                <a:latin typeface="Arial" panose="020B0604020202020204" pitchFamily="34" charset="0"/>
                <a:ea typeface="Times New Roman" panose="02020603050405020304" pitchFamily="18" charset="0"/>
              </a:rPr>
              <a:t>Mobiler Melkstand im SöG: </a:t>
            </a:r>
            <a:r>
              <a:rPr lang="de-DE" dirty="0" err="1">
                <a:latin typeface="Arial" panose="020B0604020202020204" pitchFamily="34" charset="0"/>
                <a:ea typeface="Times New Roman" panose="02020603050405020304" pitchFamily="18" charset="0"/>
              </a:rPr>
              <a:t>Übermässiger</a:t>
            </a:r>
            <a:r>
              <a:rPr lang="de-DE" dirty="0">
                <a:latin typeface="Arial" panose="020B0604020202020204" pitchFamily="34" charset="0"/>
                <a:ea typeface="Times New Roman" panose="02020603050405020304" pitchFamily="18" charset="0"/>
              </a:rPr>
              <a:t> Morast wird in diesem Beispiel verhindert. </a:t>
            </a:r>
            <a:endParaRPr lang="de-CH" dirty="0"/>
          </a:p>
        </p:txBody>
      </p:sp>
      <p:pic>
        <p:nvPicPr>
          <p:cNvPr id="1026" name="Picture 2">
            <a:extLst>
              <a:ext uri="{FF2B5EF4-FFF2-40B4-BE49-F238E27FC236}">
                <a16:creationId xmlns:a16="http://schemas.microsoft.com/office/drawing/2014/main" id="{D01AAF45-8507-4370-AD8B-A1D2E21EE3E5}"/>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r="-1"/>
          <a:stretch/>
        </p:blipFill>
        <p:spPr bwMode="auto">
          <a:xfrm>
            <a:off x="738298" y="944963"/>
            <a:ext cx="4702821" cy="3710542"/>
          </a:xfrm>
          <a:prstGeom prst="rect">
            <a:avLst/>
          </a:prstGeom>
          <a:noFill/>
          <a:extLst>
            <a:ext uri="{909E8E84-426E-40DD-AFC4-6F175D3DCCD1}">
              <a14:hiddenFill xmlns:a14="http://schemas.microsoft.com/office/drawing/2010/main">
                <a:solidFill>
                  <a:srgbClr val="FFFFFF"/>
                </a:solidFill>
              </a14:hiddenFill>
            </a:ext>
          </a:extLst>
        </p:spPr>
      </p:pic>
      <p:sp>
        <p:nvSpPr>
          <p:cNvPr id="10" name="Smiley 9">
            <a:extLst>
              <a:ext uri="{FF2B5EF4-FFF2-40B4-BE49-F238E27FC236}">
                <a16:creationId xmlns:a16="http://schemas.microsoft.com/office/drawing/2014/main" id="{F90CB3FE-BB68-4C85-AF00-D07AEBD88FA9}"/>
              </a:ext>
            </a:extLst>
          </p:cNvPr>
          <p:cNvSpPr/>
          <p:nvPr/>
        </p:nvSpPr>
        <p:spPr>
          <a:xfrm>
            <a:off x="4469587" y="3644649"/>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2" name="Textfeld 11">
            <a:extLst>
              <a:ext uri="{FF2B5EF4-FFF2-40B4-BE49-F238E27FC236}">
                <a16:creationId xmlns:a16="http://schemas.microsoft.com/office/drawing/2014/main" id="{39D45FEE-4360-463E-A27E-8829F789960D}"/>
              </a:ext>
            </a:extLst>
          </p:cNvPr>
          <p:cNvSpPr txBox="1"/>
          <p:nvPr/>
        </p:nvSpPr>
        <p:spPr>
          <a:xfrm>
            <a:off x="5661384" y="921206"/>
            <a:ext cx="5446170" cy="3693319"/>
          </a:xfrm>
          <a:prstGeom prst="rect">
            <a:avLst/>
          </a:prstGeom>
          <a:noFill/>
        </p:spPr>
        <p:txBody>
          <a:bodyPr wrap="square">
            <a:spAutoFit/>
          </a:bodyPr>
          <a:lstStyle/>
          <a:p>
            <a:r>
              <a:rPr lang="de-CH" sz="1800" dirty="0">
                <a:effectLst/>
                <a:latin typeface="+mj-lt"/>
                <a:ea typeface="Calibri" panose="020F0502020204030204" pitchFamily="34" charset="0"/>
                <a:cs typeface="Times New Roman" panose="02020603050405020304" pitchFamily="18" charset="0"/>
              </a:rPr>
              <a:t>Hinweis: </a:t>
            </a:r>
          </a:p>
          <a:p>
            <a:r>
              <a:rPr lang="de-CH" sz="1800" dirty="0">
                <a:effectLst/>
                <a:latin typeface="+mj-lt"/>
                <a:ea typeface="Calibri" panose="020F0502020204030204" pitchFamily="34" charset="0"/>
                <a:cs typeface="Times New Roman" panose="02020603050405020304" pitchFamily="18" charset="0"/>
              </a:rPr>
              <a:t>Für mobile Melkstände gilt, dass keine grossflächigen, vegetationsfreien oder morastige Flächen (über 300 m</a:t>
            </a:r>
            <a:r>
              <a:rPr lang="de-CH" sz="1800" baseline="30000" dirty="0">
                <a:effectLst/>
                <a:latin typeface="+mj-lt"/>
                <a:ea typeface="Calibri" panose="020F0502020204030204" pitchFamily="34" charset="0"/>
                <a:cs typeface="Times New Roman" panose="02020603050405020304" pitchFamily="18" charset="0"/>
              </a:rPr>
              <a:t>2</a:t>
            </a:r>
            <a:r>
              <a:rPr lang="de-CH" sz="1800" dirty="0">
                <a:effectLst/>
                <a:latin typeface="+mj-lt"/>
                <a:ea typeface="Calibri" panose="020F0502020204030204" pitchFamily="34" charset="0"/>
                <a:cs typeface="Times New Roman" panose="02020603050405020304" pitchFamily="18" charset="0"/>
              </a:rPr>
              <a:t>) sowie keine übermässige Anhäufung von Exkrementen auftreten dürfen. Die Alp sorgt mit geeigneter Grösse des Warteraums, dass es zu keinem übermässigen Morast im Warteraum kommt. Kann dies aufgrund der Verhältnisse (Herdegrösse, Verweildauer) nicht gewährleistet werden, sind bauliche Massnahmen notwendig. Es gilt der Grundsatz: Nährstoffeinträge in Gewässer (Oberflächengewässer, Grundwasser) und Erosion sind zu unterbinden.</a:t>
            </a:r>
            <a:endParaRPr lang="de-CH" dirty="0">
              <a:latin typeface="+mj-lt"/>
            </a:endParaRPr>
          </a:p>
        </p:txBody>
      </p:sp>
      <p:pic>
        <p:nvPicPr>
          <p:cNvPr id="13" name="Grafik 12" descr="Ein Bild, das dunkel, erleuchtet enthält.&#10;&#10;Automatisch generierte Beschreibung">
            <a:extLst>
              <a:ext uri="{FF2B5EF4-FFF2-40B4-BE49-F238E27FC236}">
                <a16:creationId xmlns:a16="http://schemas.microsoft.com/office/drawing/2014/main" id="{0232884D-4FA7-4F5E-977E-B0E485FC5C75}"/>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656076" y="944963"/>
            <a:ext cx="805380" cy="324778"/>
          </a:xfrm>
          <a:prstGeom prst="rect">
            <a:avLst/>
          </a:prstGeom>
        </p:spPr>
      </p:pic>
    </p:spTree>
    <p:extLst>
      <p:ext uri="{BB962C8B-B14F-4D97-AF65-F5344CB8AC3E}">
        <p14:creationId xmlns:p14="http://schemas.microsoft.com/office/powerpoint/2010/main" val="2795138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CH" sz="1800" dirty="0"/>
              <a:t>1.3.2 Entwässerungsschächte, Einlaufschächte, Kontrollschächte zu eingedolten Gewässern</a:t>
            </a:r>
            <a:br>
              <a:rPr lang="de-CH" sz="1800" dirty="0"/>
            </a:br>
            <a:r>
              <a:rPr lang="de-CH" sz="1800" dirty="0"/>
              <a:t>         auf der LN</a:t>
            </a:r>
          </a:p>
        </p:txBody>
      </p:sp>
      <p:pic>
        <p:nvPicPr>
          <p:cNvPr id="4" name="Grafik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38200" y="1062750"/>
            <a:ext cx="6982312" cy="3174263"/>
          </a:xfrm>
          <a:prstGeom prst="rect">
            <a:avLst/>
          </a:prstGeom>
        </p:spPr>
      </p:pic>
      <p:sp>
        <p:nvSpPr>
          <p:cNvPr id="5" name="Textfeld 4"/>
          <p:cNvSpPr txBox="1"/>
          <p:nvPr/>
        </p:nvSpPr>
        <p:spPr>
          <a:xfrm>
            <a:off x="838200" y="4245416"/>
            <a:ext cx="2251509" cy="215444"/>
          </a:xfrm>
          <a:prstGeom prst="rect">
            <a:avLst/>
          </a:prstGeom>
          <a:noFill/>
        </p:spPr>
        <p:txBody>
          <a:bodyPr wrap="square" rtlCol="0">
            <a:spAutoFit/>
          </a:bodyPr>
          <a:lstStyle/>
          <a:p>
            <a:r>
              <a:rPr lang="de-CH" sz="800" dirty="0"/>
              <a:t>Quelle: EAWAG</a:t>
            </a:r>
          </a:p>
        </p:txBody>
      </p:sp>
      <p:sp>
        <p:nvSpPr>
          <p:cNvPr id="6" name="Smiley 5"/>
          <p:cNvSpPr/>
          <p:nvPr/>
        </p:nvSpPr>
        <p:spPr>
          <a:xfrm>
            <a:off x="6508191" y="3166629"/>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Textfeld 6"/>
          <p:cNvSpPr txBox="1"/>
          <p:nvPr/>
        </p:nvSpPr>
        <p:spPr>
          <a:xfrm>
            <a:off x="8044077" y="1106723"/>
            <a:ext cx="3733800" cy="646331"/>
          </a:xfrm>
          <a:prstGeom prst="rect">
            <a:avLst/>
          </a:prstGeom>
          <a:noFill/>
        </p:spPr>
        <p:txBody>
          <a:bodyPr wrap="square" rtlCol="0">
            <a:spAutoFit/>
          </a:bodyPr>
          <a:lstStyle/>
          <a:p>
            <a:r>
              <a:rPr lang="de-CH" dirty="0">
                <a:latin typeface="Arial" panose="020B0604020202020204" pitchFamily="34" charset="0"/>
              </a:rPr>
              <a:t>Deckel auf Schacht ohne sichtbare Löcher/Risse.</a:t>
            </a:r>
            <a:endParaRPr lang="de-CH" dirty="0"/>
          </a:p>
        </p:txBody>
      </p:sp>
      <p:sp>
        <p:nvSpPr>
          <p:cNvPr id="8" name="Textfeld 7">
            <a:extLst>
              <a:ext uri="{FF2B5EF4-FFF2-40B4-BE49-F238E27FC236}">
                <a16:creationId xmlns:a16="http://schemas.microsoft.com/office/drawing/2014/main" id="{D2A852FA-54F8-484F-9570-C4CE1A3D2D7B}"/>
              </a:ext>
            </a:extLst>
          </p:cNvPr>
          <p:cNvSpPr txBox="1"/>
          <p:nvPr/>
        </p:nvSpPr>
        <p:spPr>
          <a:xfrm>
            <a:off x="838200" y="5039868"/>
            <a:ext cx="10822969" cy="1062535"/>
          </a:xfrm>
          <a:prstGeom prst="rect">
            <a:avLst/>
          </a:prstGeom>
          <a:noFill/>
        </p:spPr>
        <p:txBody>
          <a:bodyPr wrap="square">
            <a:spAutoFit/>
          </a:bodyPr>
          <a:lstStyle/>
          <a:p>
            <a:pPr>
              <a:lnSpc>
                <a:spcPct val="107000"/>
              </a:lnSpc>
              <a:spcAft>
                <a:spcPts val="800"/>
              </a:spcAft>
            </a:pPr>
            <a:r>
              <a:rPr lang="de-CH" sz="1800" dirty="0">
                <a:effectLst/>
                <a:latin typeface="+mj-lt"/>
                <a:ea typeface="Calibri" panose="020F0502020204030204" pitchFamily="34" charset="0"/>
                <a:cs typeface="Times New Roman" panose="02020603050405020304" pitchFamily="18" charset="0"/>
              </a:rPr>
              <a:t>Hinweis: Kontrolliert werden nur Schächte auf der LN</a:t>
            </a:r>
            <a:r>
              <a:rPr lang="de-CH" dirty="0">
                <a:latin typeface="+mj-lt"/>
                <a:ea typeface="Calibri" panose="020F0502020204030204" pitchFamily="34" charset="0"/>
                <a:cs typeface="Times New Roman" panose="02020603050405020304" pitchFamily="18" charset="0"/>
              </a:rPr>
              <a:t>. Die Kontrollen können punktuell oder auch im Rahmen von Feldkontrollen erfolgen.</a:t>
            </a:r>
          </a:p>
          <a:p>
            <a:pPr>
              <a:lnSpc>
                <a:spcPct val="107000"/>
              </a:lnSpc>
              <a:spcAft>
                <a:spcPts val="800"/>
              </a:spcAft>
            </a:pPr>
            <a:r>
              <a:rPr lang="de-CH" dirty="0">
                <a:latin typeface="+mj-lt"/>
                <a:ea typeface="Calibri" panose="020F0502020204030204" pitchFamily="34" charset="0"/>
                <a:cs typeface="Times New Roman" panose="02020603050405020304" pitchFamily="18" charset="0"/>
              </a:rPr>
              <a:t>Alle </a:t>
            </a:r>
            <a:r>
              <a:rPr lang="de-CH" sz="1800" dirty="0">
                <a:effectLst/>
                <a:latin typeface="+mj-lt"/>
                <a:ea typeface="Calibri" panose="020F0502020204030204" pitchFamily="34" charset="0"/>
                <a:cs typeface="Times New Roman" panose="02020603050405020304" pitchFamily="18" charset="0"/>
              </a:rPr>
              <a:t>anderen (ausserhalb der LN) werden im Rahmen der Grundkontrolle nicht kontrolliert. </a:t>
            </a:r>
          </a:p>
        </p:txBody>
      </p:sp>
    </p:spTree>
    <p:extLst>
      <p:ext uri="{BB962C8B-B14F-4D97-AF65-F5344CB8AC3E}">
        <p14:creationId xmlns:p14="http://schemas.microsoft.com/office/powerpoint/2010/main" val="346585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CH" sz="1800" dirty="0"/>
              <a:t>1.3.2 Entwässerungsschächte, Einlaufschächte, Kontrollschächte zu eingedolten Gewässern</a:t>
            </a:r>
            <a:br>
              <a:rPr lang="de-CH" sz="1800" dirty="0"/>
            </a:br>
            <a:r>
              <a:rPr lang="de-CH" sz="1800" dirty="0"/>
              <a:t>         auf der LN</a:t>
            </a:r>
          </a:p>
        </p:txBody>
      </p:sp>
      <p:pic>
        <p:nvPicPr>
          <p:cNvPr id="4" name="Inhaltsplatzhalter 3"/>
          <p:cNvPicPr>
            <a:picLocks noGrp="1" noChangeAspect="1"/>
          </p:cNvPicPr>
          <p:nvPr>
            <p:ph idx="1"/>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p:blipFill>
        <p:spPr>
          <a:xfrm>
            <a:off x="962163" y="1091162"/>
            <a:ext cx="6562874" cy="4025367"/>
          </a:xfrm>
        </p:spPr>
      </p:pic>
      <p:sp>
        <p:nvSpPr>
          <p:cNvPr id="7" name="Textfeld 6"/>
          <p:cNvSpPr txBox="1"/>
          <p:nvPr/>
        </p:nvSpPr>
        <p:spPr>
          <a:xfrm>
            <a:off x="962163" y="5134164"/>
            <a:ext cx="2251509" cy="215444"/>
          </a:xfrm>
          <a:prstGeom prst="rect">
            <a:avLst/>
          </a:prstGeom>
          <a:noFill/>
        </p:spPr>
        <p:txBody>
          <a:bodyPr wrap="square" rtlCol="0">
            <a:spAutoFit/>
          </a:bodyPr>
          <a:lstStyle/>
          <a:p>
            <a:r>
              <a:rPr lang="de-CH" sz="800" dirty="0"/>
              <a:t>Quelle: EAWAG</a:t>
            </a:r>
          </a:p>
        </p:txBody>
      </p:sp>
      <p:sp>
        <p:nvSpPr>
          <p:cNvPr id="8" name="Smiley 7"/>
          <p:cNvSpPr/>
          <p:nvPr/>
        </p:nvSpPr>
        <p:spPr>
          <a:xfrm>
            <a:off x="6338485" y="3885854"/>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6" name="Textfeld 5"/>
          <p:cNvSpPr txBox="1"/>
          <p:nvPr/>
        </p:nvSpPr>
        <p:spPr>
          <a:xfrm>
            <a:off x="7743933" y="1165424"/>
            <a:ext cx="3733800" cy="923330"/>
          </a:xfrm>
          <a:prstGeom prst="rect">
            <a:avLst/>
          </a:prstGeom>
          <a:noFill/>
        </p:spPr>
        <p:txBody>
          <a:bodyPr wrap="square" rtlCol="0">
            <a:spAutoFit/>
          </a:bodyPr>
          <a:lstStyle/>
          <a:p>
            <a:r>
              <a:rPr lang="de-CH" dirty="0">
                <a:latin typeface="Arial" panose="020B0604020202020204" pitchFamily="34" charset="0"/>
              </a:rPr>
              <a:t>Deckel auf Schacht, abgedeckt und ohne sichtbare Löcher oder Risse. </a:t>
            </a:r>
            <a:endParaRPr lang="de-CH" dirty="0"/>
          </a:p>
        </p:txBody>
      </p:sp>
    </p:spTree>
    <p:extLst>
      <p:ext uri="{BB962C8B-B14F-4D97-AF65-F5344CB8AC3E}">
        <p14:creationId xmlns:p14="http://schemas.microsoft.com/office/powerpoint/2010/main" val="124939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CH" sz="1800" dirty="0"/>
              <a:t>1.3.2 Entwässerungsschächte, Einlaufschächte, Kontrollschächte zu eingedolten Gewässern</a:t>
            </a:r>
            <a:br>
              <a:rPr lang="de-CH" sz="1800" dirty="0"/>
            </a:br>
            <a:r>
              <a:rPr lang="de-CH" sz="1800" dirty="0"/>
              <a:t>         auf der LN</a:t>
            </a:r>
          </a:p>
        </p:txBody>
      </p:sp>
      <p:pic>
        <p:nvPicPr>
          <p:cNvPr id="4" name="Grafik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38200" y="1253223"/>
            <a:ext cx="6554088" cy="3667874"/>
          </a:xfrm>
          <a:prstGeom prst="rect">
            <a:avLst/>
          </a:prstGeom>
        </p:spPr>
      </p:pic>
      <p:sp>
        <p:nvSpPr>
          <p:cNvPr id="5" name="Textfeld 4"/>
          <p:cNvSpPr txBox="1"/>
          <p:nvPr/>
        </p:nvSpPr>
        <p:spPr>
          <a:xfrm>
            <a:off x="838200" y="4952406"/>
            <a:ext cx="2251509" cy="215444"/>
          </a:xfrm>
          <a:prstGeom prst="rect">
            <a:avLst/>
          </a:prstGeom>
          <a:noFill/>
        </p:spPr>
        <p:txBody>
          <a:bodyPr wrap="square" rtlCol="0">
            <a:spAutoFit/>
          </a:bodyPr>
          <a:lstStyle/>
          <a:p>
            <a:r>
              <a:rPr lang="de-CH" sz="800" dirty="0"/>
              <a:t>Quelle: EAWAG</a:t>
            </a:r>
          </a:p>
        </p:txBody>
      </p:sp>
      <p:sp>
        <p:nvSpPr>
          <p:cNvPr id="6" name="Smiley 5"/>
          <p:cNvSpPr/>
          <p:nvPr/>
        </p:nvSpPr>
        <p:spPr>
          <a:xfrm>
            <a:off x="6229564" y="3811488"/>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Textfeld 6"/>
          <p:cNvSpPr txBox="1"/>
          <p:nvPr/>
        </p:nvSpPr>
        <p:spPr>
          <a:xfrm>
            <a:off x="7496454" y="1227093"/>
            <a:ext cx="3733800" cy="646331"/>
          </a:xfrm>
          <a:prstGeom prst="rect">
            <a:avLst/>
          </a:prstGeom>
          <a:noFill/>
        </p:spPr>
        <p:txBody>
          <a:bodyPr wrap="square" rtlCol="0">
            <a:spAutoFit/>
          </a:bodyPr>
          <a:lstStyle/>
          <a:p>
            <a:r>
              <a:rPr lang="de-CH" dirty="0">
                <a:latin typeface="Arial" panose="020B0604020202020204" pitchFamily="34" charset="0"/>
              </a:rPr>
              <a:t>Deckel auf Schacht, abgedeckt und ohne sichtbare Löcher/Risse.</a:t>
            </a:r>
            <a:endParaRPr lang="de-CH" dirty="0"/>
          </a:p>
        </p:txBody>
      </p:sp>
    </p:spTree>
    <p:extLst>
      <p:ext uri="{BB962C8B-B14F-4D97-AF65-F5344CB8AC3E}">
        <p14:creationId xmlns:p14="http://schemas.microsoft.com/office/powerpoint/2010/main" val="2085351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CH" sz="1800" dirty="0"/>
              <a:t>1.3.2 Entwässerungsschächte, Einlaufschächte, Kontrollschächte zu eingedolten Gewässern</a:t>
            </a:r>
            <a:br>
              <a:rPr lang="de-CH" sz="1800" dirty="0"/>
            </a:br>
            <a:r>
              <a:rPr lang="de-CH" sz="1800" dirty="0"/>
              <a:t>         auf der LN</a:t>
            </a:r>
          </a:p>
        </p:txBody>
      </p:sp>
      <p:pic>
        <p:nvPicPr>
          <p:cNvPr id="4" name="Inhaltsplatzhalter 3"/>
          <p:cNvPicPr>
            <a:picLocks noGrp="1" noChangeAspect="1"/>
          </p:cNvPicPr>
          <p:nvPr>
            <p:ph idx="1"/>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p:blipFill>
        <p:spPr>
          <a:xfrm>
            <a:off x="865376" y="1068171"/>
            <a:ext cx="5551937" cy="3731008"/>
          </a:xfrm>
        </p:spPr>
      </p:pic>
      <p:sp>
        <p:nvSpPr>
          <p:cNvPr id="9" name="Smiley 8"/>
          <p:cNvSpPr/>
          <p:nvPr/>
        </p:nvSpPr>
        <p:spPr>
          <a:xfrm>
            <a:off x="5187855" y="3689485"/>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0" name="Textfeld 9"/>
          <p:cNvSpPr txBox="1"/>
          <p:nvPr/>
        </p:nvSpPr>
        <p:spPr>
          <a:xfrm>
            <a:off x="807703" y="4818295"/>
            <a:ext cx="2251509" cy="215444"/>
          </a:xfrm>
          <a:prstGeom prst="rect">
            <a:avLst/>
          </a:prstGeom>
          <a:noFill/>
        </p:spPr>
        <p:txBody>
          <a:bodyPr wrap="square" rtlCol="0">
            <a:spAutoFit/>
          </a:bodyPr>
          <a:lstStyle/>
          <a:p>
            <a:r>
              <a:rPr lang="de-CH" sz="800" dirty="0"/>
              <a:t>Quelle: EAWAG</a:t>
            </a:r>
          </a:p>
        </p:txBody>
      </p:sp>
      <p:sp>
        <p:nvSpPr>
          <p:cNvPr id="11" name="Textfeld 10"/>
          <p:cNvSpPr txBox="1"/>
          <p:nvPr/>
        </p:nvSpPr>
        <p:spPr>
          <a:xfrm>
            <a:off x="838200" y="5497441"/>
            <a:ext cx="8850330" cy="369332"/>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Mangel: Schacht ungenügend vor Einträgen von Nährstoffen und PSM geschützt. </a:t>
            </a:r>
            <a:endParaRPr lang="de-CH" dirty="0"/>
          </a:p>
        </p:txBody>
      </p:sp>
      <p:pic>
        <p:nvPicPr>
          <p:cNvPr id="12" name="Grafik 11"/>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550396" y="1068171"/>
            <a:ext cx="4583143" cy="3731008"/>
          </a:xfrm>
          <a:prstGeom prst="rect">
            <a:avLst/>
          </a:prstGeom>
        </p:spPr>
      </p:pic>
      <p:sp>
        <p:nvSpPr>
          <p:cNvPr id="14" name="Textfeld 13"/>
          <p:cNvSpPr txBox="1"/>
          <p:nvPr/>
        </p:nvSpPr>
        <p:spPr>
          <a:xfrm>
            <a:off x="6529848" y="4828569"/>
            <a:ext cx="2251509" cy="215444"/>
          </a:xfrm>
          <a:prstGeom prst="rect">
            <a:avLst/>
          </a:prstGeom>
          <a:noFill/>
        </p:spPr>
        <p:txBody>
          <a:bodyPr wrap="square" rtlCol="0">
            <a:spAutoFit/>
          </a:bodyPr>
          <a:lstStyle/>
          <a:p>
            <a:r>
              <a:rPr lang="de-CH" sz="800" dirty="0"/>
              <a:t>Quelle: EAWAG</a:t>
            </a:r>
          </a:p>
        </p:txBody>
      </p:sp>
      <p:sp>
        <p:nvSpPr>
          <p:cNvPr id="16" name="Smiley 15"/>
          <p:cNvSpPr/>
          <p:nvPr/>
        </p:nvSpPr>
        <p:spPr>
          <a:xfrm>
            <a:off x="9918995" y="3667099"/>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1592330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CH" sz="1800" dirty="0"/>
              <a:t>1.3.2 Entwässerungsschächte, Einlaufschächte, Kontrollschächte zu eingedolten Gewässern</a:t>
            </a:r>
            <a:br>
              <a:rPr lang="de-CH" sz="1800" dirty="0"/>
            </a:br>
            <a:r>
              <a:rPr lang="de-CH" sz="1800" dirty="0"/>
              <a:t>         auf der LN</a:t>
            </a:r>
          </a:p>
        </p:txBody>
      </p:sp>
      <p:pic>
        <p:nvPicPr>
          <p:cNvPr id="4" name="Grafik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95658" y="1065848"/>
            <a:ext cx="3992099" cy="4499794"/>
          </a:xfrm>
          <a:prstGeom prst="rect">
            <a:avLst/>
          </a:prstGeom>
        </p:spPr>
      </p:pic>
      <p:sp>
        <p:nvSpPr>
          <p:cNvPr id="5" name="Smiley 4"/>
          <p:cNvSpPr/>
          <p:nvPr/>
        </p:nvSpPr>
        <p:spPr>
          <a:xfrm>
            <a:off x="3532854" y="4467463"/>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6" name="Textfeld 5"/>
          <p:cNvSpPr txBox="1"/>
          <p:nvPr/>
        </p:nvSpPr>
        <p:spPr>
          <a:xfrm>
            <a:off x="733710" y="5577545"/>
            <a:ext cx="2251509" cy="215444"/>
          </a:xfrm>
          <a:prstGeom prst="rect">
            <a:avLst/>
          </a:prstGeom>
          <a:noFill/>
        </p:spPr>
        <p:txBody>
          <a:bodyPr wrap="square" rtlCol="0">
            <a:spAutoFit/>
          </a:bodyPr>
          <a:lstStyle/>
          <a:p>
            <a:r>
              <a:rPr lang="de-CH" sz="800" dirty="0"/>
              <a:t>Quelle: EAWAG</a:t>
            </a:r>
          </a:p>
        </p:txBody>
      </p:sp>
      <p:sp>
        <p:nvSpPr>
          <p:cNvPr id="7" name="Textfeld 6"/>
          <p:cNvSpPr txBox="1"/>
          <p:nvPr/>
        </p:nvSpPr>
        <p:spPr>
          <a:xfrm>
            <a:off x="807702" y="5961284"/>
            <a:ext cx="7052027" cy="369332"/>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Mangel: Schächte haben einen Deckel mit Gitter oder Löchern. </a:t>
            </a:r>
            <a:endParaRPr lang="de-CH" dirty="0"/>
          </a:p>
        </p:txBody>
      </p:sp>
      <p:pic>
        <p:nvPicPr>
          <p:cNvPr id="8" name="Grafik 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383664" y="1132959"/>
            <a:ext cx="3283817" cy="4276702"/>
          </a:xfrm>
          <a:prstGeom prst="rect">
            <a:avLst/>
          </a:prstGeom>
        </p:spPr>
      </p:pic>
      <p:sp>
        <p:nvSpPr>
          <p:cNvPr id="9" name="Smiley 8"/>
          <p:cNvSpPr/>
          <p:nvPr/>
        </p:nvSpPr>
        <p:spPr>
          <a:xfrm>
            <a:off x="7721288" y="4389473"/>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0" name="Textfeld 9"/>
          <p:cNvSpPr txBox="1"/>
          <p:nvPr/>
        </p:nvSpPr>
        <p:spPr>
          <a:xfrm>
            <a:off x="5383664" y="5437679"/>
            <a:ext cx="2251509" cy="215444"/>
          </a:xfrm>
          <a:prstGeom prst="rect">
            <a:avLst/>
          </a:prstGeom>
          <a:noFill/>
        </p:spPr>
        <p:txBody>
          <a:bodyPr wrap="square" rtlCol="0">
            <a:spAutoFit/>
          </a:bodyPr>
          <a:lstStyle/>
          <a:p>
            <a:r>
              <a:rPr lang="de-CH" sz="800" dirty="0"/>
              <a:t>Quelle: EAWAG</a:t>
            </a:r>
          </a:p>
        </p:txBody>
      </p:sp>
    </p:spTree>
    <p:extLst>
      <p:ext uri="{BB962C8B-B14F-4D97-AF65-F5344CB8AC3E}">
        <p14:creationId xmlns:p14="http://schemas.microsoft.com/office/powerpoint/2010/main" val="1467498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CH" sz="1800" dirty="0"/>
              <a:t>1.3.2 Entwässerungsschächte, Einlaufschächte, Kontrollschächte zu eingedolten Gewässern</a:t>
            </a:r>
            <a:br>
              <a:rPr lang="de-CH" sz="1800" dirty="0"/>
            </a:br>
            <a:r>
              <a:rPr lang="de-CH" sz="1800" dirty="0"/>
              <a:t>         auf der LN</a:t>
            </a:r>
          </a:p>
        </p:txBody>
      </p:sp>
      <p:pic>
        <p:nvPicPr>
          <p:cNvPr id="4" name="Grafik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p:blipFill>
        <p:spPr>
          <a:xfrm>
            <a:off x="838200" y="1163979"/>
            <a:ext cx="5932868" cy="4329436"/>
          </a:xfrm>
          <a:prstGeom prst="rect">
            <a:avLst/>
          </a:prstGeom>
        </p:spPr>
      </p:pic>
      <p:sp>
        <p:nvSpPr>
          <p:cNvPr id="5" name="Textfeld 4"/>
          <p:cNvSpPr txBox="1"/>
          <p:nvPr/>
        </p:nvSpPr>
        <p:spPr>
          <a:xfrm>
            <a:off x="797104" y="5524655"/>
            <a:ext cx="2251509" cy="215444"/>
          </a:xfrm>
          <a:prstGeom prst="rect">
            <a:avLst/>
          </a:prstGeom>
          <a:noFill/>
        </p:spPr>
        <p:txBody>
          <a:bodyPr wrap="square" rtlCol="0">
            <a:spAutoFit/>
          </a:bodyPr>
          <a:lstStyle/>
          <a:p>
            <a:r>
              <a:rPr lang="de-CH" sz="800" dirty="0"/>
              <a:t>Quelle: EAWAG</a:t>
            </a:r>
          </a:p>
        </p:txBody>
      </p:sp>
      <p:sp>
        <p:nvSpPr>
          <p:cNvPr id="6" name="Smiley 5"/>
          <p:cNvSpPr/>
          <p:nvPr/>
        </p:nvSpPr>
        <p:spPr>
          <a:xfrm>
            <a:off x="5664000" y="4391564"/>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Textfeld 6"/>
          <p:cNvSpPr txBox="1"/>
          <p:nvPr/>
        </p:nvSpPr>
        <p:spPr>
          <a:xfrm>
            <a:off x="6976684" y="1482130"/>
            <a:ext cx="5362723" cy="646331"/>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Mangel: Deckel schützt ungenügend vor Einträgen. </a:t>
            </a:r>
            <a:endParaRPr lang="de-CH" dirty="0"/>
          </a:p>
        </p:txBody>
      </p:sp>
    </p:spTree>
    <p:extLst>
      <p:ext uri="{BB962C8B-B14F-4D97-AF65-F5344CB8AC3E}">
        <p14:creationId xmlns:p14="http://schemas.microsoft.com/office/powerpoint/2010/main" val="2023576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A616017D-AC07-4E3A-8FB9-CA632EE88EDD}"/>
              </a:ext>
            </a:extLst>
          </p:cNvPr>
          <p:cNvSpPr/>
          <p:nvPr/>
        </p:nvSpPr>
        <p:spPr>
          <a:xfrm>
            <a:off x="1175366" y="1220409"/>
            <a:ext cx="10114934" cy="2554545"/>
          </a:xfrm>
          <a:prstGeom prst="rect">
            <a:avLst/>
          </a:prstGeom>
        </p:spPr>
        <p:txBody>
          <a:bodyPr wrap="square">
            <a:spAutoFit/>
          </a:bodyPr>
          <a:lstStyle/>
          <a:p>
            <a:r>
              <a:rPr lang="de-CH" b="1" dirty="0"/>
              <a:t>Impressum</a:t>
            </a:r>
          </a:p>
          <a:p>
            <a:endParaRPr lang="de-CH" b="1" dirty="0"/>
          </a:p>
          <a:p>
            <a:pPr marL="1439863" indent="-1439863"/>
            <a:r>
              <a:rPr lang="de-CH" dirty="0"/>
              <a:t>Dieses Handbuch wurde mit Unterstützung des BAFU erstellt. </a:t>
            </a:r>
            <a:br>
              <a:rPr lang="de-CH" dirty="0"/>
            </a:br>
            <a:endParaRPr lang="de-CH" dirty="0"/>
          </a:p>
          <a:p>
            <a:endParaRPr lang="de-CH" dirty="0"/>
          </a:p>
          <a:p>
            <a:r>
              <a:rPr lang="de-CH" sz="1600" dirty="0"/>
              <a:t>                 Quelle: https://pixabay.com/de/vectors/landschaft-berg-winkel-wei%c3%9fe-wolken-6664777/</a:t>
            </a:r>
          </a:p>
          <a:p>
            <a:endParaRPr lang="de-CH" dirty="0"/>
          </a:p>
          <a:p>
            <a:endParaRPr lang="de-CH" dirty="0"/>
          </a:p>
          <a:p>
            <a:r>
              <a:rPr lang="de-CH" dirty="0"/>
              <a:t>© AGRIDEA und KVU, November 2018, ergänzt Dezember 2022 durch KVU</a:t>
            </a:r>
          </a:p>
        </p:txBody>
      </p:sp>
      <p:pic>
        <p:nvPicPr>
          <p:cNvPr id="4" name="Grafik 3" descr="Ein Bild, das dunkel, erleuchtet enthält.&#10;&#10;Automatisch generierte Beschreibung">
            <a:extLst>
              <a:ext uri="{FF2B5EF4-FFF2-40B4-BE49-F238E27FC236}">
                <a16:creationId xmlns:a16="http://schemas.microsoft.com/office/drawing/2014/main" id="{778E273E-66E9-4318-B7F7-0E5EC3ABFDF3}"/>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326497" y="2595484"/>
            <a:ext cx="805380" cy="324778"/>
          </a:xfrm>
          <a:prstGeom prst="rect">
            <a:avLst/>
          </a:prstGeom>
        </p:spPr>
      </p:pic>
    </p:spTree>
    <p:extLst>
      <p:ext uri="{BB962C8B-B14F-4D97-AF65-F5344CB8AC3E}">
        <p14:creationId xmlns:p14="http://schemas.microsoft.com/office/powerpoint/2010/main" val="33968752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648</Words>
  <Application>Microsoft Office PowerPoint</Application>
  <PresentationFormat>Breitbild</PresentationFormat>
  <Paragraphs>73</Paragraphs>
  <Slides>16</Slides>
  <Notes>0</Notes>
  <HiddenSlides>0</HiddenSlides>
  <MMClips>0</MMClips>
  <ScaleCrop>false</ScaleCrop>
  <HeadingPairs>
    <vt:vector size="6" baseType="variant">
      <vt:variant>
        <vt:lpstr>Verwendete Schriftarten</vt:lpstr>
      </vt:variant>
      <vt:variant>
        <vt:i4>1</vt:i4>
      </vt:variant>
      <vt:variant>
        <vt:lpstr>Design</vt:lpstr>
      </vt:variant>
      <vt:variant>
        <vt:i4>1</vt:i4>
      </vt:variant>
      <vt:variant>
        <vt:lpstr>Folientitel</vt:lpstr>
      </vt:variant>
      <vt:variant>
        <vt:i4>16</vt:i4>
      </vt:variant>
    </vt:vector>
  </HeadingPairs>
  <TitlesOfParts>
    <vt:vector size="18" baseType="lpstr">
      <vt:lpstr>Arial</vt:lpstr>
      <vt:lpstr>Office Theme</vt:lpstr>
      <vt:lpstr>Handbuch der KVU  zu den Kontrollen im Gewässerschutz</vt:lpstr>
      <vt:lpstr>1.3.1 Weide  </vt:lpstr>
      <vt:lpstr>1.3.1 Weide </vt:lpstr>
      <vt:lpstr>1.3.1 Weide </vt:lpstr>
      <vt:lpstr>1.3.1 Weide </vt:lpstr>
      <vt:lpstr>1.3.1 Weide</vt:lpstr>
      <vt:lpstr>1.3.1 Weide</vt:lpstr>
      <vt:lpstr>1.3.1 Weide</vt:lpstr>
      <vt:lpstr>1.3.1 Weide</vt:lpstr>
      <vt:lpstr>1.3.2 Entwässerungsschächte, Einlaufschächte, Kontrollschächte zu eingedolten Gewässern          auf der LN</vt:lpstr>
      <vt:lpstr>1.3.2 Entwässerungsschächte, Einlaufschächte, Kontrollschächte zu eingedolten Gewässern          auf der LN</vt:lpstr>
      <vt:lpstr>1.3.2 Entwässerungsschächte, Einlaufschächte, Kontrollschächte zu eingedolten Gewässern          auf der LN</vt:lpstr>
      <vt:lpstr>1.3.2 Entwässerungsschächte, Einlaufschächte, Kontrollschächte zu eingedolten Gewässern          auf der LN</vt:lpstr>
      <vt:lpstr>1.3.2 Entwässerungsschächte, Einlaufschächte, Kontrollschächte zu eingedolten Gewässern          auf der LN</vt:lpstr>
      <vt:lpstr>1.3.2 Entwässerungsschächte, Einlaufschächte, Kontrollschächte zu eingedolten Gewässern          auf der LN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Kontrollanweisungen Gewässerschutz</dc:title>
  <dc:creator>Rösch Martina</dc:creator>
  <cp:lastModifiedBy>Michel Fischler</cp:lastModifiedBy>
  <cp:revision>115</cp:revision>
  <cp:lastPrinted>2018-11-21T14:28:18Z</cp:lastPrinted>
  <dcterms:created xsi:type="dcterms:W3CDTF">2018-06-04T10:39:03Z</dcterms:created>
  <dcterms:modified xsi:type="dcterms:W3CDTF">2022-12-14T13:54:42Z</dcterms:modified>
</cp:coreProperties>
</file>