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86" r:id="rId3"/>
    <p:sldId id="276" r:id="rId4"/>
    <p:sldId id="277" r:id="rId5"/>
    <p:sldId id="283" r:id="rId6"/>
    <p:sldId id="284" r:id="rId7"/>
    <p:sldId id="278" r:id="rId8"/>
    <p:sldId id="287" r:id="rId9"/>
    <p:sldId id="279" r:id="rId10"/>
    <p:sldId id="290" r:id="rId11"/>
    <p:sldId id="289" r:id="rId12"/>
    <p:sldId id="288" r:id="rId13"/>
    <p:sldId id="294" r:id="rId14"/>
    <p:sldId id="280" r:id="rId15"/>
    <p:sldId id="285" r:id="rId16"/>
    <p:sldId id="291" r:id="rId17"/>
    <p:sldId id="281" r:id="rId18"/>
    <p:sldId id="292" r:id="rId19"/>
    <p:sldId id="293" r:id="rId20"/>
    <p:sldId id="282" r:id="rId21"/>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91" autoAdjust="0"/>
    <p:restoredTop sz="86395" autoAdjust="0"/>
  </p:normalViewPr>
  <p:slideViewPr>
    <p:cSldViewPr snapToGrid="0">
      <p:cViewPr varScale="1">
        <p:scale>
          <a:sx n="101" d="100"/>
          <a:sy n="101" d="100"/>
        </p:scale>
        <p:origin x="1008" y="8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B3B32C9D-E680-4D79-8653-224990958BB8}" type="datetimeFigureOut">
              <a:rPr lang="de-CH" smtClean="0"/>
              <a:t>02.02.2026</a:t>
            </a:fld>
            <a:endParaRPr lang="de-CH"/>
          </a:p>
        </p:txBody>
      </p:sp>
      <p:sp>
        <p:nvSpPr>
          <p:cNvPr id="4" name="Folienbildplatzhalt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8FB30788-AB5E-420B-95C5-532F3DE7F59E}" type="slidenum">
              <a:rPr lang="de-CH" smtClean="0"/>
              <a:t>‹Nr.›</a:t>
            </a:fld>
            <a:endParaRPr lang="de-CH"/>
          </a:p>
        </p:txBody>
      </p:sp>
    </p:spTree>
    <p:extLst>
      <p:ext uri="{BB962C8B-B14F-4D97-AF65-F5344CB8AC3E}">
        <p14:creationId xmlns:p14="http://schemas.microsoft.com/office/powerpoint/2010/main" val="2128901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8FB30788-AB5E-420B-95C5-532F3DE7F59E}" type="slidenum">
              <a:rPr lang="de-CH" smtClean="0"/>
              <a:t>5</a:t>
            </a:fld>
            <a:endParaRPr lang="de-CH"/>
          </a:p>
        </p:txBody>
      </p:sp>
    </p:spTree>
    <p:extLst>
      <p:ext uri="{BB962C8B-B14F-4D97-AF65-F5344CB8AC3E}">
        <p14:creationId xmlns:p14="http://schemas.microsoft.com/office/powerpoint/2010/main" val="1134858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8FB30788-AB5E-420B-95C5-532F3DE7F59E}" type="slidenum">
              <a:rPr lang="de-CH" smtClean="0"/>
              <a:t>6</a:t>
            </a:fld>
            <a:endParaRPr lang="de-CH"/>
          </a:p>
        </p:txBody>
      </p:sp>
    </p:spTree>
    <p:extLst>
      <p:ext uri="{BB962C8B-B14F-4D97-AF65-F5344CB8AC3E}">
        <p14:creationId xmlns:p14="http://schemas.microsoft.com/office/powerpoint/2010/main" val="987638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endParaRPr lang="de-CH"/>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2485235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1">
                <a:effectLst/>
              </a:defRPr>
            </a:lvl1p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791784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endParaRPr lang="de-CH"/>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730930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6" name="Fußzeilenplatzhalter 5"/>
          <p:cNvSpPr>
            <a:spLocks noGrp="1"/>
          </p:cNvSpPr>
          <p:nvPr>
            <p:ph type="ftr" sz="quarter" idx="11"/>
          </p:nvPr>
        </p:nvSpPr>
        <p:spPr/>
        <p:txBody>
          <a:bodyPr/>
          <a:lstStyle/>
          <a:p>
            <a:endParaRPr lang="de-CH" dirty="0"/>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656480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endParaRPr lang="de-CH"/>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8" name="Fußzeilenplatzhalter 7"/>
          <p:cNvSpPr>
            <a:spLocks noGrp="1"/>
          </p:cNvSpPr>
          <p:nvPr>
            <p:ph type="ftr" sz="quarter" idx="11"/>
          </p:nvPr>
        </p:nvSpPr>
        <p:spPr/>
        <p:txBody>
          <a:bodyPr/>
          <a:lstStyle/>
          <a:p>
            <a:endParaRPr lang="de-CH" dirty="0"/>
          </a:p>
        </p:txBody>
      </p:sp>
      <p:sp>
        <p:nvSpPr>
          <p:cNvPr id="9" name="Foliennummernplatzhalter 8"/>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123343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4" name="Fußzeilenplatzhalter 3"/>
          <p:cNvSpPr>
            <a:spLocks noGrp="1"/>
          </p:cNvSpPr>
          <p:nvPr>
            <p:ph type="ftr" sz="quarter" idx="11"/>
          </p:nvPr>
        </p:nvSpPr>
        <p:spPr/>
        <p:txBody>
          <a:bodyPr/>
          <a:lstStyle/>
          <a:p>
            <a:endParaRPr lang="de-CH" dirty="0"/>
          </a:p>
        </p:txBody>
      </p:sp>
      <p:sp>
        <p:nvSpPr>
          <p:cNvPr id="5" name="Foliennummernplatzhalter 4"/>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891091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3" name="Fußzeilenplatzhalter 2"/>
          <p:cNvSpPr>
            <a:spLocks noGrp="1"/>
          </p:cNvSpPr>
          <p:nvPr>
            <p:ph type="ftr" sz="quarter" idx="11"/>
          </p:nvPr>
        </p:nvSpPr>
        <p:spPr/>
        <p:txBody>
          <a:bodyPr/>
          <a:lstStyle/>
          <a:p>
            <a:endParaRPr lang="de-CH" dirty="0"/>
          </a:p>
        </p:txBody>
      </p:sp>
      <p:sp>
        <p:nvSpPr>
          <p:cNvPr id="4" name="Foliennummernplatzhalter 3"/>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3656088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6" name="Fußzeilenplatzhalter 5"/>
          <p:cNvSpPr>
            <a:spLocks noGrp="1"/>
          </p:cNvSpPr>
          <p:nvPr>
            <p:ph type="ftr" sz="quarter" idx="11"/>
          </p:nvPr>
        </p:nvSpPr>
        <p:spPr/>
        <p:txBody>
          <a:bodyPr/>
          <a:lstStyle/>
          <a:p>
            <a:endParaRPr lang="de-CH" dirty="0"/>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941871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dirty="0"/>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6" name="Fußzeilenplatzhalter 5"/>
          <p:cNvSpPr>
            <a:spLocks noGrp="1"/>
          </p:cNvSpPr>
          <p:nvPr>
            <p:ph type="ftr" sz="quarter" idx="11"/>
          </p:nvPr>
        </p:nvSpPr>
        <p:spPr/>
        <p:txBody>
          <a:bodyPr/>
          <a:lstStyle/>
          <a:p>
            <a:endParaRPr lang="de-CH" dirty="0"/>
          </a:p>
        </p:txBody>
      </p:sp>
      <p:sp>
        <p:nvSpPr>
          <p:cNvPr id="7" name="Foliennummernplatzhalter 6"/>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4183108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4198359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4602CD1C-8D77-425F-B235-64B15FC3EAE6}" type="datetimeFigureOut">
              <a:rPr lang="de-CH" smtClean="0"/>
              <a:t>02.02.2026</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1CB3BDFD-DBA9-4748-A039-4B878D2B1E06}" type="slidenum">
              <a:rPr lang="de-CH" smtClean="0"/>
              <a:t>‹Nr.›</a:t>
            </a:fld>
            <a:endParaRPr lang="de-CH" dirty="0"/>
          </a:p>
        </p:txBody>
      </p:sp>
    </p:spTree>
    <p:extLst>
      <p:ext uri="{BB962C8B-B14F-4D97-AF65-F5344CB8AC3E}">
        <p14:creationId xmlns:p14="http://schemas.microsoft.com/office/powerpoint/2010/main" val="1391422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6"/>
            <a:ext cx="10515600" cy="376019"/>
          </a:xfrm>
          <a:prstGeom prst="rect">
            <a:avLst/>
          </a:prstGeom>
        </p:spPr>
        <p:txBody>
          <a:bodyPr vert="horz" lIns="91440" tIns="45720" rIns="91440" bIns="45720" rtlCol="0" anchor="ctr">
            <a:normAutofit/>
          </a:bodyPr>
          <a:lstStyle/>
          <a:p>
            <a:r>
              <a:rPr lang="de-DE" dirty="0"/>
              <a:t>Titelmasterformat durch Klicken bearbeiten</a:t>
            </a:r>
            <a:endParaRPr lang="de-CH" dirty="0"/>
          </a:p>
        </p:txBody>
      </p:sp>
      <p:sp>
        <p:nvSpPr>
          <p:cNvPr id="3" name="Textplatzhalter 2"/>
          <p:cNvSpPr>
            <a:spLocks noGrp="1"/>
          </p:cNvSpPr>
          <p:nvPr>
            <p:ph type="body" idx="1"/>
          </p:nvPr>
        </p:nvSpPr>
        <p:spPr>
          <a:xfrm>
            <a:off x="838200" y="837398"/>
            <a:ext cx="10515600" cy="5339565"/>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02CD1C-8D77-425F-B235-64B15FC3EAE6}" type="datetimeFigureOut">
              <a:rPr lang="de-CH" smtClean="0"/>
              <a:t>02.02.2026</a:t>
            </a:fld>
            <a:endParaRPr lang="de-CH" dirty="0"/>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dirty="0"/>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B3BDFD-DBA9-4748-A039-4B878D2B1E06}" type="slidenum">
              <a:rPr lang="de-CH" smtClean="0"/>
              <a:t>‹Nr.›</a:t>
            </a:fld>
            <a:endParaRPr lang="de-CH" dirty="0"/>
          </a:p>
        </p:txBody>
      </p:sp>
    </p:spTree>
    <p:extLst>
      <p:ext uri="{BB962C8B-B14F-4D97-AF65-F5344CB8AC3E}">
        <p14:creationId xmlns:p14="http://schemas.microsoft.com/office/powerpoint/2010/main" val="31107282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16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kvu.ch/getdownloadfile.cfm?filename=210303094322_191028145934_Directive_1_Mesures_de_protection_des_eaux_pour_le.pdf" TargetMode="External"/><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it-CH" noProof="0" dirty="0"/>
              <a:t>Manuale CCA per i controlli sulla protezione delle acque</a:t>
            </a:r>
          </a:p>
        </p:txBody>
      </p:sp>
      <p:sp>
        <p:nvSpPr>
          <p:cNvPr id="3" name="Untertitel 2"/>
          <p:cNvSpPr>
            <a:spLocks noGrp="1"/>
          </p:cNvSpPr>
          <p:nvPr>
            <p:ph type="subTitle" idx="1"/>
          </p:nvPr>
        </p:nvSpPr>
        <p:spPr>
          <a:xfrm>
            <a:off x="1524000" y="4136872"/>
            <a:ext cx="9144000" cy="876917"/>
          </a:xfrm>
        </p:spPr>
        <p:txBody>
          <a:bodyPr>
            <a:normAutofit/>
          </a:bodyPr>
          <a:lstStyle/>
          <a:p>
            <a:r>
              <a:rPr lang="it-CH" b="1" noProof="0" dirty="0">
                <a:latin typeface="+mj-lt"/>
              </a:rPr>
              <a:t>1.2 Prodotti fitosanitari (PFS), fertilizzanti, diesel e altri liquidi, nonché sostanze potenzialmente inquinanti per le acque</a:t>
            </a:r>
            <a:endParaRPr lang="it-CH" noProof="0" dirty="0">
              <a:latin typeface="+mj-lt"/>
            </a:endParaRPr>
          </a:p>
        </p:txBody>
      </p:sp>
      <p:pic>
        <p:nvPicPr>
          <p:cNvPr id="4" name="Grafik 3" descr="Ein Bild, das dunkel, erleuchtet enthält.&#10;&#10;Automatisch generierte Beschreibung">
            <a:extLst>
              <a:ext uri="{FF2B5EF4-FFF2-40B4-BE49-F238E27FC236}">
                <a16:creationId xmlns:a16="http://schemas.microsoft.com/office/drawing/2014/main" id="{F6714BC2-3CB2-48D8-AD80-0067DB1DC9FA}"/>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598474" y="5189511"/>
            <a:ext cx="805380" cy="324778"/>
          </a:xfrm>
          <a:prstGeom prst="rect">
            <a:avLst/>
          </a:prstGeom>
        </p:spPr>
      </p:pic>
      <p:sp>
        <p:nvSpPr>
          <p:cNvPr id="6" name="Textfeld 5">
            <a:extLst>
              <a:ext uri="{FF2B5EF4-FFF2-40B4-BE49-F238E27FC236}">
                <a16:creationId xmlns:a16="http://schemas.microsoft.com/office/drawing/2014/main" id="{B3D3AF5E-0CBD-499B-B267-0DB97646C61C}"/>
              </a:ext>
            </a:extLst>
          </p:cNvPr>
          <p:cNvSpPr txBox="1"/>
          <p:nvPr/>
        </p:nvSpPr>
        <p:spPr>
          <a:xfrm>
            <a:off x="1641410" y="5745003"/>
            <a:ext cx="9143999" cy="646331"/>
          </a:xfrm>
          <a:prstGeom prst="rect">
            <a:avLst/>
          </a:prstGeom>
          <a:noFill/>
        </p:spPr>
        <p:txBody>
          <a:bodyPr wrap="square" rtlCol="0">
            <a:spAutoFit/>
          </a:bodyPr>
          <a:lstStyle/>
          <a:p>
            <a:pPr algn="ctr"/>
            <a:r>
              <a:rPr lang="it-IT" dirty="0"/>
              <a:t>Stato: 12 dicembre 2022, aggiunta del 2.2.26 al punto 1.2.5, diapositiva 17 </a:t>
            </a:r>
            <a:br>
              <a:rPr lang="it-IT" dirty="0"/>
            </a:br>
            <a:r>
              <a:rPr lang="it-IT" dirty="0"/>
              <a:t>(evidenziata in giallo)</a:t>
            </a:r>
          </a:p>
        </p:txBody>
      </p:sp>
      <p:sp>
        <p:nvSpPr>
          <p:cNvPr id="7" name="Textfeld 6">
            <a:extLst>
              <a:ext uri="{FF2B5EF4-FFF2-40B4-BE49-F238E27FC236}">
                <a16:creationId xmlns:a16="http://schemas.microsoft.com/office/drawing/2014/main" id="{821B0FCD-ED02-4D15-A77E-54C9840F0FA5}"/>
              </a:ext>
            </a:extLst>
          </p:cNvPr>
          <p:cNvSpPr txBox="1"/>
          <p:nvPr/>
        </p:nvSpPr>
        <p:spPr>
          <a:xfrm>
            <a:off x="1123122" y="5102572"/>
            <a:ext cx="9544878" cy="646331"/>
          </a:xfrm>
          <a:prstGeom prst="rect">
            <a:avLst/>
          </a:prstGeom>
          <a:noFill/>
        </p:spPr>
        <p:txBody>
          <a:bodyPr wrap="square" rtlCol="0">
            <a:spAutoFit/>
          </a:bodyPr>
          <a:lstStyle/>
          <a:p>
            <a:r>
              <a:rPr lang="it-IT" dirty="0"/>
              <a:t>Le indicazioni speciali per alpeggi / aziende d’estivazione sono contrassegnate dal simbolo:</a:t>
            </a:r>
          </a:p>
          <a:p>
            <a:endParaRPr lang="it-IT" dirty="0"/>
          </a:p>
        </p:txBody>
      </p:sp>
    </p:spTree>
    <p:extLst>
      <p:ext uri="{BB962C8B-B14F-4D97-AF65-F5344CB8AC3E}">
        <p14:creationId xmlns:p14="http://schemas.microsoft.com/office/powerpoint/2010/main" val="275262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it-CH" sz="1800" noProof="0" dirty="0"/>
              <a:t>1.2.1 Stoccaggio di prodotti fitosanitari</a:t>
            </a:r>
          </a:p>
        </p:txBody>
      </p:sp>
      <p:sp>
        <p:nvSpPr>
          <p:cNvPr id="5" name="Textfeld 4"/>
          <p:cNvSpPr txBox="1"/>
          <p:nvPr/>
        </p:nvSpPr>
        <p:spPr>
          <a:xfrm>
            <a:off x="651933" y="5966691"/>
            <a:ext cx="2251509" cy="215444"/>
          </a:xfrm>
          <a:prstGeom prst="rect">
            <a:avLst/>
          </a:prstGeom>
          <a:noFill/>
        </p:spPr>
        <p:txBody>
          <a:bodyPr wrap="square" rtlCol="0">
            <a:spAutoFit/>
          </a:bodyPr>
          <a:lstStyle/>
          <a:p>
            <a:r>
              <a:rPr lang="it-IT" sz="800" dirty="0"/>
              <a:t>Fonte: E. Müller</a:t>
            </a:r>
          </a:p>
        </p:txBody>
      </p:sp>
      <p:sp>
        <p:nvSpPr>
          <p:cNvPr id="6" name="Textfeld 5"/>
          <p:cNvSpPr txBox="1"/>
          <p:nvPr/>
        </p:nvSpPr>
        <p:spPr>
          <a:xfrm>
            <a:off x="5228536" y="994017"/>
            <a:ext cx="4721579" cy="3970318"/>
          </a:xfrm>
          <a:prstGeom prst="rect">
            <a:avLst/>
          </a:prstGeom>
          <a:noFill/>
        </p:spPr>
        <p:txBody>
          <a:bodyPr wrap="square" rtlCol="0">
            <a:spAutoFit/>
          </a:bodyPr>
          <a:lstStyle/>
          <a:p>
            <a:r>
              <a:rPr lang="it-IT" dirty="0"/>
              <a:t>I ripiani dell’armadio per i PFS servono anche da vasca di contenimento per eventuali perdite. Devono essere in grado di contenere il volume del contenitore di PFS più capiente. </a:t>
            </a:r>
          </a:p>
          <a:p>
            <a:endParaRPr lang="it-IT" dirty="0"/>
          </a:p>
          <a:p>
            <a:r>
              <a:rPr lang="it-IT" dirty="0"/>
              <a:t>Nota:</a:t>
            </a:r>
          </a:p>
          <a:p>
            <a:r>
              <a:rPr lang="it-IT" dirty="0"/>
              <a:t>Un locale di stoccaggio il cui pavimento non presenta né buchi, né fessure, ecc., ed è dotato di una soglia o di un dispositivo analogo, che permette di trattenere eventuali perdite e di impedirne la fuoriuscita, equivale a una vasca di contenimento ed è quindi conforme. </a:t>
            </a:r>
          </a:p>
        </p:txBody>
      </p:sp>
      <p:pic>
        <p:nvPicPr>
          <p:cNvPr id="8" name="Inhaltsplatzhalter 7" descr="Ein Bild, das Text, Kühlschrank, drinnen, Regal enthält.&#10;&#10;Automatisch generierte Beschreibung">
            <a:extLst>
              <a:ext uri="{FF2B5EF4-FFF2-40B4-BE49-F238E27FC236}">
                <a16:creationId xmlns:a16="http://schemas.microsoft.com/office/drawing/2014/main" id="{D8DCF9F3-2E92-4E53-9B10-C691D6038CD9}"/>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39935" y="994017"/>
            <a:ext cx="4179197" cy="4941116"/>
          </a:xfrm>
          <a:prstGeom prst="rect">
            <a:avLst/>
          </a:prstGeom>
          <a:noFill/>
          <a:ln>
            <a:noFill/>
          </a:ln>
        </p:spPr>
      </p:pic>
      <p:sp>
        <p:nvSpPr>
          <p:cNvPr id="9" name="Smiley 8">
            <a:extLst>
              <a:ext uri="{FF2B5EF4-FFF2-40B4-BE49-F238E27FC236}">
                <a16:creationId xmlns:a16="http://schemas.microsoft.com/office/drawing/2014/main" id="{32B02054-B07C-468B-9430-B45182426B45}"/>
              </a:ext>
            </a:extLst>
          </p:cNvPr>
          <p:cNvSpPr/>
          <p:nvPr/>
        </p:nvSpPr>
        <p:spPr>
          <a:xfrm>
            <a:off x="3897588" y="4863941"/>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393951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it-CH" sz="1800" noProof="0" dirty="0"/>
              <a:t>1.2.1 Stoccaggio di prodotti fitosanitari</a:t>
            </a:r>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810192"/>
            <a:ext cx="3928212" cy="5237616"/>
          </a:xfrm>
        </p:spPr>
      </p:pic>
      <p:sp>
        <p:nvSpPr>
          <p:cNvPr id="9" name="Textfeld 8"/>
          <p:cNvSpPr txBox="1"/>
          <p:nvPr/>
        </p:nvSpPr>
        <p:spPr>
          <a:xfrm>
            <a:off x="5505817" y="810192"/>
            <a:ext cx="5731388" cy="646331"/>
          </a:xfrm>
          <a:prstGeom prst="rect">
            <a:avLst/>
          </a:prstGeom>
          <a:noFill/>
        </p:spPr>
        <p:txBody>
          <a:bodyPr wrap="square" rtlCol="0">
            <a:spAutoFit/>
          </a:bodyPr>
          <a:lstStyle/>
          <a:p>
            <a:r>
              <a:rPr lang="it-IT" dirty="0">
                <a:latin typeface="Arial" panose="020B0604020202020204" pitchFamily="34" charset="0"/>
                <a:ea typeface="Times New Roman" panose="02020603050405020304" pitchFamily="18" charset="0"/>
              </a:rPr>
              <a:t>Il pavimento o le apposite vasche non presentano né fessure né buchi, ecc.</a:t>
            </a:r>
            <a:endParaRPr lang="it-IT" dirty="0"/>
          </a:p>
        </p:txBody>
      </p:sp>
      <p:sp>
        <p:nvSpPr>
          <p:cNvPr id="10" name="Smiley 9"/>
          <p:cNvSpPr/>
          <p:nvPr/>
        </p:nvSpPr>
        <p:spPr>
          <a:xfrm>
            <a:off x="3707580" y="5033725"/>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1" name="Textfeld 10"/>
          <p:cNvSpPr txBox="1"/>
          <p:nvPr/>
        </p:nvSpPr>
        <p:spPr>
          <a:xfrm>
            <a:off x="733425" y="6093607"/>
            <a:ext cx="2251509" cy="215444"/>
          </a:xfrm>
          <a:prstGeom prst="rect">
            <a:avLst/>
          </a:prstGeom>
          <a:noFill/>
        </p:spPr>
        <p:txBody>
          <a:bodyPr wrap="square" rtlCol="0">
            <a:spAutoFit/>
          </a:bodyPr>
          <a:lstStyle/>
          <a:p>
            <a:r>
              <a:rPr lang="it-IT" sz="800" dirty="0"/>
              <a:t>Fonte: AWEL, ZH</a:t>
            </a:r>
          </a:p>
        </p:txBody>
      </p:sp>
      <p:pic>
        <p:nvPicPr>
          <p:cNvPr id="12" name="Grafik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5817" y="1912597"/>
            <a:ext cx="5513614" cy="4135211"/>
          </a:xfrm>
          <a:prstGeom prst="rect">
            <a:avLst/>
          </a:prstGeom>
        </p:spPr>
      </p:pic>
      <p:sp>
        <p:nvSpPr>
          <p:cNvPr id="13" name="Textfeld 12"/>
          <p:cNvSpPr txBox="1"/>
          <p:nvPr/>
        </p:nvSpPr>
        <p:spPr>
          <a:xfrm>
            <a:off x="5505817" y="6047808"/>
            <a:ext cx="2251509" cy="215444"/>
          </a:xfrm>
          <a:prstGeom prst="rect">
            <a:avLst/>
          </a:prstGeom>
          <a:noFill/>
        </p:spPr>
        <p:txBody>
          <a:bodyPr wrap="square" rtlCol="0">
            <a:spAutoFit/>
          </a:bodyPr>
          <a:lstStyle/>
          <a:p>
            <a:r>
              <a:rPr lang="it-IT" sz="800" dirty="0"/>
              <a:t>Fonte: AWEL, ZH</a:t>
            </a:r>
          </a:p>
        </p:txBody>
      </p:sp>
      <p:sp>
        <p:nvSpPr>
          <p:cNvPr id="14" name="Smiley 13"/>
          <p:cNvSpPr/>
          <p:nvPr/>
        </p:nvSpPr>
        <p:spPr>
          <a:xfrm>
            <a:off x="9979437" y="4959005"/>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5" name="Pfeil nach unten 14"/>
          <p:cNvSpPr/>
          <p:nvPr/>
        </p:nvSpPr>
        <p:spPr>
          <a:xfrm rot="3200560">
            <a:off x="8594238" y="3016384"/>
            <a:ext cx="605307" cy="1413709"/>
          </a:xfrm>
          <a:prstGeom prst="downArrow">
            <a:avLst/>
          </a:prstGeom>
          <a:solidFill>
            <a:schemeClr val="accent6">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6" name="Pfeil nach unten 15"/>
          <p:cNvSpPr/>
          <p:nvPr/>
        </p:nvSpPr>
        <p:spPr>
          <a:xfrm rot="18316081">
            <a:off x="1661301" y="3671626"/>
            <a:ext cx="605307" cy="1413709"/>
          </a:xfrm>
          <a:prstGeom prst="downArrow">
            <a:avLst/>
          </a:prstGeom>
          <a:solidFill>
            <a:schemeClr val="accent6">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761558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it-CH" sz="1800" noProof="0" dirty="0"/>
              <a:t>1.2.1 Stoccaggio di prodotti fitosanitari</a:t>
            </a:r>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009" y="914032"/>
            <a:ext cx="4165403" cy="5066609"/>
          </a:xfrm>
          <a:prstGeom prst="rect">
            <a:avLst/>
          </a:prstGeom>
        </p:spPr>
      </p:pic>
      <p:sp>
        <p:nvSpPr>
          <p:cNvPr id="8" name="Textfeld 7"/>
          <p:cNvSpPr txBox="1"/>
          <p:nvPr/>
        </p:nvSpPr>
        <p:spPr>
          <a:xfrm>
            <a:off x="960795" y="5980641"/>
            <a:ext cx="2251509" cy="215444"/>
          </a:xfrm>
          <a:prstGeom prst="rect">
            <a:avLst/>
          </a:prstGeom>
          <a:noFill/>
        </p:spPr>
        <p:txBody>
          <a:bodyPr wrap="square" rtlCol="0">
            <a:spAutoFit/>
          </a:bodyPr>
          <a:lstStyle/>
          <a:p>
            <a:r>
              <a:rPr lang="it-IT" sz="800" dirty="0"/>
              <a:t>Fonte: AWEL, ZH</a:t>
            </a:r>
          </a:p>
        </p:txBody>
      </p:sp>
      <p:sp>
        <p:nvSpPr>
          <p:cNvPr id="9" name="Textfeld 8"/>
          <p:cNvSpPr txBox="1"/>
          <p:nvPr/>
        </p:nvSpPr>
        <p:spPr>
          <a:xfrm>
            <a:off x="5840186" y="4905290"/>
            <a:ext cx="5513614" cy="923330"/>
          </a:xfrm>
          <a:prstGeom prst="rect">
            <a:avLst/>
          </a:prstGeom>
          <a:noFill/>
        </p:spPr>
        <p:txBody>
          <a:bodyPr wrap="square" rtlCol="0">
            <a:spAutoFit/>
          </a:bodyPr>
          <a:lstStyle/>
          <a:p>
            <a:r>
              <a:rPr lang="it-IT" dirty="0"/>
              <a:t>Stoccaggio di prodotti fitosanitari infiammabili in un magazzino/armadio ignifugo, che può essere chiuso a chiave.</a:t>
            </a:r>
          </a:p>
        </p:txBody>
      </p:sp>
      <p:sp>
        <p:nvSpPr>
          <p:cNvPr id="10" name="Smiley 9"/>
          <p:cNvSpPr/>
          <p:nvPr/>
        </p:nvSpPr>
        <p:spPr>
          <a:xfrm>
            <a:off x="4189240" y="4905290"/>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pic>
        <p:nvPicPr>
          <p:cNvPr id="3" name="Grafik 2"/>
          <p:cNvPicPr>
            <a:picLocks noChangeAspect="1"/>
          </p:cNvPicPr>
          <p:nvPr/>
        </p:nvPicPr>
        <p:blipFill rotWithShape="1">
          <a:blip r:embed="rId3" cstate="print">
            <a:extLst>
              <a:ext uri="{28A0092B-C50C-407E-A947-70E740481C1C}">
                <a14:useLocalDpi xmlns:a14="http://schemas.microsoft.com/office/drawing/2010/main" val="0"/>
              </a:ext>
            </a:extLst>
          </a:blip>
          <a:srcRect l="37804" r="15644"/>
          <a:stretch/>
        </p:blipFill>
        <p:spPr>
          <a:xfrm rot="5400000">
            <a:off x="6652325" y="290052"/>
            <a:ext cx="3076489" cy="4405828"/>
          </a:xfrm>
          <a:prstGeom prst="rect">
            <a:avLst/>
          </a:prstGeom>
        </p:spPr>
      </p:pic>
      <p:sp>
        <p:nvSpPr>
          <p:cNvPr id="11" name="Smiley 10"/>
          <p:cNvSpPr/>
          <p:nvPr/>
        </p:nvSpPr>
        <p:spPr>
          <a:xfrm>
            <a:off x="9308272" y="2997000"/>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2" name="Textfeld 11"/>
          <p:cNvSpPr txBox="1"/>
          <p:nvPr/>
        </p:nvSpPr>
        <p:spPr>
          <a:xfrm>
            <a:off x="5934490" y="4101288"/>
            <a:ext cx="2251509" cy="215444"/>
          </a:xfrm>
          <a:prstGeom prst="rect">
            <a:avLst/>
          </a:prstGeom>
          <a:noFill/>
        </p:spPr>
        <p:txBody>
          <a:bodyPr wrap="square" rtlCol="0">
            <a:spAutoFit/>
          </a:bodyPr>
          <a:lstStyle/>
          <a:p>
            <a:r>
              <a:rPr lang="it-IT" sz="800" dirty="0"/>
              <a:t>Fonte: AGRIDEA</a:t>
            </a:r>
          </a:p>
        </p:txBody>
      </p:sp>
    </p:spTree>
    <p:extLst>
      <p:ext uri="{BB962C8B-B14F-4D97-AF65-F5344CB8AC3E}">
        <p14:creationId xmlns:p14="http://schemas.microsoft.com/office/powerpoint/2010/main" val="107329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it-CH" sz="1800" noProof="0" dirty="0"/>
              <a:t>1.2.1 Stoccaggio di prodotti fitosanitari</a:t>
            </a:r>
          </a:p>
        </p:txBody>
      </p:sp>
      <p:pic>
        <p:nvPicPr>
          <p:cNvPr id="4" name="Picture 7" descr="Lager schlecht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199" y="988166"/>
            <a:ext cx="5184000" cy="38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p:cNvSpPr txBox="1"/>
          <p:nvPr/>
        </p:nvSpPr>
        <p:spPr>
          <a:xfrm>
            <a:off x="730768" y="4907743"/>
            <a:ext cx="2251509" cy="215444"/>
          </a:xfrm>
          <a:prstGeom prst="rect">
            <a:avLst/>
          </a:prstGeom>
          <a:noFill/>
        </p:spPr>
        <p:txBody>
          <a:bodyPr wrap="square" rtlCol="0">
            <a:spAutoFit/>
          </a:bodyPr>
          <a:lstStyle/>
          <a:p>
            <a:r>
              <a:rPr lang="it-IT" sz="800" dirty="0"/>
              <a:t>Fonte: Qualinova</a:t>
            </a:r>
          </a:p>
        </p:txBody>
      </p:sp>
      <p:pic>
        <p:nvPicPr>
          <p:cNvPr id="6" name="Picture 4" descr="Lager schlecht 2"/>
          <p:cNvPicPr/>
          <p:nvPr/>
        </p:nvPicPr>
        <p:blipFill>
          <a:blip r:embed="rId4">
            <a:extLst>
              <a:ext uri="{28A0092B-C50C-407E-A947-70E740481C1C}">
                <a14:useLocalDpi xmlns:a14="http://schemas.microsoft.com/office/drawing/2010/main" val="0"/>
              </a:ext>
            </a:extLst>
          </a:blip>
          <a:srcRect/>
          <a:stretch>
            <a:fillRect/>
          </a:stretch>
        </p:blipFill>
        <p:spPr bwMode="auto">
          <a:xfrm>
            <a:off x="6626640" y="988167"/>
            <a:ext cx="3442270" cy="499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6"/>
          <p:cNvSpPr txBox="1"/>
          <p:nvPr/>
        </p:nvSpPr>
        <p:spPr>
          <a:xfrm>
            <a:off x="6626640" y="5980386"/>
            <a:ext cx="2251509" cy="215444"/>
          </a:xfrm>
          <a:prstGeom prst="rect">
            <a:avLst/>
          </a:prstGeom>
          <a:noFill/>
        </p:spPr>
        <p:txBody>
          <a:bodyPr wrap="square" rtlCol="0">
            <a:spAutoFit/>
          </a:bodyPr>
          <a:lstStyle/>
          <a:p>
            <a:r>
              <a:rPr lang="it-IT" sz="800" dirty="0"/>
              <a:t>Fonte: Qualinova</a:t>
            </a:r>
          </a:p>
        </p:txBody>
      </p:sp>
      <p:sp>
        <p:nvSpPr>
          <p:cNvPr id="8" name="Textfeld 7"/>
          <p:cNvSpPr txBox="1"/>
          <p:nvPr/>
        </p:nvSpPr>
        <p:spPr>
          <a:xfrm>
            <a:off x="730768" y="5196677"/>
            <a:ext cx="5486221" cy="1200329"/>
          </a:xfrm>
          <a:prstGeom prst="rect">
            <a:avLst/>
          </a:prstGeom>
          <a:noFill/>
        </p:spPr>
        <p:txBody>
          <a:bodyPr wrap="square" rtlCol="0">
            <a:spAutoFit/>
          </a:bodyPr>
          <a:lstStyle/>
          <a:p>
            <a:r>
              <a:rPr lang="it-IT" dirty="0"/>
              <a:t>Difetto: mancanza di un apposito armadio o di uno spazio adeguato e separato per lo stoccaggio dei PFS. Non c’è la possibilità di chiudere il magazzino a chiave.</a:t>
            </a:r>
          </a:p>
        </p:txBody>
      </p:sp>
      <p:sp>
        <p:nvSpPr>
          <p:cNvPr id="9" name="Smiley 8"/>
          <p:cNvSpPr/>
          <p:nvPr/>
        </p:nvSpPr>
        <p:spPr>
          <a:xfrm>
            <a:off x="9041009" y="4993275"/>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0" name="Smiley 9"/>
          <p:cNvSpPr/>
          <p:nvPr/>
        </p:nvSpPr>
        <p:spPr>
          <a:xfrm>
            <a:off x="4926163" y="3909138"/>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1" name="Rectangle 2">
            <a:extLst>
              <a:ext uri="{FF2B5EF4-FFF2-40B4-BE49-F238E27FC236}">
                <a16:creationId xmlns:a16="http://schemas.microsoft.com/office/drawing/2014/main" id="{DDA239D0-9B23-42CC-9F98-1A9EA08BC85B}"/>
              </a:ext>
            </a:extLst>
          </p:cNvPr>
          <p:cNvSpPr>
            <a:spLocks noChangeArrowheads="1"/>
          </p:cNvSpPr>
          <p:nvPr/>
        </p:nvSpPr>
        <p:spPr bwMode="auto">
          <a:xfrm>
            <a:off x="0" y="-107722"/>
            <a:ext cx="21352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CH" altLang="de-DE" sz="800" b="0" i="0" u="none" strike="noStrike" cap="none" normalizeH="0" baseline="0" dirty="0">
                <a:ln>
                  <a:noFill/>
                </a:ln>
                <a:solidFill>
                  <a:schemeClr val="tx1"/>
                </a:solidFill>
                <a:effectLst/>
              </a:rPr>
              <a:t> </a:t>
            </a:r>
            <a:endParaRPr kumimoji="0" lang="de-CH" altLang="de-D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95522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it-CH" sz="1800" noProof="0" dirty="0"/>
              <a:t>1.2.1 Stoccaggio di prodotti fitosanitari</a:t>
            </a:r>
          </a:p>
        </p:txBody>
      </p:sp>
      <p:pic>
        <p:nvPicPr>
          <p:cNvPr id="4" name="Picture 4" descr="Eschbach BL agriTOP swissgap (5)"/>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998087"/>
            <a:ext cx="5940972" cy="438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p:cNvSpPr txBox="1"/>
          <p:nvPr/>
        </p:nvSpPr>
        <p:spPr>
          <a:xfrm>
            <a:off x="771088" y="5381296"/>
            <a:ext cx="2251509" cy="215444"/>
          </a:xfrm>
          <a:prstGeom prst="rect">
            <a:avLst/>
          </a:prstGeom>
          <a:noFill/>
        </p:spPr>
        <p:txBody>
          <a:bodyPr wrap="square" rtlCol="0">
            <a:spAutoFit/>
          </a:bodyPr>
          <a:lstStyle/>
          <a:p>
            <a:r>
              <a:rPr lang="it-IT" sz="800" dirty="0"/>
              <a:t>Fonte: Qualinova</a:t>
            </a:r>
          </a:p>
        </p:txBody>
      </p:sp>
      <p:sp>
        <p:nvSpPr>
          <p:cNvPr id="6" name="Textfeld 5"/>
          <p:cNvSpPr txBox="1"/>
          <p:nvPr/>
        </p:nvSpPr>
        <p:spPr>
          <a:xfrm>
            <a:off x="771088" y="5638238"/>
            <a:ext cx="6008084" cy="646331"/>
          </a:xfrm>
          <a:prstGeom prst="rect">
            <a:avLst/>
          </a:prstGeom>
          <a:noFill/>
        </p:spPr>
        <p:txBody>
          <a:bodyPr wrap="square" rtlCol="0">
            <a:spAutoFit/>
          </a:bodyPr>
          <a:lstStyle/>
          <a:p>
            <a:r>
              <a:rPr lang="it-IT" dirty="0"/>
              <a:t>Difetto: mancato stoccaggio di prodotti fitosanitari infiammabili in un magazzino/armadio ignifugo.</a:t>
            </a:r>
          </a:p>
        </p:txBody>
      </p:sp>
      <p:sp>
        <p:nvSpPr>
          <p:cNvPr id="7" name="Smiley 6"/>
          <p:cNvSpPr/>
          <p:nvPr/>
        </p:nvSpPr>
        <p:spPr>
          <a:xfrm>
            <a:off x="5743140" y="4377166"/>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2512580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it-CH" sz="1800" noProof="0" dirty="0"/>
              <a:t>1.2.2 Area di deposito per irroratrici</a:t>
            </a:r>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887888"/>
            <a:ext cx="3552732" cy="5340350"/>
          </a:xfrm>
        </p:spPr>
      </p:pic>
      <p:sp>
        <p:nvSpPr>
          <p:cNvPr id="5" name="Smiley 4"/>
          <p:cNvSpPr/>
          <p:nvPr/>
        </p:nvSpPr>
        <p:spPr>
          <a:xfrm>
            <a:off x="3376151" y="5118485"/>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6" name="Textfeld 5"/>
          <p:cNvSpPr txBox="1"/>
          <p:nvPr/>
        </p:nvSpPr>
        <p:spPr>
          <a:xfrm>
            <a:off x="738518" y="6228238"/>
            <a:ext cx="2251509" cy="215444"/>
          </a:xfrm>
          <a:prstGeom prst="rect">
            <a:avLst/>
          </a:prstGeom>
          <a:noFill/>
        </p:spPr>
        <p:txBody>
          <a:bodyPr wrap="square" rtlCol="0">
            <a:spAutoFit/>
          </a:bodyPr>
          <a:lstStyle/>
          <a:p>
            <a:r>
              <a:rPr lang="it-IT" sz="800" dirty="0"/>
              <a:t>Fonte: AGRIDEA</a:t>
            </a:r>
          </a:p>
        </p:txBody>
      </p:sp>
      <p:sp>
        <p:nvSpPr>
          <p:cNvPr id="7" name="Textfeld 6"/>
          <p:cNvSpPr txBox="1"/>
          <p:nvPr/>
        </p:nvSpPr>
        <p:spPr>
          <a:xfrm>
            <a:off x="4718477" y="887888"/>
            <a:ext cx="6404447" cy="923330"/>
          </a:xfrm>
          <a:prstGeom prst="rect">
            <a:avLst/>
          </a:prstGeom>
          <a:noFill/>
        </p:spPr>
        <p:txBody>
          <a:bodyPr wrap="square" rtlCol="0">
            <a:spAutoFit/>
          </a:bodyPr>
          <a:lstStyle/>
          <a:p>
            <a:r>
              <a:rPr lang="it-IT" dirty="0">
                <a:latin typeface="Arial" panose="020B0604020202020204" pitchFamily="34" charset="0"/>
                <a:ea typeface="Times New Roman" panose="02020603050405020304" pitchFamily="18" charset="0"/>
              </a:rPr>
              <a:t>Difetto: l’irroratrice non è riparata dalle precipitazioni (servirebbe una tettoia o copertura mobile, come ad es. un telone impermeabile). </a:t>
            </a:r>
            <a:endParaRPr lang="it-IT" dirty="0"/>
          </a:p>
        </p:txBody>
      </p:sp>
    </p:spTree>
    <p:extLst>
      <p:ext uri="{BB962C8B-B14F-4D97-AF65-F5344CB8AC3E}">
        <p14:creationId xmlns:p14="http://schemas.microsoft.com/office/powerpoint/2010/main" val="1502666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it-CH" sz="1800" noProof="0" dirty="0"/>
              <a:t>1.2.2 Area di deposito per irroratrici</a:t>
            </a:r>
          </a:p>
        </p:txBody>
      </p:sp>
      <p:sp>
        <p:nvSpPr>
          <p:cNvPr id="6" name="Textfeld 5"/>
          <p:cNvSpPr txBox="1"/>
          <p:nvPr/>
        </p:nvSpPr>
        <p:spPr>
          <a:xfrm>
            <a:off x="748043" y="5248084"/>
            <a:ext cx="2251509" cy="215444"/>
          </a:xfrm>
          <a:prstGeom prst="rect">
            <a:avLst/>
          </a:prstGeom>
          <a:noFill/>
        </p:spPr>
        <p:txBody>
          <a:bodyPr wrap="square" rtlCol="0">
            <a:spAutoFit/>
          </a:bodyPr>
          <a:lstStyle/>
          <a:p>
            <a:r>
              <a:rPr lang="it-IT" sz="800" dirty="0"/>
              <a:t>Fonte: E. Müller</a:t>
            </a:r>
          </a:p>
        </p:txBody>
      </p:sp>
      <p:sp>
        <p:nvSpPr>
          <p:cNvPr id="7" name="Textfeld 6"/>
          <p:cNvSpPr txBox="1"/>
          <p:nvPr/>
        </p:nvSpPr>
        <p:spPr>
          <a:xfrm>
            <a:off x="6773333" y="887888"/>
            <a:ext cx="4580467" cy="2031325"/>
          </a:xfrm>
          <a:prstGeom prst="rect">
            <a:avLst/>
          </a:prstGeom>
          <a:noFill/>
        </p:spPr>
        <p:txBody>
          <a:bodyPr wrap="square" rtlCol="0">
            <a:spAutoFit/>
          </a:bodyPr>
          <a:lstStyle/>
          <a:p>
            <a:r>
              <a:rPr lang="it-IT" dirty="0">
                <a:latin typeface="Arial" panose="020B0604020202020204" pitchFamily="34" charset="0"/>
                <a:ea typeface="Times New Roman" panose="02020603050405020304" pitchFamily="18" charset="0"/>
              </a:rPr>
              <a:t>In caso di precipitazioni, anche lance a pressione e cannoni per irrorare vanno parcheggiati in un luogo coperto oppure coperti con un telone impermeabile. In questo modo, eventuali residui di PFS sugli apparecchi non possono venire dilavati e contaminare le acque superficiali.</a:t>
            </a:r>
            <a:endParaRPr lang="it-IT" dirty="0"/>
          </a:p>
        </p:txBody>
      </p:sp>
      <p:pic>
        <p:nvPicPr>
          <p:cNvPr id="10" name="Grafik 9" descr="Ein Bild, das drinnen, schmutzig enthält.&#10;&#10;Automatisch generierte Beschreibung">
            <a:extLst>
              <a:ext uri="{FF2B5EF4-FFF2-40B4-BE49-F238E27FC236}">
                <a16:creationId xmlns:a16="http://schemas.microsoft.com/office/drawing/2014/main" id="{847B9367-8DE7-4A57-A683-B8E2056754E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38200" y="887888"/>
            <a:ext cx="5760720" cy="4321175"/>
          </a:xfrm>
          <a:prstGeom prst="rect">
            <a:avLst/>
          </a:prstGeom>
          <a:noFill/>
          <a:ln>
            <a:noFill/>
          </a:ln>
        </p:spPr>
      </p:pic>
      <p:sp>
        <p:nvSpPr>
          <p:cNvPr id="8" name="Smiley 7">
            <a:extLst>
              <a:ext uri="{FF2B5EF4-FFF2-40B4-BE49-F238E27FC236}">
                <a16:creationId xmlns:a16="http://schemas.microsoft.com/office/drawing/2014/main" id="{96768F85-A3F0-4FF6-93D6-1D95A6351D85}"/>
              </a:ext>
            </a:extLst>
          </p:cNvPr>
          <p:cNvSpPr/>
          <p:nvPr/>
        </p:nvSpPr>
        <p:spPr>
          <a:xfrm>
            <a:off x="5450412" y="4114949"/>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2519509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it-CH" sz="1800" noProof="0" dirty="0"/>
              <a:t>1.2.3 Area per il riempimento e il lavaggio delle </a:t>
            </a:r>
            <a:r>
              <a:rPr lang="it-CH" sz="1800" dirty="0"/>
              <a:t>irroratrici in azienda</a:t>
            </a:r>
            <a:endParaRPr lang="it-CH" sz="1800" noProof="0" dirty="0"/>
          </a:p>
        </p:txBody>
      </p:sp>
      <p:sp>
        <p:nvSpPr>
          <p:cNvPr id="6" name="Textfeld 5"/>
          <p:cNvSpPr txBox="1"/>
          <p:nvPr/>
        </p:nvSpPr>
        <p:spPr>
          <a:xfrm>
            <a:off x="838200" y="4465426"/>
            <a:ext cx="2251509" cy="215444"/>
          </a:xfrm>
          <a:prstGeom prst="rect">
            <a:avLst/>
          </a:prstGeom>
          <a:noFill/>
        </p:spPr>
        <p:txBody>
          <a:bodyPr wrap="square" rtlCol="0">
            <a:spAutoFit/>
          </a:bodyPr>
          <a:lstStyle/>
          <a:p>
            <a:r>
              <a:rPr lang="it-IT" sz="800" dirty="0"/>
              <a:t>Fonte: M. </a:t>
            </a:r>
            <a:r>
              <a:rPr lang="it-IT" sz="800" dirty="0" err="1"/>
              <a:t>Plath</a:t>
            </a:r>
            <a:endParaRPr lang="it-IT" sz="800" dirty="0"/>
          </a:p>
        </p:txBody>
      </p:sp>
      <p:sp>
        <p:nvSpPr>
          <p:cNvPr id="9" name="Textfeld 8"/>
          <p:cNvSpPr txBox="1"/>
          <p:nvPr/>
        </p:nvSpPr>
        <p:spPr>
          <a:xfrm>
            <a:off x="7274131" y="894693"/>
            <a:ext cx="3996267" cy="5401479"/>
          </a:xfrm>
          <a:prstGeom prst="rect">
            <a:avLst/>
          </a:prstGeom>
          <a:noFill/>
        </p:spPr>
        <p:txBody>
          <a:bodyPr wrap="square" rtlCol="0">
            <a:spAutoFit/>
          </a:bodyPr>
          <a:lstStyle/>
          <a:p>
            <a:r>
              <a:rPr lang="it-IT" dirty="0">
                <a:latin typeface="Arial" panose="020B0604020202020204" pitchFamily="34" charset="0"/>
                <a:ea typeface="Times New Roman" panose="02020603050405020304" pitchFamily="18" charset="0"/>
              </a:rPr>
              <a:t>L‘area di riempimento e di lavaggio non presenta né buchi né fessure e ha un bordo di contenimento. </a:t>
            </a:r>
          </a:p>
          <a:p>
            <a:r>
              <a:rPr lang="it-IT" dirty="0">
                <a:latin typeface="Arial" panose="020B0604020202020204" pitchFamily="34" charset="0"/>
                <a:ea typeface="Times New Roman" panose="02020603050405020304" pitchFamily="18" charset="0"/>
              </a:rPr>
              <a:t>L‘acqua di lavaggio è convogliata in un sistema specificatamente preposto alla gestione delle acque reflue (a sinistra nella foto). Se l‘inclinazione della piattaforma garantisce il recupero completo dell‘acqua di lavaggio non è necessario sopraelevare il bordo di contenimento.</a:t>
            </a:r>
          </a:p>
          <a:p>
            <a:endParaRPr lang="it-IT" dirty="0">
              <a:latin typeface="Arial" panose="020B0604020202020204" pitchFamily="34" charset="0"/>
              <a:ea typeface="Times New Roman" panose="02020603050405020304" pitchFamily="18" charset="0"/>
            </a:endParaRPr>
          </a:p>
          <a:p>
            <a:r>
              <a:rPr lang="it-IT" dirty="0">
                <a:latin typeface="Arial" panose="020B0604020202020204" pitchFamily="34" charset="0"/>
                <a:ea typeface="Times New Roman" panose="02020603050405020304" pitchFamily="18" charset="0"/>
              </a:rPr>
              <a:t>Le aree mobili devono resistere alle intemperie e il bordo di contenimento deve essere alto almeno 15 cm. </a:t>
            </a:r>
          </a:p>
          <a:p>
            <a:br>
              <a:rPr lang="it-IT" sz="900" dirty="0">
                <a:latin typeface="Arial" panose="020B0604020202020204" pitchFamily="34" charset="0"/>
                <a:ea typeface="Times New Roman" panose="02020603050405020304" pitchFamily="18" charset="0"/>
              </a:rPr>
            </a:br>
            <a:r>
              <a:rPr lang="it-IT" sz="1200" dirty="0">
                <a:latin typeface="Arial" panose="020B0604020202020204" pitchFamily="34" charset="0"/>
                <a:ea typeface="Times New Roman" panose="02020603050405020304" pitchFamily="18" charset="0"/>
              </a:rPr>
              <a:t>(cfr. Raccomandazione </a:t>
            </a:r>
            <a:r>
              <a:rPr lang="it-IT" sz="1200" dirty="0" err="1">
                <a:latin typeface="Arial" panose="020B0604020202020204" pitchFamily="34" charset="0"/>
                <a:ea typeface="Times New Roman" panose="02020603050405020304" pitchFamily="18" charset="0"/>
              </a:rPr>
              <a:t>intercantonale</a:t>
            </a:r>
            <a:r>
              <a:rPr lang="it-IT" sz="1200" dirty="0">
                <a:latin typeface="Arial" panose="020B0604020202020204" pitchFamily="34" charset="0"/>
                <a:ea typeface="Times New Roman" panose="02020603050405020304" pitchFamily="18" charset="0"/>
              </a:rPr>
              <a:t> sulle piazze di riempimento e di lavaggio e sulla gestione dell‘acqua di risciacquo e di lavaggio contenente prodotti fitosanitari in agricoltura, ottobre 2020)</a:t>
            </a:r>
            <a:endParaRPr lang="it-IT" sz="1200" dirty="0"/>
          </a:p>
        </p:txBody>
      </p:sp>
      <p:pic>
        <p:nvPicPr>
          <p:cNvPr id="12" name="Grafik 11" descr="Ein Bild, das Straße, draußen, ziehend, Anhänger enthält.&#10;&#10;Automatisch generierte Beschreibung">
            <a:extLst>
              <a:ext uri="{FF2B5EF4-FFF2-40B4-BE49-F238E27FC236}">
                <a16:creationId xmlns:a16="http://schemas.microsoft.com/office/drawing/2014/main" id="{07103F75-0A38-4331-8E1B-5EEFE4636A0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850" r="18250" b="9646"/>
          <a:stretch/>
        </p:blipFill>
        <p:spPr bwMode="auto">
          <a:xfrm>
            <a:off x="921602" y="894693"/>
            <a:ext cx="6134050" cy="3524907"/>
          </a:xfrm>
          <a:prstGeom prst="rect">
            <a:avLst/>
          </a:prstGeom>
          <a:noFill/>
          <a:ln>
            <a:noFill/>
          </a:ln>
          <a:extLst>
            <a:ext uri="{53640926-AAD7-44D8-BBD7-CCE9431645EC}">
              <a14:shadowObscured xmlns:a14="http://schemas.microsoft.com/office/drawing/2010/main"/>
            </a:ext>
          </a:extLst>
        </p:spPr>
      </p:pic>
      <p:sp>
        <p:nvSpPr>
          <p:cNvPr id="10" name="Smiley 9"/>
          <p:cNvSpPr/>
          <p:nvPr/>
        </p:nvSpPr>
        <p:spPr>
          <a:xfrm>
            <a:off x="5941887" y="3244065"/>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3180039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it-CH" sz="1800" dirty="0"/>
              <a:t>1.2.3 Area per il riempimento e il lavaggio delle irroratrici in azienda</a:t>
            </a:r>
            <a:endParaRPr lang="it-CH" sz="1800" noProof="0" dirty="0"/>
          </a:p>
        </p:txBody>
      </p:sp>
      <p:pic>
        <p:nvPicPr>
          <p:cNvPr id="5" name="Grafik 4"/>
          <p:cNvPicPr>
            <a:picLocks noChangeAspect="1"/>
          </p:cNvPicPr>
          <p:nvPr/>
        </p:nvPicPr>
        <p:blipFill rotWithShape="1">
          <a:blip r:embed="rId2" cstate="print">
            <a:extLst>
              <a:ext uri="{28A0092B-C50C-407E-A947-70E740481C1C}">
                <a14:useLocalDpi xmlns:a14="http://schemas.microsoft.com/office/drawing/2010/main" val="0"/>
              </a:ext>
            </a:extLst>
          </a:blip>
          <a:srcRect l="8205" r="12907"/>
          <a:stretch/>
        </p:blipFill>
        <p:spPr>
          <a:xfrm>
            <a:off x="871214" y="926276"/>
            <a:ext cx="5986786" cy="4268787"/>
          </a:xfrm>
          <a:prstGeom prst="rect">
            <a:avLst/>
          </a:prstGeom>
        </p:spPr>
      </p:pic>
      <p:sp>
        <p:nvSpPr>
          <p:cNvPr id="6" name="Textfeld 5"/>
          <p:cNvSpPr txBox="1"/>
          <p:nvPr/>
        </p:nvSpPr>
        <p:spPr>
          <a:xfrm>
            <a:off x="766439" y="5272472"/>
            <a:ext cx="2251509" cy="215444"/>
          </a:xfrm>
          <a:prstGeom prst="rect">
            <a:avLst/>
          </a:prstGeom>
          <a:noFill/>
        </p:spPr>
        <p:txBody>
          <a:bodyPr wrap="square" rtlCol="0">
            <a:spAutoFit/>
          </a:bodyPr>
          <a:lstStyle/>
          <a:p>
            <a:r>
              <a:rPr lang="it-IT" sz="800" dirty="0"/>
              <a:t>Fonte: AWEL, ZH</a:t>
            </a:r>
          </a:p>
        </p:txBody>
      </p:sp>
      <p:sp>
        <p:nvSpPr>
          <p:cNvPr id="9" name="Textfeld 8"/>
          <p:cNvSpPr txBox="1"/>
          <p:nvPr/>
        </p:nvSpPr>
        <p:spPr>
          <a:xfrm>
            <a:off x="6858000" y="798513"/>
            <a:ext cx="4286986" cy="4524315"/>
          </a:xfrm>
          <a:prstGeom prst="rect">
            <a:avLst/>
          </a:prstGeom>
          <a:noFill/>
        </p:spPr>
        <p:txBody>
          <a:bodyPr wrap="square" rtlCol="0">
            <a:spAutoFit/>
          </a:bodyPr>
          <a:lstStyle/>
          <a:p>
            <a:r>
              <a:rPr lang="it-IT" dirty="0"/>
              <a:t>L’azienda dispone di un’apposita area consolidata per il riempimento e il lavaggio delle irroratrici.</a:t>
            </a:r>
          </a:p>
          <a:p>
            <a:r>
              <a:rPr lang="it-IT" dirty="0"/>
              <a:t>L’acqua di lavaggio confluisce in un’apposita vasca di dimensioni commisurate alle necessità, nella fossa per liquami oppure in un sistema specificatamente pensato per gestire le acque di lavaggio (ad es., </a:t>
            </a:r>
            <a:r>
              <a:rPr lang="it-IT" dirty="0" err="1"/>
              <a:t>Biobed</a:t>
            </a:r>
            <a:r>
              <a:rPr lang="it-IT" dirty="0"/>
              <a:t>).</a:t>
            </a:r>
            <a:endParaRPr lang="it-IT" dirty="0">
              <a:latin typeface="Arial" panose="020B0604020202020204" pitchFamily="34" charset="0"/>
            </a:endParaRPr>
          </a:p>
          <a:p>
            <a:endParaRPr lang="it-IT" dirty="0">
              <a:latin typeface="Arial" panose="020B0604020202020204" pitchFamily="34" charset="0"/>
            </a:endParaRPr>
          </a:p>
          <a:p>
            <a:r>
              <a:rPr lang="it-IT" dirty="0">
                <a:latin typeface="Arial" panose="020B0604020202020204" pitchFamily="34" charset="0"/>
              </a:rPr>
              <a:t>Nota: </a:t>
            </a:r>
          </a:p>
          <a:p>
            <a:r>
              <a:rPr lang="it-IT" dirty="0">
                <a:latin typeface="Arial" panose="020B0604020202020204" pitchFamily="34" charset="0"/>
              </a:rPr>
              <a:t>L‘acqua di lavaggio contaminata da PFS può essere convogliata in una fossa per liquami non più utilizzata solo se è disponibile un certificato valido che ne certifica la tenuta stagna.</a:t>
            </a:r>
          </a:p>
        </p:txBody>
      </p:sp>
      <p:sp>
        <p:nvSpPr>
          <p:cNvPr id="10" name="Smiley 9"/>
          <p:cNvSpPr/>
          <p:nvPr/>
        </p:nvSpPr>
        <p:spPr>
          <a:xfrm>
            <a:off x="5472319" y="3824774"/>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705623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it-CH" sz="1800" noProof="0" dirty="0"/>
              <a:t>1.2.3 </a:t>
            </a:r>
            <a:r>
              <a:rPr lang="it-CH" sz="1800" dirty="0"/>
              <a:t>1.2.3 Area per il riempimento e il lavaggio delle irroratrici in azienda</a:t>
            </a:r>
            <a:endParaRPr lang="it-CH" sz="1800" noProof="0" dirty="0"/>
          </a:p>
        </p:txBody>
      </p:sp>
      <p:pic>
        <p:nvPicPr>
          <p:cNvPr id="4" name="Inhaltsplatzhalt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9731" t="15805" b="7686"/>
          <a:stretch/>
        </p:blipFill>
        <p:spPr>
          <a:xfrm>
            <a:off x="838200" y="1109128"/>
            <a:ext cx="6708240" cy="4264256"/>
          </a:xfrm>
        </p:spPr>
      </p:pic>
      <p:sp>
        <p:nvSpPr>
          <p:cNvPr id="7" name="Textfeld 6"/>
          <p:cNvSpPr txBox="1"/>
          <p:nvPr/>
        </p:nvSpPr>
        <p:spPr>
          <a:xfrm>
            <a:off x="752475" y="5454425"/>
            <a:ext cx="2251509" cy="215444"/>
          </a:xfrm>
          <a:prstGeom prst="rect">
            <a:avLst/>
          </a:prstGeom>
          <a:noFill/>
        </p:spPr>
        <p:txBody>
          <a:bodyPr wrap="square" rtlCol="0">
            <a:spAutoFit/>
          </a:bodyPr>
          <a:lstStyle/>
          <a:p>
            <a:r>
              <a:rPr lang="it-IT" sz="800" dirty="0"/>
              <a:t>Fonte: AGRIDEA</a:t>
            </a:r>
          </a:p>
        </p:txBody>
      </p:sp>
      <p:sp>
        <p:nvSpPr>
          <p:cNvPr id="9" name="Textfeld 8"/>
          <p:cNvSpPr txBox="1"/>
          <p:nvPr/>
        </p:nvSpPr>
        <p:spPr>
          <a:xfrm>
            <a:off x="7819511" y="1323432"/>
            <a:ext cx="3762889" cy="1477328"/>
          </a:xfrm>
          <a:prstGeom prst="rect">
            <a:avLst/>
          </a:prstGeom>
          <a:noFill/>
        </p:spPr>
        <p:txBody>
          <a:bodyPr wrap="square" rtlCol="0">
            <a:spAutoFit/>
          </a:bodyPr>
          <a:lstStyle/>
          <a:p>
            <a:r>
              <a:rPr lang="it-IT" dirty="0">
                <a:latin typeface="Arial" panose="020B0604020202020204" pitchFamily="34" charset="0"/>
                <a:ea typeface="Times New Roman" panose="02020603050405020304" pitchFamily="18" charset="0"/>
              </a:rPr>
              <a:t>Area pavimentata per il riempimento e il lavaggio di apparecchi PFS. Le acque di lavaggio vengono convogliate verso la fossa per liquami. </a:t>
            </a:r>
            <a:endParaRPr lang="it-IT" dirty="0">
              <a:latin typeface="Arial" panose="020B0604020202020204" pitchFamily="34" charset="0"/>
            </a:endParaRPr>
          </a:p>
        </p:txBody>
      </p:sp>
      <p:sp>
        <p:nvSpPr>
          <p:cNvPr id="11" name="Smiley 10"/>
          <p:cNvSpPr/>
          <p:nvPr/>
        </p:nvSpPr>
        <p:spPr>
          <a:xfrm>
            <a:off x="6311757" y="4266880"/>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3066320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it-CH" sz="1800" noProof="0" dirty="0"/>
              <a:t>1.2.3 </a:t>
            </a:r>
            <a:r>
              <a:rPr lang="it-CH" sz="1800" dirty="0"/>
              <a:t>1.2.3 Area per il riempimento e il lavaggio delle irroratrici in azienda</a:t>
            </a:r>
            <a:endParaRPr lang="it-CH" sz="1800" noProof="0" dirty="0"/>
          </a:p>
        </p:txBody>
      </p:sp>
      <p:sp>
        <p:nvSpPr>
          <p:cNvPr id="6" name="Textfeld 5"/>
          <p:cNvSpPr txBox="1"/>
          <p:nvPr/>
        </p:nvSpPr>
        <p:spPr>
          <a:xfrm>
            <a:off x="838200" y="5403214"/>
            <a:ext cx="2087447" cy="215444"/>
          </a:xfrm>
          <a:prstGeom prst="rect">
            <a:avLst/>
          </a:prstGeom>
          <a:noFill/>
        </p:spPr>
        <p:txBody>
          <a:bodyPr wrap="square" rtlCol="0">
            <a:spAutoFit/>
          </a:bodyPr>
          <a:lstStyle/>
          <a:p>
            <a:r>
              <a:rPr lang="it-IT" sz="800" dirty="0"/>
              <a:t>Fonte: E. Müller</a:t>
            </a:r>
          </a:p>
        </p:txBody>
      </p:sp>
      <p:sp>
        <p:nvSpPr>
          <p:cNvPr id="9" name="Textfeld 8"/>
          <p:cNvSpPr txBox="1"/>
          <p:nvPr/>
        </p:nvSpPr>
        <p:spPr>
          <a:xfrm>
            <a:off x="838200" y="5679617"/>
            <a:ext cx="3797808" cy="646331"/>
          </a:xfrm>
          <a:prstGeom prst="rect">
            <a:avLst/>
          </a:prstGeom>
          <a:noFill/>
        </p:spPr>
        <p:txBody>
          <a:bodyPr wrap="square" rtlCol="0">
            <a:spAutoFit/>
          </a:bodyPr>
          <a:lstStyle/>
          <a:p>
            <a:r>
              <a:rPr lang="it-IT" dirty="0">
                <a:latin typeface="Arial" panose="020B0604020202020204" pitchFamily="34" charset="0"/>
              </a:rPr>
              <a:t>Difetto: area pavimentata con fessure e buchi.  </a:t>
            </a:r>
          </a:p>
        </p:txBody>
      </p:sp>
      <p:pic>
        <p:nvPicPr>
          <p:cNvPr id="14" name="Grafik 13" descr="Ein Bild, das Boden, draußen enthält.&#10;&#10;Automatisch generierte Beschreibung">
            <a:extLst>
              <a:ext uri="{FF2B5EF4-FFF2-40B4-BE49-F238E27FC236}">
                <a16:creationId xmlns:a16="http://schemas.microsoft.com/office/drawing/2014/main" id="{D878E773-F8DB-42BB-805D-C304B8C351C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4529" y="902842"/>
            <a:ext cx="3701479" cy="4446397"/>
          </a:xfrm>
          <a:prstGeom prst="rect">
            <a:avLst/>
          </a:prstGeom>
          <a:noFill/>
          <a:ln>
            <a:noFill/>
          </a:ln>
        </p:spPr>
      </p:pic>
      <p:sp>
        <p:nvSpPr>
          <p:cNvPr id="15" name="Smiley 14">
            <a:extLst>
              <a:ext uri="{FF2B5EF4-FFF2-40B4-BE49-F238E27FC236}">
                <a16:creationId xmlns:a16="http://schemas.microsoft.com/office/drawing/2014/main" id="{C9D16BA0-36FF-4E61-B012-F3BCEA767390}"/>
              </a:ext>
            </a:extLst>
          </p:cNvPr>
          <p:cNvSpPr/>
          <p:nvPr/>
        </p:nvSpPr>
        <p:spPr>
          <a:xfrm>
            <a:off x="3762329" y="4583836"/>
            <a:ext cx="654050" cy="60452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CH" dirty="0"/>
          </a:p>
        </p:txBody>
      </p:sp>
      <p:pic>
        <p:nvPicPr>
          <p:cNvPr id="16" name="Grafik 15">
            <a:extLst>
              <a:ext uri="{FF2B5EF4-FFF2-40B4-BE49-F238E27FC236}">
                <a16:creationId xmlns:a16="http://schemas.microsoft.com/office/drawing/2014/main" id="{6CB3CD8C-43C9-44F2-AEE3-A4CC155FAB31}"/>
              </a:ext>
            </a:extLst>
          </p:cNvPr>
          <p:cNvPicPr/>
          <p:nvPr/>
        </p:nvPicPr>
        <p:blipFill rotWithShape="1">
          <a:blip r:embed="rId3" cstate="print">
            <a:extLst>
              <a:ext uri="{28A0092B-C50C-407E-A947-70E740481C1C}">
                <a14:useLocalDpi xmlns:a14="http://schemas.microsoft.com/office/drawing/2010/main" val="0"/>
              </a:ext>
            </a:extLst>
          </a:blip>
          <a:srcRect l="9836" r="6770"/>
          <a:stretch/>
        </p:blipFill>
        <p:spPr bwMode="auto">
          <a:xfrm rot="5400000">
            <a:off x="5442299" y="1074959"/>
            <a:ext cx="4446398" cy="4102166"/>
          </a:xfrm>
          <a:prstGeom prst="rect">
            <a:avLst/>
          </a:prstGeom>
          <a:noFill/>
          <a:ln>
            <a:noFill/>
          </a:ln>
          <a:extLst>
            <a:ext uri="{53640926-AAD7-44D8-BBD7-CCE9431645EC}">
              <a14:shadowObscured xmlns:a14="http://schemas.microsoft.com/office/drawing/2010/main"/>
            </a:ext>
          </a:extLst>
        </p:spPr>
      </p:pic>
      <p:sp>
        <p:nvSpPr>
          <p:cNvPr id="17" name="Smiley 16">
            <a:extLst>
              <a:ext uri="{FF2B5EF4-FFF2-40B4-BE49-F238E27FC236}">
                <a16:creationId xmlns:a16="http://schemas.microsoft.com/office/drawing/2014/main" id="{EF7D8D3C-971E-42B9-A107-D45465BD4A72}"/>
              </a:ext>
            </a:extLst>
          </p:cNvPr>
          <p:cNvSpPr/>
          <p:nvPr/>
        </p:nvSpPr>
        <p:spPr>
          <a:xfrm>
            <a:off x="8849168" y="4583836"/>
            <a:ext cx="654050" cy="60452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CH" dirty="0"/>
          </a:p>
        </p:txBody>
      </p:sp>
      <p:sp>
        <p:nvSpPr>
          <p:cNvPr id="18" name="Textfeld 17">
            <a:extLst>
              <a:ext uri="{FF2B5EF4-FFF2-40B4-BE49-F238E27FC236}">
                <a16:creationId xmlns:a16="http://schemas.microsoft.com/office/drawing/2014/main" id="{2679A9AF-8F12-42E9-8FBD-862595E9B9AF}"/>
              </a:ext>
            </a:extLst>
          </p:cNvPr>
          <p:cNvSpPr txBox="1"/>
          <p:nvPr/>
        </p:nvSpPr>
        <p:spPr>
          <a:xfrm>
            <a:off x="5478398" y="5679617"/>
            <a:ext cx="4640159" cy="923330"/>
          </a:xfrm>
          <a:prstGeom prst="rect">
            <a:avLst/>
          </a:prstGeom>
          <a:noFill/>
        </p:spPr>
        <p:txBody>
          <a:bodyPr wrap="square" rtlCol="0">
            <a:spAutoFit/>
          </a:bodyPr>
          <a:lstStyle/>
          <a:p>
            <a:r>
              <a:rPr lang="it-IT" dirty="0">
                <a:latin typeface="Arial" panose="020B0604020202020204" pitchFamily="34" charset="0"/>
              </a:rPr>
              <a:t>Difetto: i serbatoi di raccolta a parete semplice, non interrati e dotati di vasca di contenimento, vanno coperti. </a:t>
            </a:r>
          </a:p>
        </p:txBody>
      </p:sp>
      <p:sp>
        <p:nvSpPr>
          <p:cNvPr id="19" name="Textfeld 18">
            <a:extLst>
              <a:ext uri="{FF2B5EF4-FFF2-40B4-BE49-F238E27FC236}">
                <a16:creationId xmlns:a16="http://schemas.microsoft.com/office/drawing/2014/main" id="{83C32FC7-05B7-41E8-A568-53234A65B6B3}"/>
              </a:ext>
            </a:extLst>
          </p:cNvPr>
          <p:cNvSpPr txBox="1"/>
          <p:nvPr/>
        </p:nvSpPr>
        <p:spPr>
          <a:xfrm>
            <a:off x="5530426" y="5403214"/>
            <a:ext cx="2087447" cy="215444"/>
          </a:xfrm>
          <a:prstGeom prst="rect">
            <a:avLst/>
          </a:prstGeom>
          <a:noFill/>
        </p:spPr>
        <p:txBody>
          <a:bodyPr wrap="square" rtlCol="0">
            <a:spAutoFit/>
          </a:bodyPr>
          <a:lstStyle/>
          <a:p>
            <a:r>
              <a:rPr lang="it-IT" sz="800" dirty="0"/>
              <a:t>Fonte: M. </a:t>
            </a:r>
            <a:r>
              <a:rPr lang="it-IT" sz="800" dirty="0" err="1"/>
              <a:t>Plath</a:t>
            </a:r>
            <a:endParaRPr lang="it-IT" sz="800" dirty="0"/>
          </a:p>
        </p:txBody>
      </p:sp>
    </p:spTree>
    <p:extLst>
      <p:ext uri="{BB962C8B-B14F-4D97-AF65-F5344CB8AC3E}">
        <p14:creationId xmlns:p14="http://schemas.microsoft.com/office/powerpoint/2010/main" val="1754867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it-CH" sz="1800" noProof="0" dirty="0"/>
              <a:t>1.2.3 </a:t>
            </a:r>
            <a:r>
              <a:rPr lang="it-CH" sz="1800" dirty="0"/>
              <a:t>1.2.3 Area per il riempimento e il lavaggio delle irroratrici in azienda</a:t>
            </a:r>
            <a:endParaRPr lang="it-CH" sz="1800" noProof="0" dirty="0"/>
          </a:p>
        </p:txBody>
      </p:sp>
      <p:sp>
        <p:nvSpPr>
          <p:cNvPr id="13" name="Textfeld 12">
            <a:extLst>
              <a:ext uri="{FF2B5EF4-FFF2-40B4-BE49-F238E27FC236}">
                <a16:creationId xmlns:a16="http://schemas.microsoft.com/office/drawing/2014/main" id="{41651B04-5FE3-4C78-9180-35F7D5E50DC2}"/>
              </a:ext>
            </a:extLst>
          </p:cNvPr>
          <p:cNvSpPr txBox="1"/>
          <p:nvPr/>
        </p:nvSpPr>
        <p:spPr>
          <a:xfrm>
            <a:off x="838199" y="1018546"/>
            <a:ext cx="9569521" cy="4742965"/>
          </a:xfrm>
          <a:prstGeom prst="rect">
            <a:avLst/>
          </a:prstGeom>
          <a:noFill/>
        </p:spPr>
        <p:txBody>
          <a:bodyPr wrap="square">
            <a:spAutoFit/>
          </a:bodyPr>
          <a:lstStyle/>
          <a:p>
            <a:pPr>
              <a:lnSpc>
                <a:spcPct val="107000"/>
              </a:lnSpc>
              <a:spcAft>
                <a:spcPts val="800"/>
              </a:spcAft>
            </a:pPr>
            <a:r>
              <a:rPr lang="it-IT" sz="1800" b="1" dirty="0">
                <a:effectLst/>
                <a:latin typeface="+mj-lt"/>
                <a:ea typeface="Calibri" panose="020F0502020204030204" pitchFamily="34" charset="0"/>
                <a:cs typeface="Times New Roman" panose="02020603050405020304" pitchFamily="18" charset="0"/>
              </a:rPr>
              <a:t>Raccomandazione:</a:t>
            </a:r>
            <a:r>
              <a:rPr lang="it-IT" sz="1800" dirty="0">
                <a:effectLst/>
                <a:latin typeface="+mj-lt"/>
                <a:ea typeface="Calibri" panose="020F0502020204030204" pitchFamily="34" charset="0"/>
                <a:cs typeface="Times New Roman" panose="02020603050405020304" pitchFamily="18" charset="0"/>
              </a:rPr>
              <a:t> </a:t>
            </a:r>
          </a:p>
          <a:p>
            <a:pPr>
              <a:lnSpc>
                <a:spcPct val="107000"/>
              </a:lnSpc>
              <a:spcAft>
                <a:spcPts val="800"/>
              </a:spcAft>
            </a:pPr>
            <a:r>
              <a:rPr lang="it-IT" sz="1800" dirty="0">
                <a:effectLst/>
                <a:latin typeface="+mj-lt"/>
                <a:ea typeface="Calibri" panose="020F0502020204030204" pitchFamily="34" charset="0"/>
                <a:cs typeface="Times New Roman" panose="02020603050405020304" pitchFamily="18" charset="0"/>
              </a:rPr>
              <a:t>Le aree di </a:t>
            </a:r>
            <a:r>
              <a:rPr lang="it-IT" dirty="0">
                <a:latin typeface="+mj-lt"/>
                <a:ea typeface="Calibri" panose="020F0502020204030204" pitchFamily="34" charset="0"/>
                <a:cs typeface="Times New Roman" panose="02020603050405020304" pitchFamily="18" charset="0"/>
              </a:rPr>
              <a:t>riempimento e di lavaggio per le irroratrici possono costituire una via importante di immissione di PFS nelle acque (apporto diretto). Si raccomanda, oltre ai punti di controllo, di verificare se le acque di lavaggio confluiscono davvero verso la fossa per liquami, in una vasca di raccolta oppure in un sistema di gestione delle acque di lavaggio appositamente progettato:</a:t>
            </a:r>
            <a:endParaRPr lang="it-IT" sz="1800" dirty="0">
              <a:effectLst/>
              <a:latin typeface="+mj-lt"/>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it-IT" sz="1800" dirty="0">
                <a:effectLst/>
                <a:latin typeface="+mj-lt"/>
                <a:ea typeface="Calibri" panose="020F0502020204030204" pitchFamily="34" charset="0"/>
                <a:cs typeface="Times New Roman" panose="02020603050405020304" pitchFamily="18" charset="0"/>
              </a:rPr>
              <a:t>consultando il piano attuale di smaltimento </a:t>
            </a:r>
            <a:r>
              <a:rPr lang="it-IT" dirty="0">
                <a:latin typeface="+mj-lt"/>
                <a:ea typeface="Calibri" panose="020F0502020204030204" pitchFamily="34" charset="0"/>
                <a:cs typeface="Times New Roman" panose="02020603050405020304" pitchFamily="18" charset="0"/>
              </a:rPr>
              <a:t>delle acque, </a:t>
            </a:r>
          </a:p>
          <a:p>
            <a:pPr lvl="0">
              <a:lnSpc>
                <a:spcPct val="107000"/>
              </a:lnSpc>
            </a:pPr>
            <a:endParaRPr lang="it-IT" dirty="0">
              <a:latin typeface="+mj-lt"/>
              <a:ea typeface="Calibri" panose="020F0502020204030204" pitchFamily="34" charset="0"/>
              <a:cs typeface="Times New Roman" panose="02020603050405020304" pitchFamily="18" charset="0"/>
            </a:endParaRPr>
          </a:p>
          <a:p>
            <a:pPr lvl="0">
              <a:lnSpc>
                <a:spcPct val="107000"/>
              </a:lnSpc>
            </a:pPr>
            <a:r>
              <a:rPr lang="it-IT" dirty="0">
                <a:latin typeface="+mj-lt"/>
                <a:ea typeface="Calibri" panose="020F0502020204030204" pitchFamily="34" charset="0"/>
                <a:cs typeface="Times New Roman" panose="02020603050405020304" pitchFamily="18" charset="0"/>
              </a:rPr>
              <a:t>o, nel caso non ci fosse il piano o non fosse attuale,</a:t>
            </a:r>
            <a:r>
              <a:rPr lang="it-IT" sz="1800" dirty="0">
                <a:effectLst/>
                <a:latin typeface="+mj-lt"/>
                <a:ea typeface="Calibri" panose="020F0502020204030204" pitchFamily="34" charset="0"/>
                <a:cs typeface="Times New Roman" panose="02020603050405020304" pitchFamily="18" charset="0"/>
              </a:rPr>
              <a:t> </a:t>
            </a:r>
          </a:p>
          <a:p>
            <a:pPr lvl="0">
              <a:lnSpc>
                <a:spcPct val="107000"/>
              </a:lnSpc>
            </a:pPr>
            <a:endParaRPr lang="it-IT" sz="1800" dirty="0">
              <a:effectLst/>
              <a:latin typeface="+mj-lt"/>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it-IT" dirty="0">
                <a:latin typeface="+mj-lt"/>
                <a:ea typeface="Calibri" panose="020F0502020204030204" pitchFamily="34" charset="0"/>
                <a:cs typeface="Times New Roman" panose="02020603050405020304" pitchFamily="18" charset="0"/>
              </a:rPr>
              <a:t>versando dell’acqua sull’area e verificando che venga effettivamente convogliata verso la fossa per liquami, una vasca </a:t>
            </a:r>
            <a:r>
              <a:rPr lang="it-IT" dirty="0">
                <a:ea typeface="Calibri" panose="020F0502020204030204" pitchFamily="34" charset="0"/>
                <a:cs typeface="Times New Roman" panose="02020603050405020304" pitchFamily="18" charset="0"/>
              </a:rPr>
              <a:t>di raccolta o in un sistema </a:t>
            </a:r>
            <a:r>
              <a:rPr lang="it-CH" dirty="0">
                <a:ea typeface="Calibri" panose="020F0502020204030204" pitchFamily="34" charset="0"/>
                <a:cs typeface="Times New Roman" panose="02020603050405020304" pitchFamily="18" charset="0"/>
              </a:rPr>
              <a:t>di gestione delle acque di lavaggio</a:t>
            </a:r>
            <a:r>
              <a:rPr lang="it-IT" dirty="0">
                <a:ea typeface="Calibri" panose="020F0502020204030204" pitchFamily="34" charset="0"/>
                <a:cs typeface="Times New Roman" panose="02020603050405020304" pitchFamily="18" charset="0"/>
              </a:rPr>
              <a:t>. </a:t>
            </a:r>
          </a:p>
          <a:p>
            <a:pPr lvl="0">
              <a:lnSpc>
                <a:spcPct val="107000"/>
              </a:lnSpc>
            </a:pPr>
            <a:endParaRPr lang="it-IT" sz="1800" dirty="0">
              <a:effectLst/>
              <a:latin typeface="+mj-lt"/>
              <a:ea typeface="Calibri" panose="020F0502020204030204" pitchFamily="34" charset="0"/>
              <a:cs typeface="Times New Roman" panose="02020603050405020304" pitchFamily="18" charset="0"/>
            </a:endParaRPr>
          </a:p>
          <a:p>
            <a:pPr lvl="0">
              <a:lnSpc>
                <a:spcPct val="107000"/>
              </a:lnSpc>
            </a:pPr>
            <a:r>
              <a:rPr lang="it-IT" sz="1800" dirty="0">
                <a:effectLst/>
                <a:latin typeface="+mj-lt"/>
                <a:ea typeface="Calibri" panose="020F0502020204030204" pitchFamily="34" charset="0"/>
                <a:cs typeface="Times New Roman" panose="02020603050405020304" pitchFamily="18" charset="0"/>
              </a:rPr>
              <a:t>Non dovesse essere il caso, saranno necessarie verifiche più approfondite. </a:t>
            </a:r>
          </a:p>
        </p:txBody>
      </p:sp>
    </p:spTree>
    <p:extLst>
      <p:ext uri="{BB962C8B-B14F-4D97-AF65-F5344CB8AC3E}">
        <p14:creationId xmlns:p14="http://schemas.microsoft.com/office/powerpoint/2010/main" val="2289042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400552"/>
          </a:xfrm>
        </p:spPr>
        <p:txBody>
          <a:bodyPr>
            <a:noAutofit/>
          </a:bodyPr>
          <a:lstStyle/>
          <a:p>
            <a:r>
              <a:rPr lang="it-CH" sz="1800" noProof="0" dirty="0"/>
              <a:t>1.2.4 Stoccaggio di carburanti, grassi, olio per motori, olio idraulico, diesel, olio da riscaldamento (volume del singolo contenitore &gt; 20l)</a:t>
            </a:r>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07758" y="950351"/>
            <a:ext cx="3156513" cy="4294636"/>
          </a:xfr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2182" y="961895"/>
            <a:ext cx="5732060" cy="3821373"/>
          </a:xfrm>
          <a:prstGeom prst="rect">
            <a:avLst/>
          </a:prstGeom>
        </p:spPr>
      </p:pic>
      <p:sp>
        <p:nvSpPr>
          <p:cNvPr id="7" name="Textfeld 6"/>
          <p:cNvSpPr txBox="1"/>
          <p:nvPr/>
        </p:nvSpPr>
        <p:spPr>
          <a:xfrm>
            <a:off x="838200" y="5270787"/>
            <a:ext cx="2251509" cy="215444"/>
          </a:xfrm>
          <a:prstGeom prst="rect">
            <a:avLst/>
          </a:prstGeom>
          <a:noFill/>
        </p:spPr>
        <p:txBody>
          <a:bodyPr wrap="square" rtlCol="0">
            <a:spAutoFit/>
          </a:bodyPr>
          <a:lstStyle/>
          <a:p>
            <a:r>
              <a:rPr lang="it-IT" sz="800" dirty="0"/>
              <a:t>Fonte: AGRIDEA</a:t>
            </a:r>
          </a:p>
        </p:txBody>
      </p:sp>
      <p:sp>
        <p:nvSpPr>
          <p:cNvPr id="8" name="Textfeld 7"/>
          <p:cNvSpPr txBox="1"/>
          <p:nvPr/>
        </p:nvSpPr>
        <p:spPr>
          <a:xfrm>
            <a:off x="5501199" y="4830716"/>
            <a:ext cx="2251509" cy="215444"/>
          </a:xfrm>
          <a:prstGeom prst="rect">
            <a:avLst/>
          </a:prstGeom>
          <a:noFill/>
        </p:spPr>
        <p:txBody>
          <a:bodyPr wrap="square" rtlCol="0">
            <a:spAutoFit/>
          </a:bodyPr>
          <a:lstStyle/>
          <a:p>
            <a:r>
              <a:rPr lang="it-IT" sz="800" dirty="0"/>
              <a:t>Fonte: AGRIDEA</a:t>
            </a:r>
          </a:p>
        </p:txBody>
      </p:sp>
      <p:sp>
        <p:nvSpPr>
          <p:cNvPr id="9" name="Textfeld 8"/>
          <p:cNvSpPr txBox="1"/>
          <p:nvPr/>
        </p:nvSpPr>
        <p:spPr>
          <a:xfrm>
            <a:off x="776332" y="5476711"/>
            <a:ext cx="3376568" cy="1200329"/>
          </a:xfrm>
          <a:prstGeom prst="rect">
            <a:avLst/>
          </a:prstGeom>
          <a:noFill/>
        </p:spPr>
        <p:txBody>
          <a:bodyPr wrap="square" rtlCol="0">
            <a:spAutoFit/>
          </a:bodyPr>
          <a:lstStyle/>
          <a:p>
            <a:r>
              <a:rPr lang="it-IT" dirty="0">
                <a:latin typeface="Arial" panose="020B0604020202020204" pitchFamily="34" charset="0"/>
                <a:ea typeface="Times New Roman" panose="02020603050405020304" pitchFamily="18" charset="0"/>
              </a:rPr>
              <a:t>Bisogna verificare che la vasca di contenimento abbia un volume almeno pari al volume del contenitore più capiente.</a:t>
            </a:r>
            <a:endParaRPr lang="it-IT" dirty="0"/>
          </a:p>
        </p:txBody>
      </p:sp>
      <p:sp>
        <p:nvSpPr>
          <p:cNvPr id="10" name="Smiley 9"/>
          <p:cNvSpPr/>
          <p:nvPr/>
        </p:nvSpPr>
        <p:spPr>
          <a:xfrm>
            <a:off x="10292759" y="3784802"/>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1" name="Textfeld 10"/>
          <p:cNvSpPr txBox="1"/>
          <p:nvPr/>
        </p:nvSpPr>
        <p:spPr>
          <a:xfrm>
            <a:off x="5501199" y="5046160"/>
            <a:ext cx="5513614" cy="923330"/>
          </a:xfrm>
          <a:prstGeom prst="rect">
            <a:avLst/>
          </a:prstGeom>
          <a:noFill/>
        </p:spPr>
        <p:txBody>
          <a:bodyPr wrap="square" rtlCol="0">
            <a:spAutoFit/>
          </a:bodyPr>
          <a:lstStyle/>
          <a:p>
            <a:r>
              <a:rPr lang="it-IT" dirty="0">
                <a:latin typeface="Arial" panose="020B0604020202020204" pitchFamily="34" charset="0"/>
                <a:ea typeface="Times New Roman" panose="02020603050405020304" pitchFamily="18" charset="0"/>
              </a:rPr>
              <a:t>Difetto: manca una vasca di contenimento o una misura edile che impedisca il deflusso incontrollato di eventuali perdite. </a:t>
            </a:r>
            <a:endParaRPr lang="it-IT" dirty="0"/>
          </a:p>
        </p:txBody>
      </p:sp>
      <p:sp>
        <p:nvSpPr>
          <p:cNvPr id="12" name="Smiley 11">
            <a:extLst>
              <a:ext uri="{FF2B5EF4-FFF2-40B4-BE49-F238E27FC236}">
                <a16:creationId xmlns:a16="http://schemas.microsoft.com/office/drawing/2014/main" id="{5B9FB92B-233D-40B6-B89A-F0FD01220B49}"/>
              </a:ext>
            </a:extLst>
          </p:cNvPr>
          <p:cNvSpPr/>
          <p:nvPr/>
        </p:nvSpPr>
        <p:spPr>
          <a:xfrm>
            <a:off x="3089709" y="4294528"/>
            <a:ext cx="864000" cy="864000"/>
          </a:xfrm>
          <a:prstGeom prst="smileyFace">
            <a:avLst>
              <a:gd name="adj" fmla="val -1017"/>
            </a:avLst>
          </a:prstGeom>
          <a:solidFill>
            <a:schemeClr val="accent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124939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it-CH" sz="1800" noProof="0" dirty="0"/>
              <a:t>1.2.4 Stoccaggio di carburanti, grassi, olio per motori, olio idraulico, diesel, olio da riscaldamento (volume del singolo contenitore &gt; 20l)</a:t>
            </a:r>
          </a:p>
        </p:txBody>
      </p:sp>
      <p:sp>
        <p:nvSpPr>
          <p:cNvPr id="7" name="Textfeld 6"/>
          <p:cNvSpPr txBox="1"/>
          <p:nvPr/>
        </p:nvSpPr>
        <p:spPr>
          <a:xfrm>
            <a:off x="771411" y="5969420"/>
            <a:ext cx="2251509" cy="215444"/>
          </a:xfrm>
          <a:prstGeom prst="rect">
            <a:avLst/>
          </a:prstGeom>
          <a:noFill/>
        </p:spPr>
        <p:txBody>
          <a:bodyPr wrap="square" rtlCol="0">
            <a:spAutoFit/>
          </a:bodyPr>
          <a:lstStyle/>
          <a:p>
            <a:r>
              <a:rPr lang="it-IT" sz="800" dirty="0"/>
              <a:t>Fonte: AGRIDEA</a:t>
            </a:r>
          </a:p>
        </p:txBody>
      </p:sp>
      <p:sp>
        <p:nvSpPr>
          <p:cNvPr id="8" name="Textfeld 7"/>
          <p:cNvSpPr txBox="1"/>
          <p:nvPr/>
        </p:nvSpPr>
        <p:spPr>
          <a:xfrm>
            <a:off x="5621740" y="5301611"/>
            <a:ext cx="2251509" cy="215444"/>
          </a:xfrm>
          <a:prstGeom prst="rect">
            <a:avLst/>
          </a:prstGeom>
          <a:noFill/>
        </p:spPr>
        <p:txBody>
          <a:bodyPr wrap="square" rtlCol="0">
            <a:spAutoFit/>
          </a:bodyPr>
          <a:lstStyle/>
          <a:p>
            <a:r>
              <a:rPr lang="it-IT" sz="800" dirty="0"/>
              <a:t>Fonte: AGRIDEA</a:t>
            </a:r>
          </a:p>
        </p:txBody>
      </p:sp>
      <p:sp>
        <p:nvSpPr>
          <p:cNvPr id="9" name="Textfeld 8"/>
          <p:cNvSpPr txBox="1"/>
          <p:nvPr/>
        </p:nvSpPr>
        <p:spPr>
          <a:xfrm>
            <a:off x="5621740" y="5641135"/>
            <a:ext cx="5513614" cy="369332"/>
          </a:xfrm>
          <a:prstGeom prst="rect">
            <a:avLst/>
          </a:prstGeom>
          <a:noFill/>
        </p:spPr>
        <p:txBody>
          <a:bodyPr wrap="square" rtlCol="0">
            <a:spAutoFit/>
          </a:bodyPr>
          <a:lstStyle/>
          <a:p>
            <a:r>
              <a:rPr lang="it-IT" dirty="0">
                <a:latin typeface="Arial" panose="020B0604020202020204" pitchFamily="34" charset="0"/>
                <a:ea typeface="Times New Roman" panose="02020603050405020304" pitchFamily="18" charset="0"/>
              </a:rPr>
              <a:t>Materiale assorbente a disposizione.</a:t>
            </a:r>
            <a:endParaRPr lang="it-IT" dirty="0"/>
          </a:p>
        </p:txBody>
      </p:sp>
      <p:pic>
        <p:nvPicPr>
          <p:cNvPr id="12" name="Grafik 11"/>
          <p:cNvPicPr>
            <a:picLocks noChangeAspect="1"/>
          </p:cNvPicPr>
          <p:nvPr/>
        </p:nvPicPr>
        <p:blipFill rotWithShape="1">
          <a:blip r:embed="rId2" cstate="print">
            <a:extLst>
              <a:ext uri="{28A0092B-C50C-407E-A947-70E740481C1C}">
                <a14:useLocalDpi xmlns:a14="http://schemas.microsoft.com/office/drawing/2010/main" val="0"/>
              </a:ext>
            </a:extLst>
          </a:blip>
          <a:srcRect t="3148"/>
          <a:stretch/>
        </p:blipFill>
        <p:spPr>
          <a:xfrm>
            <a:off x="885711" y="1066320"/>
            <a:ext cx="3374956" cy="4903100"/>
          </a:xfrm>
          <a:prstGeom prst="rect">
            <a:avLst/>
          </a:prstGeom>
        </p:spPr>
      </p:pic>
      <p:pic>
        <p:nvPicPr>
          <p:cNvPr id="13" name="Grafik 12"/>
          <p:cNvPicPr>
            <a:picLocks noChangeAspect="1"/>
          </p:cNvPicPr>
          <p:nvPr/>
        </p:nvPicPr>
        <p:blipFill rotWithShape="1">
          <a:blip r:embed="rId3" cstate="print">
            <a:extLst>
              <a:ext uri="{28A0092B-C50C-407E-A947-70E740481C1C}">
                <a14:useLocalDpi xmlns:a14="http://schemas.microsoft.com/office/drawing/2010/main" val="0"/>
              </a:ext>
            </a:extLst>
          </a:blip>
          <a:srcRect l="4634" t="17587" r="34024"/>
          <a:stretch/>
        </p:blipFill>
        <p:spPr>
          <a:xfrm>
            <a:off x="5693659" y="1066320"/>
            <a:ext cx="4708684" cy="4217381"/>
          </a:xfrm>
          <a:prstGeom prst="rect">
            <a:avLst/>
          </a:prstGeom>
        </p:spPr>
      </p:pic>
      <p:sp>
        <p:nvSpPr>
          <p:cNvPr id="6" name="Smiley 5"/>
          <p:cNvSpPr/>
          <p:nvPr/>
        </p:nvSpPr>
        <p:spPr>
          <a:xfrm>
            <a:off x="3267398" y="4824933"/>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4" name="Smiley 13"/>
          <p:cNvSpPr/>
          <p:nvPr/>
        </p:nvSpPr>
        <p:spPr>
          <a:xfrm>
            <a:off x="9538343" y="4217894"/>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263879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85711" y="438775"/>
            <a:ext cx="10515600" cy="376019"/>
          </a:xfrm>
        </p:spPr>
        <p:txBody>
          <a:bodyPr>
            <a:noAutofit/>
          </a:bodyPr>
          <a:lstStyle/>
          <a:p>
            <a:r>
              <a:rPr lang="it-CH" sz="1800" noProof="0" dirty="0"/>
              <a:t>1.2.4 Stoccaggio di carburanti, grassi, olio per motori, olio idraulico, diesel, olio da riscaldamento (volume del singolo contenitore &gt; 20l)</a:t>
            </a:r>
          </a:p>
        </p:txBody>
      </p:sp>
      <p:sp>
        <p:nvSpPr>
          <p:cNvPr id="8" name="Textfeld 7"/>
          <p:cNvSpPr txBox="1"/>
          <p:nvPr/>
        </p:nvSpPr>
        <p:spPr>
          <a:xfrm>
            <a:off x="809625" y="5091203"/>
            <a:ext cx="2251509" cy="215444"/>
          </a:xfrm>
          <a:prstGeom prst="rect">
            <a:avLst/>
          </a:prstGeom>
          <a:noFill/>
        </p:spPr>
        <p:txBody>
          <a:bodyPr wrap="square" rtlCol="0">
            <a:spAutoFit/>
          </a:bodyPr>
          <a:lstStyle/>
          <a:p>
            <a:r>
              <a:rPr lang="it-IT" sz="800" dirty="0"/>
              <a:t>Fonte: E. Müller</a:t>
            </a:r>
          </a:p>
        </p:txBody>
      </p:sp>
      <p:pic>
        <p:nvPicPr>
          <p:cNvPr id="10" name="Grafik 9" descr="Ein Bild, das drinnen, Boden, Gebäude, Möbel enthält.&#10;&#10;Automatisch generierte Beschreibung">
            <a:extLst>
              <a:ext uri="{FF2B5EF4-FFF2-40B4-BE49-F238E27FC236}">
                <a16:creationId xmlns:a16="http://schemas.microsoft.com/office/drawing/2014/main" id="{7406EDC6-A220-406C-8721-ED3D11C9FCE6}"/>
              </a:ext>
            </a:extLst>
          </p:cNvPr>
          <p:cNvPicPr>
            <a:picLocks noChangeAspect="1"/>
          </p:cNvPicPr>
          <p:nvPr/>
        </p:nvPicPr>
        <p:blipFill rotWithShape="1">
          <a:blip r:embed="rId2">
            <a:extLst>
              <a:ext uri="{28A0092B-C50C-407E-A947-70E740481C1C}">
                <a14:useLocalDpi xmlns:a14="http://schemas.microsoft.com/office/drawing/2010/main" val="0"/>
              </a:ext>
            </a:extLst>
          </a:blip>
          <a:srcRect l="11376" t="16523" r="53145" b="21868"/>
          <a:stretch/>
        </p:blipFill>
        <p:spPr bwMode="auto">
          <a:xfrm>
            <a:off x="885711" y="1010856"/>
            <a:ext cx="3128505" cy="4073767"/>
          </a:xfrm>
          <a:prstGeom prst="rect">
            <a:avLst/>
          </a:prstGeom>
          <a:noFill/>
          <a:ln>
            <a:noFill/>
          </a:ln>
          <a:extLst>
            <a:ext uri="{53640926-AAD7-44D8-BBD7-CCE9431645EC}">
              <a14:shadowObscured xmlns:a14="http://schemas.microsoft.com/office/drawing/2010/main"/>
            </a:ext>
          </a:extLst>
        </p:spPr>
      </p:pic>
      <p:sp>
        <p:nvSpPr>
          <p:cNvPr id="6" name="Smiley 5"/>
          <p:cNvSpPr/>
          <p:nvPr/>
        </p:nvSpPr>
        <p:spPr>
          <a:xfrm>
            <a:off x="3030844" y="4008146"/>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5" name="Textfeld 14">
            <a:extLst>
              <a:ext uri="{FF2B5EF4-FFF2-40B4-BE49-F238E27FC236}">
                <a16:creationId xmlns:a16="http://schemas.microsoft.com/office/drawing/2014/main" id="{BFA7EB81-7F34-4080-AB12-4EBC7EE3F104}"/>
              </a:ext>
            </a:extLst>
          </p:cNvPr>
          <p:cNvSpPr txBox="1"/>
          <p:nvPr/>
        </p:nvSpPr>
        <p:spPr>
          <a:xfrm>
            <a:off x="4217670" y="1143493"/>
            <a:ext cx="5345430" cy="981423"/>
          </a:xfrm>
          <a:prstGeom prst="rect">
            <a:avLst/>
          </a:prstGeom>
          <a:noFill/>
        </p:spPr>
        <p:txBody>
          <a:bodyPr wrap="square">
            <a:spAutoFit/>
          </a:bodyPr>
          <a:lstStyle/>
          <a:p>
            <a:pPr>
              <a:lnSpc>
                <a:spcPct val="107000"/>
              </a:lnSpc>
              <a:spcAft>
                <a:spcPts val="800"/>
              </a:spcAft>
            </a:pPr>
            <a:r>
              <a:rPr lang="it-IT" sz="1800" dirty="0">
                <a:effectLst/>
                <a:latin typeface="+mj-lt"/>
                <a:ea typeface="Calibri" panose="020F0502020204030204" pitchFamily="34" charset="0"/>
                <a:cs typeface="Times New Roman" panose="02020603050405020304" pitchFamily="18" charset="0"/>
              </a:rPr>
              <a:t>Il deflusso incontrollato del carburante </a:t>
            </a:r>
            <a:r>
              <a:rPr lang="it-IT" dirty="0">
                <a:latin typeface="+mj-lt"/>
                <a:ea typeface="Calibri" panose="020F0502020204030204" pitchFamily="34" charset="0"/>
                <a:cs typeface="Times New Roman" panose="02020603050405020304" pitchFamily="18" charset="0"/>
              </a:rPr>
              <a:t>è impedito. In caso di perdite, la vasca di contenimento può trattenere il 100% del contenuto del serbatoio. </a:t>
            </a:r>
            <a:endParaRPr lang="it-IT" sz="1800"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77295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it-CH" sz="1800" noProof="0" dirty="0"/>
              <a:t>1.2.5 Area di rifornimento (pompe stazionarie</a:t>
            </a:r>
            <a:r>
              <a:rPr lang="it-CH" sz="1800" baseline="30000" noProof="0" dirty="0"/>
              <a:t>1</a:t>
            </a:r>
            <a:r>
              <a:rPr lang="it-CH" sz="1800" noProof="0" dirty="0"/>
              <a:t>)</a:t>
            </a:r>
          </a:p>
        </p:txBody>
      </p:sp>
      <p:pic>
        <p:nvPicPr>
          <p:cNvPr id="4" name="Inhaltsplatzhalt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984656"/>
            <a:ext cx="7090487" cy="3988399"/>
          </a:xfrm>
        </p:spPr>
      </p:pic>
      <p:sp>
        <p:nvSpPr>
          <p:cNvPr id="5" name="Textfeld 4"/>
          <p:cNvSpPr txBox="1"/>
          <p:nvPr/>
        </p:nvSpPr>
        <p:spPr>
          <a:xfrm>
            <a:off x="746760" y="5216566"/>
            <a:ext cx="10427208" cy="1200329"/>
          </a:xfrm>
          <a:prstGeom prst="rect">
            <a:avLst/>
          </a:prstGeom>
          <a:noFill/>
        </p:spPr>
        <p:txBody>
          <a:bodyPr wrap="square" rtlCol="0">
            <a:spAutoFit/>
          </a:bodyPr>
          <a:lstStyle/>
          <a:p>
            <a:r>
              <a:rPr lang="it-IT" dirty="0"/>
              <a:t>Difetto: la pavimentazione dell’area di rifornimento presenta buchi e fessure.</a:t>
            </a:r>
          </a:p>
          <a:p>
            <a:endParaRPr lang="it-IT" dirty="0"/>
          </a:p>
          <a:p>
            <a:r>
              <a:rPr lang="it-IT" baseline="30000" dirty="0"/>
              <a:t>1</a:t>
            </a:r>
            <a:r>
              <a:rPr lang="it-IT" dirty="0"/>
              <a:t>Nota: le installazioni non stazionarie non sono controllate nell‘ambito dei controlli secondo l‘</a:t>
            </a:r>
            <a:r>
              <a:rPr lang="it-IT" dirty="0" err="1"/>
              <a:t>OCoC</a:t>
            </a:r>
            <a:r>
              <a:rPr lang="it-IT" dirty="0"/>
              <a:t>.</a:t>
            </a:r>
          </a:p>
          <a:p>
            <a:r>
              <a:rPr lang="it-IT" dirty="0"/>
              <a:t>Il cantone decide se un controllo è necessario. </a:t>
            </a:r>
          </a:p>
        </p:txBody>
      </p:sp>
      <p:sp>
        <p:nvSpPr>
          <p:cNvPr id="6" name="Textfeld 5"/>
          <p:cNvSpPr txBox="1"/>
          <p:nvPr/>
        </p:nvSpPr>
        <p:spPr>
          <a:xfrm>
            <a:off x="746760" y="4987088"/>
            <a:ext cx="2251509" cy="215444"/>
          </a:xfrm>
          <a:prstGeom prst="rect">
            <a:avLst/>
          </a:prstGeom>
          <a:noFill/>
        </p:spPr>
        <p:txBody>
          <a:bodyPr wrap="square" rtlCol="0">
            <a:spAutoFit/>
          </a:bodyPr>
          <a:lstStyle/>
          <a:p>
            <a:r>
              <a:rPr lang="it-IT" sz="800" dirty="0"/>
              <a:t>Fonte: AfU, SG</a:t>
            </a:r>
          </a:p>
        </p:txBody>
      </p:sp>
      <p:sp>
        <p:nvSpPr>
          <p:cNvPr id="7" name="Smiley 6"/>
          <p:cNvSpPr/>
          <p:nvPr/>
        </p:nvSpPr>
        <p:spPr>
          <a:xfrm>
            <a:off x="6663048" y="3779668"/>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8" name="Textfeld 7">
            <a:extLst>
              <a:ext uri="{FF2B5EF4-FFF2-40B4-BE49-F238E27FC236}">
                <a16:creationId xmlns:a16="http://schemas.microsoft.com/office/drawing/2014/main" id="{93854B6C-22CD-9D29-31A3-2597E097A683}"/>
              </a:ext>
            </a:extLst>
          </p:cNvPr>
          <p:cNvSpPr txBox="1"/>
          <p:nvPr/>
        </p:nvSpPr>
        <p:spPr>
          <a:xfrm>
            <a:off x="8176699" y="1047592"/>
            <a:ext cx="3551803" cy="2306465"/>
          </a:xfrm>
          <a:prstGeom prst="rect">
            <a:avLst/>
          </a:prstGeom>
          <a:noFill/>
        </p:spPr>
        <p:txBody>
          <a:bodyPr wrap="square">
            <a:spAutoFit/>
          </a:bodyPr>
          <a:lstStyle/>
          <a:p>
            <a:pPr>
              <a:lnSpc>
                <a:spcPct val="115000"/>
              </a:lnSpc>
              <a:spcAft>
                <a:spcPts val="800"/>
              </a:spcAft>
              <a:buNone/>
            </a:pPr>
            <a:r>
              <a:rPr lang="it-CH"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Nota: secondo la </a:t>
            </a:r>
            <a:r>
              <a:rPr lang="it-CH" sz="1800" u="sng" kern="100" dirty="0">
                <a:solidFill>
                  <a:srgbClr val="467886"/>
                </a:solidFill>
                <a:effectLst/>
                <a:highlight>
                  <a:srgbClr val="FFFF00"/>
                </a:highlight>
                <a:latin typeface="Aptos" panose="020B0004020202020204" pitchFamily="34" charset="0"/>
                <a:ea typeface="Aptos" panose="020B0004020202020204" pitchFamily="34" charset="0"/>
                <a:cs typeface="Times New Roman" panose="02020603050405020304" pitchFamily="18" charset="0"/>
                <a:hlinkClick r:id="rId3"/>
              </a:rPr>
              <a:t>direttiva della CCA</a:t>
            </a:r>
            <a:r>
              <a:rPr lang="it-CH"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 (punto 2.1.2 c), la dimensione della superficie idrorepellente delle aree di rifornimento fisse fissi è calcolata come segue: lunghezza del tubo nel raggio più almeno 1 m.</a:t>
            </a:r>
            <a:endParaRPr lang="de-CH"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75984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it-CH" sz="1800" noProof="0" dirty="0"/>
              <a:t>1.2.5 Area di rifornimento (pompe stazionarie)</a:t>
            </a:r>
          </a:p>
        </p:txBody>
      </p:sp>
      <p:sp>
        <p:nvSpPr>
          <p:cNvPr id="5" name="Textfeld 4"/>
          <p:cNvSpPr txBox="1"/>
          <p:nvPr/>
        </p:nvSpPr>
        <p:spPr>
          <a:xfrm>
            <a:off x="838200" y="4186092"/>
            <a:ext cx="10246112" cy="1754326"/>
          </a:xfrm>
          <a:prstGeom prst="rect">
            <a:avLst/>
          </a:prstGeom>
          <a:noFill/>
        </p:spPr>
        <p:txBody>
          <a:bodyPr wrap="square" rtlCol="0">
            <a:spAutoFit/>
          </a:bodyPr>
          <a:lstStyle/>
          <a:p>
            <a:r>
              <a:rPr lang="it-IT" dirty="0"/>
              <a:t>L</a:t>
            </a:r>
            <a:r>
              <a:rPr lang="it-CH" dirty="0"/>
              <a:t>a pavimentazione dell’area di rifornimento </a:t>
            </a:r>
            <a:r>
              <a:rPr lang="it-IT" dirty="0"/>
              <a:t>non presenta né buchi né fessure. </a:t>
            </a:r>
          </a:p>
          <a:p>
            <a:endParaRPr lang="it-IT" dirty="0"/>
          </a:p>
          <a:p>
            <a:r>
              <a:rPr lang="it-IT" dirty="0"/>
              <a:t>Se l‘area di rifornimento non è coperta, lo smaltimento delle acque reflue passa attraverso un separatore di oli, posto prima della rete fognaria.</a:t>
            </a:r>
          </a:p>
          <a:p>
            <a:endParaRPr lang="it-IT" dirty="0"/>
          </a:p>
          <a:p>
            <a:r>
              <a:rPr lang="it-IT" dirty="0"/>
              <a:t>Altra possibilità: scarico in una fossa per liquami o in un serbatoio chiuso, senza deflusso. </a:t>
            </a:r>
          </a:p>
        </p:txBody>
      </p:sp>
      <p:sp>
        <p:nvSpPr>
          <p:cNvPr id="6" name="Textfeld 5"/>
          <p:cNvSpPr txBox="1"/>
          <p:nvPr/>
        </p:nvSpPr>
        <p:spPr>
          <a:xfrm>
            <a:off x="838200" y="3788495"/>
            <a:ext cx="2251509" cy="215444"/>
          </a:xfrm>
          <a:prstGeom prst="rect">
            <a:avLst/>
          </a:prstGeom>
          <a:noFill/>
        </p:spPr>
        <p:txBody>
          <a:bodyPr wrap="square" rtlCol="0">
            <a:spAutoFit/>
          </a:bodyPr>
          <a:lstStyle/>
          <a:p>
            <a:r>
              <a:rPr lang="it-IT" sz="800" dirty="0"/>
              <a:t>Fonte: AGRIDEA</a:t>
            </a:r>
          </a:p>
        </p:txBody>
      </p:sp>
      <p:pic>
        <p:nvPicPr>
          <p:cNvPr id="9" name="Grafik 8" descr="Ein Bild, das draußen, Baum, Straße, leer enthält.&#10;&#10;Automatisch generierte Beschreibung">
            <a:extLst>
              <a:ext uri="{FF2B5EF4-FFF2-40B4-BE49-F238E27FC236}">
                <a16:creationId xmlns:a16="http://schemas.microsoft.com/office/drawing/2014/main" id="{F8246DE7-2A7C-4968-830E-F2518711A71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692" t="16601" r="10359" b="11236"/>
          <a:stretch/>
        </p:blipFill>
        <p:spPr bwMode="auto">
          <a:xfrm>
            <a:off x="923543" y="848867"/>
            <a:ext cx="6623643" cy="2906337"/>
          </a:xfrm>
          <a:prstGeom prst="rect">
            <a:avLst/>
          </a:prstGeom>
          <a:noFill/>
          <a:ln>
            <a:noFill/>
          </a:ln>
          <a:extLst>
            <a:ext uri="{53640926-AAD7-44D8-BBD7-CCE9431645EC}">
              <a14:shadowObscured xmlns:a14="http://schemas.microsoft.com/office/drawing/2010/main"/>
            </a:ext>
          </a:extLst>
        </p:spPr>
      </p:pic>
      <p:sp>
        <p:nvSpPr>
          <p:cNvPr id="10" name="Smiley 9">
            <a:extLst>
              <a:ext uri="{FF2B5EF4-FFF2-40B4-BE49-F238E27FC236}">
                <a16:creationId xmlns:a16="http://schemas.microsoft.com/office/drawing/2014/main" id="{A46DDBD9-AFDE-4EBF-A82B-6791D09A940A}"/>
              </a:ext>
            </a:extLst>
          </p:cNvPr>
          <p:cNvSpPr/>
          <p:nvPr/>
        </p:nvSpPr>
        <p:spPr>
          <a:xfrm>
            <a:off x="6500118" y="2674648"/>
            <a:ext cx="864000" cy="864000"/>
          </a:xfrm>
          <a:prstGeom prst="smileyFace">
            <a:avLst/>
          </a:prstGeom>
          <a:solidFill>
            <a:schemeClr val="accent6">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849705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it-CH" sz="1800" noProof="0" dirty="0"/>
              <a:t>1.2.5 Area di rifornimento (pompe stazionarie)</a:t>
            </a:r>
          </a:p>
        </p:txBody>
      </p:sp>
      <p:sp>
        <p:nvSpPr>
          <p:cNvPr id="5" name="Textfeld 4"/>
          <p:cNvSpPr txBox="1"/>
          <p:nvPr/>
        </p:nvSpPr>
        <p:spPr>
          <a:xfrm>
            <a:off x="838199" y="5602856"/>
            <a:ext cx="4575562" cy="923330"/>
          </a:xfrm>
          <a:prstGeom prst="rect">
            <a:avLst/>
          </a:prstGeom>
          <a:noFill/>
        </p:spPr>
        <p:txBody>
          <a:bodyPr wrap="square" rtlCol="0">
            <a:spAutoFit/>
          </a:bodyPr>
          <a:lstStyle/>
          <a:p>
            <a:r>
              <a:rPr lang="it-IT" dirty="0"/>
              <a:t>Difetto: oli e altre sostanze potenzialmente inquinanti disperse sul prato e libere di infiltrarsi nel suolo.</a:t>
            </a:r>
          </a:p>
        </p:txBody>
      </p:sp>
      <p:sp>
        <p:nvSpPr>
          <p:cNvPr id="6" name="Textfeld 5"/>
          <p:cNvSpPr txBox="1"/>
          <p:nvPr/>
        </p:nvSpPr>
        <p:spPr>
          <a:xfrm>
            <a:off x="864432" y="5249186"/>
            <a:ext cx="2251509" cy="215444"/>
          </a:xfrm>
          <a:prstGeom prst="rect">
            <a:avLst/>
          </a:prstGeom>
          <a:noFill/>
        </p:spPr>
        <p:txBody>
          <a:bodyPr wrap="square" rtlCol="0">
            <a:spAutoFit/>
          </a:bodyPr>
          <a:lstStyle/>
          <a:p>
            <a:r>
              <a:rPr lang="it-IT" sz="800" dirty="0"/>
              <a:t>Fonte: E. Müller</a:t>
            </a:r>
          </a:p>
        </p:txBody>
      </p:sp>
      <p:pic>
        <p:nvPicPr>
          <p:cNvPr id="7" name="Grafik 6" descr="Ein Bild, das Gras, draußen, Himmel, Gebäude enthält.&#10;&#10;Automatisch generierte Beschreibung">
            <a:extLst>
              <a:ext uri="{FF2B5EF4-FFF2-40B4-BE49-F238E27FC236}">
                <a16:creationId xmlns:a16="http://schemas.microsoft.com/office/drawing/2014/main" id="{1BA13D08-53BF-411A-BED9-A3F2470B1758}"/>
              </a:ext>
            </a:extLst>
          </p:cNvPr>
          <p:cNvPicPr>
            <a:picLocks noChangeAspect="1"/>
          </p:cNvPicPr>
          <p:nvPr/>
        </p:nvPicPr>
        <p:blipFill rotWithShape="1">
          <a:blip r:embed="rId2">
            <a:extLst>
              <a:ext uri="{28A0092B-C50C-407E-A947-70E740481C1C}">
                <a14:useLocalDpi xmlns:a14="http://schemas.microsoft.com/office/drawing/2010/main" val="0"/>
              </a:ext>
            </a:extLst>
          </a:blip>
          <a:srcRect l="23940" t="30788" r="22664"/>
          <a:stretch/>
        </p:blipFill>
        <p:spPr bwMode="auto">
          <a:xfrm>
            <a:off x="917597" y="848867"/>
            <a:ext cx="4496164" cy="4369904"/>
          </a:xfrm>
          <a:prstGeom prst="rect">
            <a:avLst/>
          </a:prstGeom>
          <a:noFill/>
          <a:ln>
            <a:noFill/>
          </a:ln>
          <a:extLst>
            <a:ext uri="{53640926-AAD7-44D8-BBD7-CCE9431645EC}">
              <a14:shadowObscured xmlns:a14="http://schemas.microsoft.com/office/drawing/2010/main"/>
            </a:ext>
          </a:extLst>
        </p:spPr>
      </p:pic>
      <p:sp>
        <p:nvSpPr>
          <p:cNvPr id="8" name="Smiley 7">
            <a:extLst>
              <a:ext uri="{FF2B5EF4-FFF2-40B4-BE49-F238E27FC236}">
                <a16:creationId xmlns:a16="http://schemas.microsoft.com/office/drawing/2014/main" id="{F5EED6B6-4490-440C-BFB4-104F5106BC43}"/>
              </a:ext>
            </a:extLst>
          </p:cNvPr>
          <p:cNvSpPr/>
          <p:nvPr/>
        </p:nvSpPr>
        <p:spPr>
          <a:xfrm>
            <a:off x="4387817" y="4114814"/>
            <a:ext cx="864000" cy="864000"/>
          </a:xfrm>
          <a:prstGeom prst="smileyFace">
            <a:avLst>
              <a:gd name="adj" fmla="val -4653"/>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1962709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69B852FE-90F0-4833-8E0A-42E2B65DA8E6}"/>
              </a:ext>
            </a:extLst>
          </p:cNvPr>
          <p:cNvSpPr/>
          <p:nvPr/>
        </p:nvSpPr>
        <p:spPr>
          <a:xfrm>
            <a:off x="1175366" y="1220409"/>
            <a:ext cx="8977224" cy="2585323"/>
          </a:xfrm>
          <a:prstGeom prst="rect">
            <a:avLst/>
          </a:prstGeom>
        </p:spPr>
        <p:txBody>
          <a:bodyPr wrap="square">
            <a:spAutoFit/>
          </a:bodyPr>
          <a:lstStyle/>
          <a:p>
            <a:r>
              <a:rPr lang="it-CH" b="1" dirty="0"/>
              <a:t>Nota editoriale</a:t>
            </a:r>
          </a:p>
          <a:p>
            <a:endParaRPr lang="it-CH" b="1" dirty="0"/>
          </a:p>
          <a:p>
            <a:pPr marL="1439863" indent="-1439863"/>
            <a:r>
              <a:rPr lang="it-CH" dirty="0"/>
              <a:t>Questo manuale è stato redatto in collaborazione con l’UFAM. </a:t>
            </a:r>
          </a:p>
          <a:p>
            <a:pPr marL="1439863" indent="-1439863"/>
            <a:endParaRPr lang="it-CH" dirty="0"/>
          </a:p>
          <a:p>
            <a:pPr marL="1439863" indent="-1439863"/>
            <a:r>
              <a:rPr lang="it-CH" dirty="0"/>
              <a:t>L’UFAM ha sostenuto finanziariamente l’elaborazione del manuale. </a:t>
            </a:r>
          </a:p>
          <a:p>
            <a:endParaRPr lang="it-CH" dirty="0"/>
          </a:p>
          <a:p>
            <a:endParaRPr lang="it-CH" dirty="0"/>
          </a:p>
          <a:p>
            <a:endParaRPr lang="it-CH" dirty="0"/>
          </a:p>
          <a:p>
            <a:r>
              <a:rPr lang="it-CH" dirty="0"/>
              <a:t>© AGRIDEA e CCA, novembre 2018, completato dicembre 2022 da CCA.</a:t>
            </a:r>
          </a:p>
        </p:txBody>
      </p:sp>
    </p:spTree>
    <p:extLst>
      <p:ext uri="{BB962C8B-B14F-4D97-AF65-F5344CB8AC3E}">
        <p14:creationId xmlns:p14="http://schemas.microsoft.com/office/powerpoint/2010/main" val="20853518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1253</Words>
  <Application>Microsoft Office PowerPoint</Application>
  <PresentationFormat>Breitbild</PresentationFormat>
  <Paragraphs>104</Paragraphs>
  <Slides>20</Slides>
  <Notes>2</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20</vt:i4>
      </vt:variant>
    </vt:vector>
  </HeadingPairs>
  <TitlesOfParts>
    <vt:vector size="24" baseType="lpstr">
      <vt:lpstr>Aptos</vt:lpstr>
      <vt:lpstr>Arial</vt:lpstr>
      <vt:lpstr>Calibri</vt:lpstr>
      <vt:lpstr>Office Theme</vt:lpstr>
      <vt:lpstr>Manuale CCA per i controlli sulla protezione delle acque</vt:lpstr>
      <vt:lpstr>1.2.1 Stoccaggio di prodotti fitosanitari</vt:lpstr>
      <vt:lpstr>1.2.1 Stoccaggio di prodotti fitosanitari</vt:lpstr>
      <vt:lpstr>1.2.1 Stoccaggio di prodotti fitosanitari</vt:lpstr>
      <vt:lpstr>1.2.1 Stoccaggio di prodotti fitosanitari</vt:lpstr>
      <vt:lpstr>1.2.1 Stoccaggio di prodotti fitosanitari</vt:lpstr>
      <vt:lpstr>1.2.2 Area di deposito per irroratrici</vt:lpstr>
      <vt:lpstr>1.2.2 Area di deposito per irroratrici</vt:lpstr>
      <vt:lpstr>1.2.3 Area per il riempimento e il lavaggio delle irroratrici in azienda</vt:lpstr>
      <vt:lpstr>1.2.3 Area per il riempimento e il lavaggio delle irroratrici in azienda</vt:lpstr>
      <vt:lpstr>1.2.3 1.2.3 Area per il riempimento e il lavaggio delle irroratrici in azienda</vt:lpstr>
      <vt:lpstr>1.2.3 1.2.3 Area per il riempimento e il lavaggio delle irroratrici in azienda</vt:lpstr>
      <vt:lpstr>1.2.3 1.2.3 Area per il riempimento e il lavaggio delle irroratrici in azienda</vt:lpstr>
      <vt:lpstr>1.2.4 Stoccaggio di carburanti, grassi, olio per motori, olio idraulico, diesel, olio da riscaldamento (volume del singolo contenitore &gt; 20l)</vt:lpstr>
      <vt:lpstr>1.2.4 Stoccaggio di carburanti, grassi, olio per motori, olio idraulico, diesel, olio da riscaldamento (volume del singolo contenitore &gt; 20l)</vt:lpstr>
      <vt:lpstr>1.2.4 Stoccaggio di carburanti, grassi, olio per motori, olio idraulico, diesel, olio da riscaldamento (volume del singolo contenitore &gt; 20l)</vt:lpstr>
      <vt:lpstr>1.2.5 Area di rifornimento (pompe stazionarie1)</vt:lpstr>
      <vt:lpstr>1.2.5 Area di rifornimento (pompe stazionarie)</vt:lpstr>
      <vt:lpstr>1.2.5 Area di rifornimento (pompe stazionarie)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Kontrollanweisungen Gewässerschutz</dc:title>
  <dc:creator>Rösch Martina</dc:creator>
  <cp:lastModifiedBy>Michel Fischler</cp:lastModifiedBy>
  <cp:revision>192</cp:revision>
  <cp:lastPrinted>2018-06-11T09:34:28Z</cp:lastPrinted>
  <dcterms:created xsi:type="dcterms:W3CDTF">2018-06-04T10:39:03Z</dcterms:created>
  <dcterms:modified xsi:type="dcterms:W3CDTF">2026-02-02T15:29:21Z</dcterms:modified>
</cp:coreProperties>
</file>