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81" r:id="rId4"/>
    <p:sldId id="298" r:id="rId5"/>
    <p:sldId id="286" r:id="rId6"/>
    <p:sldId id="296" r:id="rId7"/>
    <p:sldId id="287" r:id="rId8"/>
    <p:sldId id="290" r:id="rId9"/>
    <p:sldId id="297" r:id="rId10"/>
    <p:sldId id="283" r:id="rId11"/>
    <p:sldId id="280" r:id="rId12"/>
    <p:sldId id="282" r:id="rId13"/>
    <p:sldId id="291" r:id="rId14"/>
    <p:sldId id="295" r:id="rId15"/>
    <p:sldId id="292" r:id="rId16"/>
    <p:sldId id="293" r:id="rId17"/>
  </p:sldIdLst>
  <p:sldSz cx="12192000" cy="6858000"/>
  <p:notesSz cx="6889750" cy="100203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47" autoAdjust="0"/>
    <p:restoredTop sz="94660"/>
  </p:normalViewPr>
  <p:slideViewPr>
    <p:cSldViewPr snapToGrid="0">
      <p:cViewPr varScale="1">
        <p:scale>
          <a:sx n="62" d="100"/>
          <a:sy n="62" d="100"/>
        </p:scale>
        <p:origin x="3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85235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/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9178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309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56480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2334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9109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56088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41871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8310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9835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9142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6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Modifier le format de la maquette du titre en cliquant dessus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837398"/>
            <a:ext cx="10515600" cy="5339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Modifier le format de la grille de texte</a:t>
            </a:r>
          </a:p>
          <a:p>
            <a:pPr lvl="1"/>
            <a:r>
              <a:rPr lang="de-DE" dirty="0"/>
              <a:t>Deuxième niveau</a:t>
            </a:r>
          </a:p>
          <a:p>
            <a:pPr lvl="2"/>
            <a:r>
              <a:rPr lang="de-DE" dirty="0"/>
              <a:t>Troisième niveau</a:t>
            </a:r>
          </a:p>
          <a:p>
            <a:pPr lvl="3"/>
            <a:r>
              <a:rPr lang="de-DE" dirty="0"/>
              <a:t>Quatrième niveau</a:t>
            </a:r>
          </a:p>
          <a:p>
            <a:pPr lvl="4"/>
            <a:r>
              <a:rPr lang="de-DE" dirty="0"/>
              <a:t>Cinquième niveau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2CD1C-8D77-425F-B235-64B15FC3EAE6}" type="datetimeFigureOut">
              <a:rPr lang="de-CH" smtClean="0"/>
              <a:t>12.12.2022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3BDFD-DBA9-4748-A039-4B878D2B1E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0728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32965" y="1122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de-CH" dirty="0"/>
              <a:t>Manuel de la CCE </a:t>
            </a:r>
            <a:br>
              <a:rPr lang="de-CH" dirty="0"/>
            </a:br>
            <a:r>
              <a:rPr lang="de-CH" dirty="0"/>
              <a:t>sur les contrôles en matière de protection des eaux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166812"/>
            <a:ext cx="9144000" cy="703139"/>
          </a:xfrm>
        </p:spPr>
        <p:txBody>
          <a:bodyPr/>
          <a:lstStyle/>
          <a:p>
            <a:r>
              <a:rPr lang="de-CH" b="1" dirty="0">
                <a:latin typeface="+mj-lt"/>
              </a:rPr>
              <a:t>1.3 Apports diffus </a:t>
            </a:r>
            <a:r>
              <a:rPr lang="de-CH" b="1" dirty="0" err="1">
                <a:latin typeface="+mj-lt"/>
              </a:rPr>
              <a:t>d’éléments</a:t>
            </a:r>
            <a:r>
              <a:rPr lang="de-CH" b="1" dirty="0">
                <a:latin typeface="+mj-lt"/>
              </a:rPr>
              <a:t> </a:t>
            </a:r>
            <a:r>
              <a:rPr lang="de-CH" b="1" dirty="0" err="1">
                <a:latin typeface="+mj-lt"/>
              </a:rPr>
              <a:t>fertilisants</a:t>
            </a:r>
            <a:r>
              <a:rPr lang="de-CH" b="1" dirty="0">
                <a:latin typeface="+mj-lt"/>
              </a:rPr>
              <a:t> et de </a:t>
            </a:r>
            <a:r>
              <a:rPr lang="de-CH" b="1" dirty="0" err="1">
                <a:latin typeface="+mj-lt"/>
              </a:rPr>
              <a:t>PPh</a:t>
            </a:r>
            <a:endParaRPr lang="de-CH" dirty="0">
              <a:latin typeface="+mj-lt"/>
            </a:endParaRPr>
          </a:p>
        </p:txBody>
      </p:sp>
      <p:pic>
        <p:nvPicPr>
          <p:cNvPr id="4" name="Grafik 3" descr="Ein Bild, das dunkel, erleuchtet enthält.&#10;&#10;Automatisch generierte Beschreibung">
            <a:extLst>
              <a:ext uri="{FF2B5EF4-FFF2-40B4-BE49-F238E27FC236}">
                <a16:creationId xmlns:a16="http://schemas.microsoft.com/office/drawing/2014/main" id="{E9DFC607-157D-4DFE-AE63-EC2A907A58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6790" y="5202022"/>
            <a:ext cx="805380" cy="32477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F0ED6CF-C700-4D1C-8628-143DA677AD24}"/>
              </a:ext>
            </a:extLst>
          </p:cNvPr>
          <p:cNvSpPr txBox="1"/>
          <p:nvPr/>
        </p:nvSpPr>
        <p:spPr>
          <a:xfrm>
            <a:off x="1641410" y="5947131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Etat au 12 </a:t>
            </a:r>
            <a:r>
              <a:rPr lang="de-CH" dirty="0" err="1"/>
              <a:t>décembre</a:t>
            </a:r>
            <a:r>
              <a:rPr lang="de-CH" dirty="0"/>
              <a:t> 2022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8352867-1BA5-4444-95B1-FCD0D6E6A182}"/>
              </a:ext>
            </a:extLst>
          </p:cNvPr>
          <p:cNvSpPr txBox="1"/>
          <p:nvPr/>
        </p:nvSpPr>
        <p:spPr>
          <a:xfrm>
            <a:off x="244124" y="5189511"/>
            <a:ext cx="10995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Les indications spéciales pour les alpages / </a:t>
            </a:r>
            <a:r>
              <a:rPr lang="de-CH" dirty="0" err="1"/>
              <a:t>exploitations</a:t>
            </a:r>
            <a:r>
              <a:rPr lang="de-CH" dirty="0"/>
              <a:t> </a:t>
            </a:r>
            <a:r>
              <a:rPr lang="de-CH" dirty="0" err="1"/>
              <a:t>d’estivage</a:t>
            </a:r>
            <a:r>
              <a:rPr lang="de-CH" dirty="0"/>
              <a:t> sont signalées par le </a:t>
            </a:r>
            <a:r>
              <a:rPr lang="de-CH" dirty="0" err="1"/>
              <a:t>symbole</a:t>
            </a:r>
            <a:r>
              <a:rPr lang="de-CH" dirty="0"/>
              <a:t> </a:t>
            </a:r>
            <a:r>
              <a:rPr lang="de-CH" dirty="0" err="1"/>
              <a:t>suivant</a:t>
            </a:r>
            <a:r>
              <a:rPr lang="de-CH" dirty="0"/>
              <a:t>:  </a:t>
            </a:r>
          </a:p>
        </p:txBody>
      </p:sp>
    </p:spTree>
    <p:extLst>
      <p:ext uri="{BB962C8B-B14F-4D97-AF65-F5344CB8AC3E}">
        <p14:creationId xmlns:p14="http://schemas.microsoft.com/office/powerpoint/2010/main" val="27526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1.3.1 Pâturage  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1" y="956272"/>
            <a:ext cx="5256398" cy="3942299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129" y="956272"/>
            <a:ext cx="5298942" cy="3974206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786830" y="5270012"/>
            <a:ext cx="11255829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Sortie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du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pâturage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bourbier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tolérable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300"/>
              </a:spcAft>
            </a:pPr>
            <a:endParaRPr lang="de-CH" sz="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dirty="0"/>
              <a:t>Remarque : un écoulement ponctuel de lisier ou d'urine provenant du pâturage, directement ou indirectement, dans les eaux de surface ou </a:t>
            </a:r>
            <a:r>
              <a:rPr lang="de-DE" dirty="0" err="1"/>
              <a:t>dans</a:t>
            </a:r>
            <a:r>
              <a:rPr lang="de-DE" dirty="0"/>
              <a:t> </a:t>
            </a:r>
            <a:r>
              <a:rPr lang="de-DE" dirty="0" err="1"/>
              <a:t>les</a:t>
            </a:r>
            <a:r>
              <a:rPr lang="de-DE" dirty="0"/>
              <a:t> </a:t>
            </a:r>
            <a:r>
              <a:rPr lang="de-DE" dirty="0" err="1"/>
              <a:t>conduites</a:t>
            </a:r>
            <a:r>
              <a:rPr lang="de-DE" dirty="0"/>
              <a:t> </a:t>
            </a:r>
            <a:r>
              <a:rPr lang="de-DE" dirty="0" err="1"/>
              <a:t>d‘eaux</a:t>
            </a:r>
            <a:r>
              <a:rPr lang="de-DE" dirty="0"/>
              <a:t> pluviales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un</a:t>
            </a:r>
            <a:r>
              <a:rPr lang="de-DE" dirty="0"/>
              <a:t> </a:t>
            </a:r>
            <a:r>
              <a:rPr lang="de-DE" dirty="0" err="1"/>
              <a:t>manquement</a:t>
            </a:r>
            <a:r>
              <a:rPr lang="de-DE" dirty="0"/>
              <a:t>.  </a:t>
            </a:r>
          </a:p>
        </p:txBody>
      </p:sp>
      <p:sp>
        <p:nvSpPr>
          <p:cNvPr id="8" name="Smiley 7"/>
          <p:cNvSpPr/>
          <p:nvPr/>
        </p:nvSpPr>
        <p:spPr>
          <a:xfrm>
            <a:off x="4987578" y="3850478"/>
            <a:ext cx="864000" cy="864000"/>
          </a:xfrm>
          <a:prstGeom prst="smileyFace">
            <a:avLst>
              <a:gd name="adj" fmla="val -1017"/>
            </a:avLst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Smiley 8"/>
          <p:cNvSpPr/>
          <p:nvPr/>
        </p:nvSpPr>
        <p:spPr>
          <a:xfrm>
            <a:off x="10644402" y="3942088"/>
            <a:ext cx="864000" cy="864000"/>
          </a:xfrm>
          <a:prstGeom prst="smileyFace">
            <a:avLst>
              <a:gd name="adj" fmla="val -1017"/>
            </a:avLst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Textfeld 9"/>
          <p:cNvSpPr txBox="1"/>
          <p:nvPr/>
        </p:nvSpPr>
        <p:spPr>
          <a:xfrm>
            <a:off x="797104" y="4898254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376033" y="4931034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</p:spTree>
    <p:extLst>
      <p:ext uri="{BB962C8B-B14F-4D97-AF65-F5344CB8AC3E}">
        <p14:creationId xmlns:p14="http://schemas.microsoft.com/office/powerpoint/2010/main" val="1502666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1.3.1 Pâturage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861558"/>
            <a:ext cx="5613400" cy="4210050"/>
          </a:xfrm>
          <a:prstGeom prst="rect">
            <a:avLst/>
          </a:prstGeom>
        </p:spPr>
      </p:pic>
      <p:sp>
        <p:nvSpPr>
          <p:cNvPr id="6" name="Smiley 5"/>
          <p:cNvSpPr/>
          <p:nvPr/>
        </p:nvSpPr>
        <p:spPr>
          <a:xfrm>
            <a:off x="5402519" y="4060608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Textfeld 7"/>
          <p:cNvSpPr txBox="1"/>
          <p:nvPr/>
        </p:nvSpPr>
        <p:spPr>
          <a:xfrm>
            <a:off x="786830" y="5047896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Qualinova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807378" y="5362478"/>
            <a:ext cx="561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Arial" panose="020B0604020202020204" pitchFamily="34" charset="0"/>
                <a:ea typeface="Times New Roman" panose="02020603050405020304" pitchFamily="18" charset="0"/>
              </a:rPr>
              <a:t>Abreuvoirs et mangeoires fixes avec revêtement du sol. Ils ne doivent pas être bétonnés ni asphaltés. </a:t>
            </a:r>
            <a:endParaRPr lang="fr-CH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9E1CF59-4005-4BDA-80ED-45FB4EBB2223}"/>
              </a:ext>
            </a:extLst>
          </p:cNvPr>
          <p:cNvSpPr txBox="1"/>
          <p:nvPr/>
        </p:nvSpPr>
        <p:spPr>
          <a:xfrm>
            <a:off x="6546479" y="861558"/>
            <a:ext cx="532802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Remarque : </a:t>
            </a:r>
          </a:p>
          <a:p>
            <a:r>
              <a:rPr lang="fr-CH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a</a:t>
            </a:r>
            <a:r>
              <a:rPr lang="fr-CH" dirty="0">
                <a:latin typeface="Arial" panose="020B0604020202020204" pitchFamily="34" charset="0"/>
                <a:ea typeface="Times New Roman" panose="02020603050405020304" pitchFamily="18" charset="0"/>
              </a:rPr>
              <a:t>breuvoirs et mangeoires fixes </a:t>
            </a:r>
            <a:br>
              <a:rPr lang="fr-CH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CH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autour </a:t>
            </a:r>
            <a:r>
              <a:rPr lang="fr-CH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bâtiments d'alpage sans accès </a:t>
            </a:r>
            <a:r>
              <a:rPr lang="fr-CH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carrossable </a:t>
            </a:r>
            <a:r>
              <a:rPr lang="fr-CH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doivent pas être revêtus, mais il ne doit pas y avoir de grandes surfaces sans végétation ou de bourbier (plus de 300 m</a:t>
            </a:r>
            <a:r>
              <a:rPr lang="fr-CH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CH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ni d'accumulation excessive d'excréments. </a:t>
            </a:r>
            <a:endParaRPr lang="fr-CH" dirty="0"/>
          </a:p>
        </p:txBody>
      </p:sp>
      <p:pic>
        <p:nvPicPr>
          <p:cNvPr id="15" name="Grafik 14" descr="Ein Bild, das dunkel, erleuchtet enthält.&#10;&#10;Automatisch generierte Beschreibung">
            <a:extLst>
              <a:ext uri="{FF2B5EF4-FFF2-40B4-BE49-F238E27FC236}">
                <a16:creationId xmlns:a16="http://schemas.microsoft.com/office/drawing/2014/main" id="{3F00FDEB-60AC-4381-AD0D-F442E29DE3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1110" y="861558"/>
            <a:ext cx="805380" cy="32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84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1.3.1 Pâturage 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460" y="895021"/>
            <a:ext cx="5892240" cy="4419181"/>
          </a:xfrm>
        </p:spPr>
      </p:pic>
      <p:sp>
        <p:nvSpPr>
          <p:cNvPr id="7" name="Smiley 6"/>
          <p:cNvSpPr/>
          <p:nvPr/>
        </p:nvSpPr>
        <p:spPr>
          <a:xfrm>
            <a:off x="5664000" y="4044357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Textfeld 8"/>
          <p:cNvSpPr txBox="1"/>
          <p:nvPr/>
        </p:nvSpPr>
        <p:spPr>
          <a:xfrm>
            <a:off x="789816" y="5325416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Qualinova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915190" y="1041213"/>
            <a:ext cx="4650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Manquement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: </a:t>
            </a:r>
            <a:r>
              <a:rPr lang="fr-CH" dirty="0">
                <a:latin typeface="Arial" panose="020B0604020202020204" pitchFamily="34" charset="0"/>
                <a:ea typeface="Times New Roman" panose="02020603050405020304" pitchFamily="18" charset="0"/>
              </a:rPr>
              <a:t>Abreuvoirs et mangeoires fixes sans revêtement du sol.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54809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1.3.1 Pâturage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154979"/>
            <a:ext cx="5267288" cy="3954328"/>
          </a:xfrm>
          <a:prstGeom prst="rect">
            <a:avLst/>
          </a:prstGeom>
        </p:spPr>
      </p:pic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3831" y="1154979"/>
            <a:ext cx="5393326" cy="4044995"/>
          </a:xfrm>
        </p:spPr>
      </p:pic>
      <p:sp>
        <p:nvSpPr>
          <p:cNvPr id="9" name="Smiley 8"/>
          <p:cNvSpPr/>
          <p:nvPr/>
        </p:nvSpPr>
        <p:spPr>
          <a:xfrm>
            <a:off x="5063456" y="4047615"/>
            <a:ext cx="864000" cy="864000"/>
          </a:xfrm>
          <a:prstGeom prst="smileyFace">
            <a:avLst>
              <a:gd name="adj" fmla="val -1017"/>
            </a:avLst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Smiley 9"/>
          <p:cNvSpPr/>
          <p:nvPr/>
        </p:nvSpPr>
        <p:spPr>
          <a:xfrm>
            <a:off x="10921800" y="4055646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Textfeld 10"/>
          <p:cNvSpPr txBox="1"/>
          <p:nvPr/>
        </p:nvSpPr>
        <p:spPr>
          <a:xfrm>
            <a:off x="807378" y="5109307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Qualinova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6442187" y="5199974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</a:t>
            </a:r>
            <a:r>
              <a:rPr lang="de-CH" sz="800" dirty="0" err="1"/>
              <a:t>AfU</a:t>
            </a:r>
            <a:r>
              <a:rPr lang="de-CH" sz="800" dirty="0"/>
              <a:t>, SG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786830" y="5362478"/>
            <a:ext cx="4996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Bourbier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sur le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pâturage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tolérable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, car seule une petite surface est concernée. </a:t>
            </a:r>
            <a:endParaRPr lang="de-CH" dirty="0"/>
          </a:p>
        </p:txBody>
      </p:sp>
      <p:sp>
        <p:nvSpPr>
          <p:cNvPr id="14" name="Textfeld 13"/>
          <p:cNvSpPr txBox="1"/>
          <p:nvPr/>
        </p:nvSpPr>
        <p:spPr>
          <a:xfrm>
            <a:off x="6452461" y="5518355"/>
            <a:ext cx="5009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Manquement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: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bourbier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sur une grande surface dans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un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pâturage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55631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1.3.1 Pâturage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99" y="907617"/>
            <a:ext cx="6936749" cy="448310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66066" y="5380761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KUT, SG</a:t>
            </a:r>
          </a:p>
        </p:txBody>
      </p:sp>
      <p:sp>
        <p:nvSpPr>
          <p:cNvPr id="9" name="Smiley 8"/>
          <p:cNvSpPr/>
          <p:nvPr/>
        </p:nvSpPr>
        <p:spPr>
          <a:xfrm>
            <a:off x="6593488" y="4311281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Textfeld 9"/>
          <p:cNvSpPr txBox="1"/>
          <p:nvPr/>
        </p:nvSpPr>
        <p:spPr>
          <a:xfrm>
            <a:off x="766066" y="5572764"/>
            <a:ext cx="7155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Manquement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: Présence de grandes surfaces sans végétation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ou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grands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bourbiers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7D6F157-E9F7-4AA6-BC79-85927141F410}"/>
              </a:ext>
            </a:extLst>
          </p:cNvPr>
          <p:cNvSpPr txBox="1"/>
          <p:nvPr/>
        </p:nvSpPr>
        <p:spPr>
          <a:xfrm>
            <a:off x="8116584" y="907618"/>
            <a:ext cx="370897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Remarque : </a:t>
            </a:r>
          </a:p>
          <a:p>
            <a:r>
              <a:rPr lang="de-DE" dirty="0"/>
              <a:t>Par "</a:t>
            </a:r>
            <a:r>
              <a:rPr lang="de-DE" dirty="0" err="1"/>
              <a:t>grande</a:t>
            </a:r>
            <a:r>
              <a:rPr lang="de-DE" dirty="0"/>
              <a:t> </a:t>
            </a:r>
            <a:r>
              <a:rPr lang="de-DE" dirty="0" err="1"/>
              <a:t>surface</a:t>
            </a:r>
            <a:r>
              <a:rPr lang="de-DE" dirty="0"/>
              <a:t> sans végétation </a:t>
            </a:r>
            <a:r>
              <a:rPr lang="de-DE" dirty="0" err="1"/>
              <a:t>ou</a:t>
            </a:r>
            <a:r>
              <a:rPr lang="de-DE" dirty="0"/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grands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bourbiers</a:t>
            </a:r>
            <a:r>
              <a:rPr lang="de-DE" dirty="0"/>
              <a:t>", on entend une surface d'environ 300 m</a:t>
            </a:r>
            <a:r>
              <a:rPr lang="de-DE" baseline="30000" dirty="0"/>
              <a:t>2</a:t>
            </a:r>
            <a:r>
              <a:rPr lang="de-DE" dirty="0"/>
              <a:t>. </a:t>
            </a:r>
            <a:endParaRPr lang="de-DE" baseline="30000" dirty="0"/>
          </a:p>
          <a:p>
            <a:endParaRPr lang="de-DE" dirty="0"/>
          </a:p>
          <a:p>
            <a:r>
              <a:rPr lang="de-DE" sz="1200" dirty="0"/>
              <a:t>Cette aide à l'interprétation pour l'évaluation de </a:t>
            </a:r>
            <a:r>
              <a:rPr lang="de-DE" sz="1200" dirty="0" err="1"/>
              <a:t>l‘atteinte</a:t>
            </a:r>
            <a:r>
              <a:rPr lang="de-DE" sz="1200" dirty="0"/>
              <a:t> </a:t>
            </a:r>
            <a:r>
              <a:rPr lang="de-DE" sz="1200" dirty="0" err="1"/>
              <a:t>physique</a:t>
            </a:r>
            <a:r>
              <a:rPr lang="de-DE" sz="1200" dirty="0"/>
              <a:t> du sol dans les pâturages </a:t>
            </a:r>
            <a:r>
              <a:rPr lang="de-DE" sz="1200" dirty="0" err="1"/>
              <a:t>provient</a:t>
            </a:r>
            <a:r>
              <a:rPr lang="de-DE" sz="1200" dirty="0"/>
              <a:t> de </a:t>
            </a:r>
            <a:r>
              <a:rPr lang="fr-FR" sz="1200" dirty="0"/>
              <a:t>l’aide à l’exécution pour la protection de l’environnement dans l’agriculture, module Protection des sols dans l’agriculture</a:t>
            </a:r>
            <a:r>
              <a:rPr lang="de-DE" sz="1200" dirty="0"/>
              <a:t>, fig. 4.  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53194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1.3.1 Pâturage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901007"/>
            <a:ext cx="6173924" cy="3864176"/>
          </a:xfrm>
        </p:spPr>
      </p:pic>
      <p:sp>
        <p:nvSpPr>
          <p:cNvPr id="8" name="Smiley 7"/>
          <p:cNvSpPr/>
          <p:nvPr/>
        </p:nvSpPr>
        <p:spPr>
          <a:xfrm>
            <a:off x="5932860" y="3728177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Textfeld 8"/>
          <p:cNvSpPr txBox="1"/>
          <p:nvPr/>
        </p:nvSpPr>
        <p:spPr>
          <a:xfrm>
            <a:off x="786830" y="4765183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OFEV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786830" y="5430015"/>
            <a:ext cx="5362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Manquement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: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pâturage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avec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grand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bourbier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CH" dirty="0"/>
          </a:p>
        </p:txBody>
      </p:sp>
      <p:pic>
        <p:nvPicPr>
          <p:cNvPr id="11" name="Inhaltsplatzhalter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5230" y="944335"/>
            <a:ext cx="3928570" cy="3928570"/>
          </a:xfrm>
          <a:prstGeom prst="rect">
            <a:avLst/>
          </a:prstGeom>
        </p:spPr>
      </p:pic>
      <p:sp>
        <p:nvSpPr>
          <p:cNvPr id="12" name="Smiley 11"/>
          <p:cNvSpPr/>
          <p:nvPr/>
        </p:nvSpPr>
        <p:spPr>
          <a:xfrm>
            <a:off x="10268381" y="3901183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Textfeld 12"/>
          <p:cNvSpPr txBox="1"/>
          <p:nvPr/>
        </p:nvSpPr>
        <p:spPr>
          <a:xfrm>
            <a:off x="7394408" y="4895318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</a:t>
            </a:r>
            <a:r>
              <a:rPr lang="de-CH" sz="800" dirty="0" err="1"/>
              <a:t>AfU</a:t>
            </a:r>
            <a:r>
              <a:rPr lang="de-CH" sz="800" dirty="0"/>
              <a:t>, SG</a:t>
            </a:r>
          </a:p>
        </p:txBody>
      </p:sp>
    </p:spTree>
    <p:extLst>
      <p:ext uri="{BB962C8B-B14F-4D97-AF65-F5344CB8AC3E}">
        <p14:creationId xmlns:p14="http://schemas.microsoft.com/office/powerpoint/2010/main" val="3578844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1.3.1 Pâturage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885992"/>
            <a:ext cx="7602068" cy="4690559"/>
          </a:xfrm>
          <a:prstGeom prst="rect">
            <a:avLst/>
          </a:prstGeom>
        </p:spPr>
      </p:pic>
      <p:sp>
        <p:nvSpPr>
          <p:cNvPr id="5" name="Smiley 4"/>
          <p:cNvSpPr/>
          <p:nvPr/>
        </p:nvSpPr>
        <p:spPr>
          <a:xfrm>
            <a:off x="7368434" y="4388273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Textfeld 5"/>
          <p:cNvSpPr txBox="1"/>
          <p:nvPr/>
        </p:nvSpPr>
        <p:spPr>
          <a:xfrm>
            <a:off x="786830" y="5576551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OFEV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797104" y="5899561"/>
            <a:ext cx="6530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Manquement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: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accumulation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locale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excessive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d'excréments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35902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1.3.1 Pâturage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77338" y="4669409"/>
            <a:ext cx="26043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https://alpjen.ch/melkstand-stationaer-mobil/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7338" y="5225792"/>
            <a:ext cx="4847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Installation de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traite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mobile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dans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la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zone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d‘estivage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dans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cet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exemple,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un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bourbier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excessivement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grand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a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été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évité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de-CH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1AAF45-8507-4370-AD8B-A1D2E21EE3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738298" y="944963"/>
            <a:ext cx="4702821" cy="371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miley 9">
            <a:extLst>
              <a:ext uri="{FF2B5EF4-FFF2-40B4-BE49-F238E27FC236}">
                <a16:creationId xmlns:a16="http://schemas.microsoft.com/office/drawing/2014/main" id="{F90CB3FE-BB68-4C85-AF00-D07AEBD88FA9}"/>
              </a:ext>
            </a:extLst>
          </p:cNvPr>
          <p:cNvSpPr/>
          <p:nvPr/>
        </p:nvSpPr>
        <p:spPr>
          <a:xfrm>
            <a:off x="4469587" y="3644649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9D45FEE-4360-463E-A27E-8829F789960D}"/>
              </a:ext>
            </a:extLst>
          </p:cNvPr>
          <p:cNvSpPr txBox="1"/>
          <p:nvPr/>
        </p:nvSpPr>
        <p:spPr>
          <a:xfrm>
            <a:off x="5661384" y="921206"/>
            <a:ext cx="544617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Remarque : </a:t>
            </a:r>
          </a:p>
          <a:p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Pour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installations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traite mobiles, il ne doit pas y avoir de grandes surfaces sans végétation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ou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bourbier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(plus de 300 m</a:t>
            </a:r>
            <a:r>
              <a:rPr lang="de-CH" sz="18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d'accumulation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locale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excessive d'excréments.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L'alpage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veillera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par le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dimensionnement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approprié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l'aire d'attente, à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qu’aucun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bourbier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excessif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ne se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développe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sur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l’aire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d'attente. Si cela ne peut pas être garanti en raison des conditions (taille du troupeau, durée de séjour), des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mesures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techniques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sont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nécessaires. Le principe suivant s'applique : les apports de nutriments dans les eaux (eaux de surface, eaux souterraines) et l'érosion doivent être empêchés.</a:t>
            </a:r>
            <a:endParaRPr lang="de-CH" dirty="0">
              <a:latin typeface="+mj-lt"/>
            </a:endParaRPr>
          </a:p>
        </p:txBody>
      </p:sp>
      <p:pic>
        <p:nvPicPr>
          <p:cNvPr id="13" name="Grafik 12" descr="Ein Bild, das dunkel, erleuchtet enthält.&#10;&#10;Automatisch generierte Beschreibung">
            <a:extLst>
              <a:ext uri="{FF2B5EF4-FFF2-40B4-BE49-F238E27FC236}">
                <a16:creationId xmlns:a16="http://schemas.microsoft.com/office/drawing/2014/main" id="{0232884D-4FA7-4F5E-977E-B0E485FC5C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6076" y="944963"/>
            <a:ext cx="805380" cy="32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38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6"/>
            <a:ext cx="10608733" cy="376019"/>
          </a:xfrm>
        </p:spPr>
        <p:txBody>
          <a:bodyPr>
            <a:noAutofit/>
          </a:bodyPr>
          <a:lstStyle/>
          <a:p>
            <a:r>
              <a:rPr lang="de-CH" sz="1800" dirty="0"/>
              <a:t>1.3.2 </a:t>
            </a:r>
            <a:r>
              <a:rPr lang="de-CH" sz="1800" dirty="0" err="1"/>
              <a:t>Avaloirs</a:t>
            </a:r>
            <a:r>
              <a:rPr lang="de-CH" sz="1800" dirty="0"/>
              <a:t> et </a:t>
            </a:r>
            <a:r>
              <a:rPr lang="de-CH" sz="1800" dirty="0" err="1"/>
              <a:t>grilles</a:t>
            </a:r>
            <a:r>
              <a:rPr lang="de-CH" sz="1800" dirty="0"/>
              <a:t> </a:t>
            </a:r>
            <a:r>
              <a:rPr lang="de-CH" sz="1800" dirty="0" err="1"/>
              <a:t>d’eaux</a:t>
            </a:r>
            <a:r>
              <a:rPr lang="de-CH" sz="1800" dirty="0"/>
              <a:t> </a:t>
            </a:r>
            <a:r>
              <a:rPr lang="de-CH" sz="1800" dirty="0" err="1"/>
              <a:t>claires</a:t>
            </a:r>
            <a:r>
              <a:rPr lang="de-CH" sz="1800" dirty="0"/>
              <a:t>, </a:t>
            </a:r>
            <a:r>
              <a:rPr lang="de-CH" sz="1800" dirty="0" err="1"/>
              <a:t>chambres</a:t>
            </a:r>
            <a:r>
              <a:rPr lang="de-CH" sz="1800" dirty="0"/>
              <a:t> de </a:t>
            </a:r>
            <a:r>
              <a:rPr lang="de-CH" sz="1800" dirty="0" err="1"/>
              <a:t>contrôle</a:t>
            </a:r>
            <a:r>
              <a:rPr lang="de-CH" sz="1800" dirty="0"/>
              <a:t> de </a:t>
            </a:r>
            <a:r>
              <a:rPr lang="de-CH" sz="1800" dirty="0" err="1"/>
              <a:t>cours</a:t>
            </a:r>
            <a:r>
              <a:rPr lang="de-CH" sz="1800" dirty="0"/>
              <a:t> </a:t>
            </a:r>
            <a:r>
              <a:rPr lang="de-CH" sz="1800" dirty="0" err="1"/>
              <a:t>d’eau</a:t>
            </a:r>
            <a:r>
              <a:rPr lang="de-CH" sz="1800" dirty="0"/>
              <a:t> </a:t>
            </a:r>
            <a:r>
              <a:rPr lang="de-CH" sz="1800" dirty="0" err="1"/>
              <a:t>enterrés</a:t>
            </a:r>
            <a:r>
              <a:rPr lang="de-CH" sz="1800" dirty="0"/>
              <a:t> </a:t>
            </a:r>
            <a:r>
              <a:rPr lang="de-CH" sz="1800" dirty="0" err="1"/>
              <a:t>sur</a:t>
            </a:r>
            <a:r>
              <a:rPr lang="de-CH" sz="1800" dirty="0"/>
              <a:t> la SAU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062750"/>
            <a:ext cx="6982312" cy="317426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807378" y="4255690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EAWAG</a:t>
            </a:r>
          </a:p>
        </p:txBody>
      </p:sp>
      <p:sp>
        <p:nvSpPr>
          <p:cNvPr id="6" name="Smiley 5"/>
          <p:cNvSpPr/>
          <p:nvPr/>
        </p:nvSpPr>
        <p:spPr>
          <a:xfrm>
            <a:off x="6508191" y="3166629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Textfeld 6"/>
          <p:cNvSpPr txBox="1"/>
          <p:nvPr/>
        </p:nvSpPr>
        <p:spPr>
          <a:xfrm>
            <a:off x="7908610" y="1106723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Arial" panose="020B0604020202020204" pitchFamily="34" charset="0"/>
              </a:rPr>
              <a:t>Le couvercle de la chambre de contrôle est conforme </a:t>
            </a:r>
            <a:br>
              <a:rPr lang="fr-CH" dirty="0">
                <a:latin typeface="Arial" panose="020B0604020202020204" pitchFamily="34" charset="0"/>
              </a:rPr>
            </a:br>
            <a:r>
              <a:rPr lang="fr-CH" dirty="0">
                <a:latin typeface="Arial" panose="020B0604020202020204" pitchFamily="34" charset="0"/>
              </a:rPr>
              <a:t>(couvercle fermé sans trous ni fissures visibles).</a:t>
            </a:r>
            <a:endParaRPr lang="fr-CH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2A852FA-54F8-484F-9570-C4CE1A3D2D7B}"/>
              </a:ext>
            </a:extLst>
          </p:cNvPr>
          <p:cNvSpPr txBox="1"/>
          <p:nvPr/>
        </p:nvSpPr>
        <p:spPr>
          <a:xfrm>
            <a:off x="838200" y="4937128"/>
            <a:ext cx="10822969" cy="1062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Remarque : seuls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regards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situés sur la SAU sont contrôlés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Les contrôles peuvent être effectués de manière ponctuelle ou dans le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cadre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d’autres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contrôles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sur le terrain.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avaloirs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regards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hors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la SAU ne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sont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contrôlés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dans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cadre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des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contrôles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base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6585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63" y="1091162"/>
            <a:ext cx="6562874" cy="4025367"/>
          </a:xfrm>
        </p:spPr>
      </p:pic>
      <p:sp>
        <p:nvSpPr>
          <p:cNvPr id="7" name="Textfeld 6"/>
          <p:cNvSpPr txBox="1"/>
          <p:nvPr/>
        </p:nvSpPr>
        <p:spPr>
          <a:xfrm>
            <a:off x="931341" y="5113616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EAWAG</a:t>
            </a:r>
          </a:p>
        </p:txBody>
      </p:sp>
      <p:sp>
        <p:nvSpPr>
          <p:cNvPr id="8" name="Smiley 7"/>
          <p:cNvSpPr/>
          <p:nvPr/>
        </p:nvSpPr>
        <p:spPr>
          <a:xfrm>
            <a:off x="6338485" y="3885854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Textfeld 5"/>
          <p:cNvSpPr txBox="1"/>
          <p:nvPr/>
        </p:nvSpPr>
        <p:spPr>
          <a:xfrm>
            <a:off x="7743933" y="1165424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Arial" panose="020B0604020202020204" pitchFamily="34" charset="0"/>
              </a:rPr>
              <a:t>Couvercle </a:t>
            </a:r>
            <a:r>
              <a:rPr lang="de-CH" dirty="0" err="1">
                <a:latin typeface="Arial" panose="020B0604020202020204" pitchFamily="34" charset="0"/>
              </a:rPr>
              <a:t>sur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chambre</a:t>
            </a:r>
            <a:r>
              <a:rPr lang="de-CH" dirty="0">
                <a:latin typeface="Arial" panose="020B0604020202020204" pitchFamily="34" charset="0"/>
              </a:rPr>
              <a:t> de </a:t>
            </a:r>
            <a:r>
              <a:rPr lang="de-CH" dirty="0" err="1">
                <a:latin typeface="Arial" panose="020B0604020202020204" pitchFamily="34" charset="0"/>
              </a:rPr>
              <a:t>contrôle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sans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trous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ni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fissures</a:t>
            </a:r>
            <a:r>
              <a:rPr lang="de-CH" dirty="0">
                <a:latin typeface="Arial" panose="020B0604020202020204" pitchFamily="34" charset="0"/>
              </a:rPr>
              <a:t> visibles. </a:t>
            </a:r>
            <a:endParaRPr lang="de-CH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17112E6-4989-4229-8140-711C1602737B}"/>
              </a:ext>
            </a:extLst>
          </p:cNvPr>
          <p:cNvSpPr txBox="1">
            <a:spLocks/>
          </p:cNvSpPr>
          <p:nvPr/>
        </p:nvSpPr>
        <p:spPr>
          <a:xfrm>
            <a:off x="838199" y="365126"/>
            <a:ext cx="10608733" cy="3760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CH" sz="1800"/>
              <a:t>1.3.2 Avaloirs et grilles d’eaux claires, chambres de contrôle de cours d’eau enterrés sur la SAU</a:t>
            </a:r>
            <a:endParaRPr lang="de-CH" sz="1800" dirty="0"/>
          </a:p>
        </p:txBody>
      </p:sp>
    </p:spTree>
    <p:extLst>
      <p:ext uri="{BB962C8B-B14F-4D97-AF65-F5344CB8AC3E}">
        <p14:creationId xmlns:p14="http://schemas.microsoft.com/office/powerpoint/2010/main" val="124939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253223"/>
            <a:ext cx="6554088" cy="366787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807378" y="4931858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EAWAG</a:t>
            </a:r>
          </a:p>
        </p:txBody>
      </p:sp>
      <p:sp>
        <p:nvSpPr>
          <p:cNvPr id="6" name="Smiley 5"/>
          <p:cNvSpPr/>
          <p:nvPr/>
        </p:nvSpPr>
        <p:spPr>
          <a:xfrm>
            <a:off x="6229564" y="3811488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Textfeld 6"/>
          <p:cNvSpPr txBox="1"/>
          <p:nvPr/>
        </p:nvSpPr>
        <p:spPr>
          <a:xfrm>
            <a:off x="7496454" y="1227093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Arial" panose="020B0604020202020204" pitchFamily="34" charset="0"/>
              </a:rPr>
              <a:t>Couvercle </a:t>
            </a:r>
            <a:r>
              <a:rPr lang="de-CH" dirty="0" err="1">
                <a:latin typeface="Arial" panose="020B0604020202020204" pitchFamily="34" charset="0"/>
              </a:rPr>
              <a:t>sur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chambre</a:t>
            </a:r>
            <a:r>
              <a:rPr lang="de-CH" dirty="0">
                <a:latin typeface="Arial" panose="020B0604020202020204" pitchFamily="34" charset="0"/>
              </a:rPr>
              <a:t> de </a:t>
            </a:r>
            <a:r>
              <a:rPr lang="de-CH" dirty="0" err="1">
                <a:latin typeface="Arial" panose="020B0604020202020204" pitchFamily="34" charset="0"/>
              </a:rPr>
              <a:t>contrôle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sans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trous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ni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fissures</a:t>
            </a:r>
            <a:r>
              <a:rPr lang="de-CH" dirty="0">
                <a:latin typeface="Arial" panose="020B0604020202020204" pitchFamily="34" charset="0"/>
              </a:rPr>
              <a:t> visibles.</a:t>
            </a:r>
            <a:endParaRPr lang="de-CH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05837515-0BB8-4520-AA5A-1D3E821E5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10608733" cy="376019"/>
          </a:xfrm>
        </p:spPr>
        <p:txBody>
          <a:bodyPr>
            <a:noAutofit/>
          </a:bodyPr>
          <a:lstStyle/>
          <a:p>
            <a:r>
              <a:rPr lang="de-CH" sz="1800" dirty="0"/>
              <a:t>1.3.2 </a:t>
            </a:r>
            <a:r>
              <a:rPr lang="de-CH" sz="1800" dirty="0" err="1"/>
              <a:t>Avaloirs</a:t>
            </a:r>
            <a:r>
              <a:rPr lang="de-CH" sz="1800" dirty="0"/>
              <a:t> et </a:t>
            </a:r>
            <a:r>
              <a:rPr lang="de-CH" sz="1800" dirty="0" err="1"/>
              <a:t>grilles</a:t>
            </a:r>
            <a:r>
              <a:rPr lang="de-CH" sz="1800" dirty="0"/>
              <a:t> </a:t>
            </a:r>
            <a:r>
              <a:rPr lang="de-CH" sz="1800" dirty="0" err="1"/>
              <a:t>d’eaux</a:t>
            </a:r>
            <a:r>
              <a:rPr lang="de-CH" sz="1800" dirty="0"/>
              <a:t> </a:t>
            </a:r>
            <a:r>
              <a:rPr lang="de-CH" sz="1800" dirty="0" err="1"/>
              <a:t>claires</a:t>
            </a:r>
            <a:r>
              <a:rPr lang="de-CH" sz="1800" dirty="0"/>
              <a:t>, </a:t>
            </a:r>
            <a:r>
              <a:rPr lang="de-CH" sz="1800" dirty="0" err="1"/>
              <a:t>chambres</a:t>
            </a:r>
            <a:r>
              <a:rPr lang="de-CH" sz="1800" dirty="0"/>
              <a:t> de </a:t>
            </a:r>
            <a:r>
              <a:rPr lang="de-CH" sz="1800" dirty="0" err="1"/>
              <a:t>contrôle</a:t>
            </a:r>
            <a:r>
              <a:rPr lang="de-CH" sz="1800" dirty="0"/>
              <a:t> de </a:t>
            </a:r>
            <a:r>
              <a:rPr lang="de-CH" sz="1800" dirty="0" err="1"/>
              <a:t>cours</a:t>
            </a:r>
            <a:r>
              <a:rPr lang="de-CH" sz="1800" dirty="0"/>
              <a:t> </a:t>
            </a:r>
            <a:r>
              <a:rPr lang="de-CH" sz="1800" dirty="0" err="1"/>
              <a:t>d’eau</a:t>
            </a:r>
            <a:r>
              <a:rPr lang="de-CH" sz="1800" dirty="0"/>
              <a:t> </a:t>
            </a:r>
            <a:r>
              <a:rPr lang="de-CH" sz="1800" dirty="0" err="1"/>
              <a:t>enterrés</a:t>
            </a:r>
            <a:r>
              <a:rPr lang="de-CH" sz="1800" dirty="0"/>
              <a:t> </a:t>
            </a:r>
            <a:r>
              <a:rPr lang="de-CH" sz="1800" dirty="0" err="1"/>
              <a:t>sur</a:t>
            </a:r>
            <a:r>
              <a:rPr lang="de-CH" sz="1800" dirty="0"/>
              <a:t> la SAU</a:t>
            </a:r>
          </a:p>
        </p:txBody>
      </p:sp>
    </p:spTree>
    <p:extLst>
      <p:ext uri="{BB962C8B-B14F-4D97-AF65-F5344CB8AC3E}">
        <p14:creationId xmlns:p14="http://schemas.microsoft.com/office/powerpoint/2010/main" val="2085351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845800" cy="376019"/>
          </a:xfrm>
        </p:spPr>
        <p:txBody>
          <a:bodyPr>
            <a:noAutofit/>
          </a:bodyPr>
          <a:lstStyle/>
          <a:p>
            <a:r>
              <a:rPr lang="de-CH" sz="1800" dirty="0"/>
              <a:t>1.3.2 </a:t>
            </a:r>
            <a:r>
              <a:rPr lang="de-CH" sz="1800" dirty="0" err="1"/>
              <a:t>Avaloirs</a:t>
            </a:r>
            <a:r>
              <a:rPr lang="de-CH" sz="1800" dirty="0"/>
              <a:t> et </a:t>
            </a:r>
            <a:r>
              <a:rPr lang="de-CH" sz="1800" dirty="0" err="1"/>
              <a:t>grilles</a:t>
            </a:r>
            <a:r>
              <a:rPr lang="de-CH" sz="1800" dirty="0"/>
              <a:t> </a:t>
            </a:r>
            <a:r>
              <a:rPr lang="de-CH" sz="1800" dirty="0" err="1"/>
              <a:t>d’eaux</a:t>
            </a:r>
            <a:r>
              <a:rPr lang="de-CH" sz="1800" dirty="0"/>
              <a:t> </a:t>
            </a:r>
            <a:r>
              <a:rPr lang="de-CH" sz="1800" dirty="0" err="1"/>
              <a:t>claires</a:t>
            </a:r>
            <a:r>
              <a:rPr lang="de-CH" sz="1800" dirty="0"/>
              <a:t>, </a:t>
            </a:r>
            <a:r>
              <a:rPr lang="de-CH" sz="1800" dirty="0" err="1"/>
              <a:t>chambres</a:t>
            </a:r>
            <a:r>
              <a:rPr lang="de-CH" sz="1800" dirty="0"/>
              <a:t> de </a:t>
            </a:r>
            <a:r>
              <a:rPr lang="de-CH" sz="1800" dirty="0" err="1"/>
              <a:t>contrôle</a:t>
            </a:r>
            <a:r>
              <a:rPr lang="de-CH" sz="1800" dirty="0"/>
              <a:t> de </a:t>
            </a:r>
            <a:r>
              <a:rPr lang="de-CH" sz="1800" dirty="0" err="1"/>
              <a:t>cours</a:t>
            </a:r>
            <a:r>
              <a:rPr lang="de-CH" sz="1800" dirty="0"/>
              <a:t> </a:t>
            </a:r>
            <a:r>
              <a:rPr lang="de-CH" sz="1800" dirty="0" err="1"/>
              <a:t>d’eau</a:t>
            </a:r>
            <a:r>
              <a:rPr lang="de-CH" sz="1800" dirty="0"/>
              <a:t> </a:t>
            </a:r>
            <a:r>
              <a:rPr lang="de-CH" sz="1800" dirty="0" err="1"/>
              <a:t>enterrés</a:t>
            </a:r>
            <a:r>
              <a:rPr lang="de-CH" sz="1800" dirty="0"/>
              <a:t> </a:t>
            </a:r>
            <a:r>
              <a:rPr lang="de-CH" sz="1800" dirty="0" err="1"/>
              <a:t>sur</a:t>
            </a:r>
            <a:r>
              <a:rPr lang="de-CH" sz="1800" dirty="0"/>
              <a:t> la SAU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76" y="1068171"/>
            <a:ext cx="5551937" cy="3731008"/>
          </a:xfrm>
        </p:spPr>
      </p:pic>
      <p:sp>
        <p:nvSpPr>
          <p:cNvPr id="9" name="Smiley 8"/>
          <p:cNvSpPr/>
          <p:nvPr/>
        </p:nvSpPr>
        <p:spPr>
          <a:xfrm>
            <a:off x="5187855" y="3689485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Textfeld 9"/>
          <p:cNvSpPr txBox="1"/>
          <p:nvPr/>
        </p:nvSpPr>
        <p:spPr>
          <a:xfrm>
            <a:off x="807703" y="4797747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EAWAG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787155" y="5237787"/>
            <a:ext cx="10486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Arial" panose="020B0604020202020204" pitchFamily="34" charset="0"/>
                <a:ea typeface="Times New Roman" panose="02020603050405020304" pitchFamily="18" charset="0"/>
              </a:rPr>
              <a:t>Manquement : Chambre de contrôle insuffisamment protégée contre les apports d’engrais et de </a:t>
            </a:r>
            <a:r>
              <a:rPr lang="fr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PPh</a:t>
            </a:r>
            <a:r>
              <a:rPr lang="fr-CH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fr-CH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0396" y="1068171"/>
            <a:ext cx="4583143" cy="3731008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6499026" y="4808021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EAWAG</a:t>
            </a:r>
          </a:p>
        </p:txBody>
      </p:sp>
      <p:sp>
        <p:nvSpPr>
          <p:cNvPr id="16" name="Smiley 15"/>
          <p:cNvSpPr/>
          <p:nvPr/>
        </p:nvSpPr>
        <p:spPr>
          <a:xfrm>
            <a:off x="9918995" y="3667099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92330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693400" cy="376019"/>
          </a:xfrm>
        </p:spPr>
        <p:txBody>
          <a:bodyPr>
            <a:noAutofit/>
          </a:bodyPr>
          <a:lstStyle/>
          <a:p>
            <a:r>
              <a:rPr lang="de-CH" sz="1800" dirty="0"/>
              <a:t>1.3.2 </a:t>
            </a:r>
            <a:r>
              <a:rPr lang="de-CH" sz="1800" dirty="0" err="1"/>
              <a:t>Avaloirs</a:t>
            </a:r>
            <a:r>
              <a:rPr lang="de-CH" sz="1800" dirty="0"/>
              <a:t> et </a:t>
            </a:r>
            <a:r>
              <a:rPr lang="de-CH" sz="1800" dirty="0" err="1"/>
              <a:t>grilles</a:t>
            </a:r>
            <a:r>
              <a:rPr lang="de-CH" sz="1800" dirty="0"/>
              <a:t> </a:t>
            </a:r>
            <a:r>
              <a:rPr lang="de-CH" sz="1800" dirty="0" err="1"/>
              <a:t>d’eaux</a:t>
            </a:r>
            <a:r>
              <a:rPr lang="de-CH" sz="1800" dirty="0"/>
              <a:t> </a:t>
            </a:r>
            <a:r>
              <a:rPr lang="de-CH" sz="1800" dirty="0" err="1"/>
              <a:t>claires</a:t>
            </a:r>
            <a:r>
              <a:rPr lang="de-CH" sz="1800" dirty="0"/>
              <a:t>, </a:t>
            </a:r>
            <a:r>
              <a:rPr lang="de-CH" sz="1800" dirty="0" err="1"/>
              <a:t>chambres</a:t>
            </a:r>
            <a:r>
              <a:rPr lang="de-CH" sz="1800" dirty="0"/>
              <a:t> de </a:t>
            </a:r>
            <a:r>
              <a:rPr lang="de-CH" sz="1800" dirty="0" err="1"/>
              <a:t>contrôle</a:t>
            </a:r>
            <a:r>
              <a:rPr lang="de-CH" sz="1800" dirty="0"/>
              <a:t> de </a:t>
            </a:r>
            <a:r>
              <a:rPr lang="de-CH" sz="1800" dirty="0" err="1"/>
              <a:t>cours</a:t>
            </a:r>
            <a:r>
              <a:rPr lang="de-CH" sz="1800" dirty="0"/>
              <a:t> </a:t>
            </a:r>
            <a:r>
              <a:rPr lang="de-CH" sz="1800" dirty="0" err="1"/>
              <a:t>d’eau</a:t>
            </a:r>
            <a:r>
              <a:rPr lang="de-CH" sz="1800" dirty="0"/>
              <a:t> </a:t>
            </a:r>
            <a:r>
              <a:rPr lang="de-CH" sz="1800" dirty="0" err="1"/>
              <a:t>enterrés</a:t>
            </a:r>
            <a:r>
              <a:rPr lang="de-CH" sz="1800" dirty="0"/>
              <a:t> </a:t>
            </a:r>
            <a:r>
              <a:rPr lang="de-CH" sz="1800" dirty="0" err="1"/>
              <a:t>sur</a:t>
            </a:r>
            <a:r>
              <a:rPr lang="de-CH" sz="1800" dirty="0"/>
              <a:t> la SAU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658" y="1065848"/>
            <a:ext cx="3992099" cy="4499794"/>
          </a:xfrm>
          <a:prstGeom prst="rect">
            <a:avLst/>
          </a:prstGeom>
        </p:spPr>
      </p:pic>
      <p:sp>
        <p:nvSpPr>
          <p:cNvPr id="5" name="Smiley 4"/>
          <p:cNvSpPr/>
          <p:nvPr/>
        </p:nvSpPr>
        <p:spPr>
          <a:xfrm>
            <a:off x="3532854" y="4467463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Textfeld 5"/>
          <p:cNvSpPr txBox="1"/>
          <p:nvPr/>
        </p:nvSpPr>
        <p:spPr>
          <a:xfrm>
            <a:off x="713162" y="5577545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EAWAG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748659" y="5909913"/>
            <a:ext cx="9208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Manquement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: le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couvercle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ces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chambres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contrôle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présente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trous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CH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3664" y="1132959"/>
            <a:ext cx="3283817" cy="4276702"/>
          </a:xfrm>
          <a:prstGeom prst="rect">
            <a:avLst/>
          </a:prstGeom>
        </p:spPr>
      </p:pic>
      <p:sp>
        <p:nvSpPr>
          <p:cNvPr id="9" name="Smiley 8"/>
          <p:cNvSpPr/>
          <p:nvPr/>
        </p:nvSpPr>
        <p:spPr>
          <a:xfrm>
            <a:off x="7721288" y="4389473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Textfeld 9"/>
          <p:cNvSpPr txBox="1"/>
          <p:nvPr/>
        </p:nvSpPr>
        <p:spPr>
          <a:xfrm>
            <a:off x="5332294" y="5427405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EAWAG</a:t>
            </a:r>
          </a:p>
        </p:txBody>
      </p:sp>
    </p:spTree>
    <p:extLst>
      <p:ext uri="{BB962C8B-B14F-4D97-AF65-F5344CB8AC3E}">
        <p14:creationId xmlns:p14="http://schemas.microsoft.com/office/powerpoint/2010/main" val="1467498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6"/>
            <a:ext cx="10684933" cy="376019"/>
          </a:xfrm>
        </p:spPr>
        <p:txBody>
          <a:bodyPr>
            <a:noAutofit/>
          </a:bodyPr>
          <a:lstStyle/>
          <a:p>
            <a:r>
              <a:rPr lang="de-CH" sz="1800" dirty="0"/>
              <a:t>1.3.2 </a:t>
            </a:r>
            <a:r>
              <a:rPr lang="de-CH" sz="1800" dirty="0" err="1"/>
              <a:t>Avaloirs</a:t>
            </a:r>
            <a:r>
              <a:rPr lang="de-CH" sz="1800" dirty="0"/>
              <a:t> et </a:t>
            </a:r>
            <a:r>
              <a:rPr lang="de-CH" sz="1800" dirty="0" err="1"/>
              <a:t>grilles</a:t>
            </a:r>
            <a:r>
              <a:rPr lang="de-CH" sz="1800" dirty="0"/>
              <a:t> </a:t>
            </a:r>
            <a:r>
              <a:rPr lang="de-CH" sz="1800" dirty="0" err="1"/>
              <a:t>d’eaux</a:t>
            </a:r>
            <a:r>
              <a:rPr lang="de-CH" sz="1800" dirty="0"/>
              <a:t> </a:t>
            </a:r>
            <a:r>
              <a:rPr lang="de-CH" sz="1800" dirty="0" err="1"/>
              <a:t>claires</a:t>
            </a:r>
            <a:r>
              <a:rPr lang="de-CH" sz="1800" dirty="0"/>
              <a:t>, </a:t>
            </a:r>
            <a:r>
              <a:rPr lang="de-CH" sz="1800" dirty="0" err="1"/>
              <a:t>chambres</a:t>
            </a:r>
            <a:r>
              <a:rPr lang="de-CH" sz="1800" dirty="0"/>
              <a:t> de </a:t>
            </a:r>
            <a:r>
              <a:rPr lang="de-CH" sz="1800" dirty="0" err="1"/>
              <a:t>contrôle</a:t>
            </a:r>
            <a:r>
              <a:rPr lang="de-CH" sz="1800" dirty="0"/>
              <a:t> de </a:t>
            </a:r>
            <a:r>
              <a:rPr lang="de-CH" sz="1800" dirty="0" err="1"/>
              <a:t>cours</a:t>
            </a:r>
            <a:r>
              <a:rPr lang="de-CH" sz="1800" dirty="0"/>
              <a:t> </a:t>
            </a:r>
            <a:r>
              <a:rPr lang="de-CH" sz="1800" dirty="0" err="1"/>
              <a:t>d’eau</a:t>
            </a:r>
            <a:r>
              <a:rPr lang="de-CH" sz="1800" dirty="0"/>
              <a:t> </a:t>
            </a:r>
            <a:r>
              <a:rPr lang="de-CH" sz="1800" dirty="0" err="1"/>
              <a:t>enterrés</a:t>
            </a:r>
            <a:r>
              <a:rPr lang="de-CH" sz="1800" dirty="0"/>
              <a:t> </a:t>
            </a:r>
            <a:r>
              <a:rPr lang="de-CH" sz="1800" dirty="0" err="1"/>
              <a:t>sur</a:t>
            </a:r>
            <a:r>
              <a:rPr lang="de-CH" sz="1800" dirty="0"/>
              <a:t> la SAU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163979"/>
            <a:ext cx="5932868" cy="4329436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807378" y="5504107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EAWAG</a:t>
            </a:r>
          </a:p>
        </p:txBody>
      </p:sp>
      <p:sp>
        <p:nvSpPr>
          <p:cNvPr id="6" name="Smiley 5"/>
          <p:cNvSpPr/>
          <p:nvPr/>
        </p:nvSpPr>
        <p:spPr>
          <a:xfrm>
            <a:off x="5664000" y="4391564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Textfeld 6"/>
          <p:cNvSpPr txBox="1"/>
          <p:nvPr/>
        </p:nvSpPr>
        <p:spPr>
          <a:xfrm>
            <a:off x="6976684" y="1482130"/>
            <a:ext cx="463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Manquement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: Le couvercle ne protège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pas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b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suffisamment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contre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les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CH" dirty="0">
                <a:latin typeface="Arial" panose="020B0604020202020204" pitchFamily="34" charset="0"/>
                <a:ea typeface="Times New Roman" panose="02020603050405020304" pitchFamily="18" charset="0"/>
              </a:rPr>
              <a:t>apports d’engrais et de </a:t>
            </a:r>
            <a:r>
              <a:rPr lang="fr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PPh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23576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A616017D-AC07-4E3A-8FB9-CA632EE88EDD}"/>
              </a:ext>
            </a:extLst>
          </p:cNvPr>
          <p:cNvSpPr/>
          <p:nvPr/>
        </p:nvSpPr>
        <p:spPr>
          <a:xfrm>
            <a:off x="1175366" y="1220409"/>
            <a:ext cx="1011493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/>
              <a:t>Mentions légales</a:t>
            </a:r>
          </a:p>
          <a:p>
            <a:endParaRPr lang="de-CH" b="1" dirty="0"/>
          </a:p>
          <a:p>
            <a:pPr marL="1439863" indent="-1439863"/>
            <a:r>
              <a:rPr lang="de-CH" dirty="0"/>
              <a:t>Ce manuel a été rédigé avec le soutien de l'OFEV. </a:t>
            </a:r>
            <a:br>
              <a:rPr lang="de-CH" dirty="0"/>
            </a:br>
            <a:endParaRPr lang="de-CH" dirty="0"/>
          </a:p>
          <a:p>
            <a:endParaRPr lang="de-CH" dirty="0"/>
          </a:p>
          <a:p>
            <a:r>
              <a:rPr lang="de-CH" sz="1600" dirty="0"/>
              <a:t>                 Source : https://pixabay.com/de/vectors/landschaft-berg-winkel-wei%c3%9fe-wolken-6664777/</a:t>
            </a:r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AGRIDEA et CCE, novembre 2018, </a:t>
            </a:r>
            <a:r>
              <a:rPr lang="de-CH" dirty="0" err="1"/>
              <a:t>complété</a:t>
            </a:r>
            <a:r>
              <a:rPr lang="de-CH" dirty="0"/>
              <a:t> en </a:t>
            </a:r>
            <a:r>
              <a:rPr lang="de-CH" dirty="0" err="1"/>
              <a:t>décembre</a:t>
            </a:r>
            <a:r>
              <a:rPr lang="de-CH" dirty="0"/>
              <a:t> 2022 par la CCE.</a:t>
            </a:r>
          </a:p>
        </p:txBody>
      </p:sp>
      <p:pic>
        <p:nvPicPr>
          <p:cNvPr id="4" name="Grafik 3" descr="Ein Bild, das dunkel, erleuchtet enthält.&#10;&#10;Automatisch generierte Beschreibung">
            <a:extLst>
              <a:ext uri="{FF2B5EF4-FFF2-40B4-BE49-F238E27FC236}">
                <a16:creationId xmlns:a16="http://schemas.microsoft.com/office/drawing/2014/main" id="{778E273E-66E9-4318-B7F7-0E5EC3ABFD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6497" y="2595484"/>
            <a:ext cx="805380" cy="32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75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775</Words>
  <Application>Microsoft Office PowerPoint</Application>
  <PresentationFormat>Breitbild</PresentationFormat>
  <Paragraphs>72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8" baseType="lpstr">
      <vt:lpstr>Arial</vt:lpstr>
      <vt:lpstr>Office Theme</vt:lpstr>
      <vt:lpstr>Manuel de la CCE  sur les contrôles en matière de protection des eaux</vt:lpstr>
      <vt:lpstr>1.3.1 Pâturage  </vt:lpstr>
      <vt:lpstr>1.3.1 Pâturage </vt:lpstr>
      <vt:lpstr>1.3.1 Pâturage </vt:lpstr>
      <vt:lpstr>1.3.1 Pâturage </vt:lpstr>
      <vt:lpstr>1.3.1 Pâturage</vt:lpstr>
      <vt:lpstr>1.3.1 Pâturage</vt:lpstr>
      <vt:lpstr>1.3.1 Pâturage</vt:lpstr>
      <vt:lpstr>1.3.1 Pâturage</vt:lpstr>
      <vt:lpstr>1.3.2 Avaloirs et grilles d’eaux claires, chambres de contrôle de cours d’eau enterrés sur la SAU</vt:lpstr>
      <vt:lpstr>PowerPoint-Präsentation</vt:lpstr>
      <vt:lpstr>1.3.2 Avaloirs et grilles d’eaux claires, chambres de contrôle de cours d’eau enterrés sur la SAU</vt:lpstr>
      <vt:lpstr>1.3.2 Avaloirs et grilles d’eaux claires, chambres de contrôle de cours d’eau enterrés sur la SAU</vt:lpstr>
      <vt:lpstr>1.3.2 Avaloirs et grilles d’eaux claires, chambres de contrôle de cours d’eau enterrés sur la SAU</vt:lpstr>
      <vt:lpstr>1.3.2 Avaloirs et grilles d’eaux claires, chambres de contrôle de cours d’eau enterrés sur la SAU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Kontrollanweisungen Gewässerschutz</dc:title>
  <dc:creator>Rösch Martina</dc:creator>
  <cp:keywords>, docId:D5F9E449C9FAEB07B01FA77F8D308A03</cp:keywords>
  <cp:lastModifiedBy>Michel Fischler</cp:lastModifiedBy>
  <cp:revision>144</cp:revision>
  <cp:lastPrinted>2018-11-21T14:28:18Z</cp:lastPrinted>
  <dcterms:created xsi:type="dcterms:W3CDTF">2018-06-04T10:39:03Z</dcterms:created>
  <dcterms:modified xsi:type="dcterms:W3CDTF">2022-12-12T14:51:07Z</dcterms:modified>
</cp:coreProperties>
</file>