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66" r:id="rId5"/>
    <p:sldId id="258" r:id="rId6"/>
    <p:sldId id="261" r:id="rId7"/>
    <p:sldId id="264" r:id="rId8"/>
    <p:sldId id="259" r:id="rId9"/>
    <p:sldId id="260" r:id="rId10"/>
    <p:sldId id="267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88AEECB0-FB85-41B2-86DB-19BEFBDA86F8}">
          <p14:sldIdLst>
            <p14:sldId id="256"/>
            <p14:sldId id="257"/>
            <p14:sldId id="262"/>
            <p14:sldId id="266"/>
            <p14:sldId id="258"/>
            <p14:sldId id="261"/>
            <p14:sldId id="264"/>
            <p14:sldId id="259"/>
            <p14:sldId id="260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13039-DA0B-457E-95C3-FB848CB44E4E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DF169-2F45-4543-A673-8C8AE57426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274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1451E7-B710-F4FD-BEFC-51A0BD167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8CA47E1-FC8C-79F2-9800-B26C216B5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196A8F-9B0E-2895-2BAF-0BD89F805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CA8B70-965B-071B-7117-ED6C3E8E9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C02C8D-17C5-16DE-0104-3CEAFB9D6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6447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A54716-45D6-333D-6215-62B3AC6C5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43E9B7-BC55-F7E4-9DF6-9E884E030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78074F-D60E-908C-70B4-616BEDBF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5B5B90-AB54-C5A3-929D-C20D38171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F9674E-7F1A-4D0B-7E9C-91D80F5D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430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C6D199-4F19-3EFE-2EAA-F5C2A7BF8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B0B6E1-8144-7E0F-F20E-B8887879E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0941E4-FBED-5261-BDED-E00FB4701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2C7E0B-AF17-4759-A49C-26C3A9898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A2D2769-C790-6AB8-06D9-A0D4F078F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6686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97C3F0-F356-DEBE-225F-6E82654A2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3ADA31-FAAE-79AA-1068-963B31D59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BEBDAA1-D0B1-9638-EC2A-137094DD7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9EC2B2-DB7D-8BAC-2359-3695146F9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B168874-ECAF-0E32-8172-99E9AB7A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BBA1C2E-0D48-118D-EDB3-7D5F398BE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6082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3CF06-9768-3B04-C32A-D78ECD472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78E66B-6CFC-E01C-0E44-D29BE6B8C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CA4E70F-DC1A-3BBC-C1E9-D344314AD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4220EBD-4C7F-ACD2-04A7-53C52B2DB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4AAE9F0-7F8D-0CC4-033B-45C2920203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DB90030-FCD5-FA18-1CB4-5925B5C5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D200798-68B8-86F6-B191-9EF0F6D3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3FAB1EA-4B12-3AD3-9293-B12B221D1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314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8D6CC-A88A-6747-A501-E154D5D2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4E30B9-0C3A-60D9-1F2A-E615ABEF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0D8008-42F9-7FB2-5DFB-FD612C7D2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6CACB69-4C8E-89BA-53E1-2DF3A12E1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8431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8D8A0A5-A00E-63DF-D495-D79C64934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E9D2A7F-3641-6EA3-8654-1F009813E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965AB35-A3C2-7902-7515-3192AAE35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850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BBEC2-5945-23B0-0F7B-CC5A111D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53DFD8B-134E-AD01-4249-D6E196BB7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B27775-BB6A-ADEB-1340-CC90854C7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2949F7-E9ED-4569-866C-A4F3CEA6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64FD5C-AD7B-F7AC-9722-415DCE0B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A60F7A9-CD4F-000C-8F75-42B8E18F7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250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006E53-0020-7FD8-85FA-A6AA9C9C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75A94C3-E54E-5EEB-22EF-50FEE09E0F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EC2430-8CE8-C1F4-54EB-E9609B7A4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FAF5EB-5382-5695-9E93-36646195F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E16D65-E965-F1CF-5904-16772687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5457DA-BB96-0D77-F2FF-9735D60D3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51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DD8AF6-840F-94FE-3DE1-05BE3F83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0B770D-DBB5-8088-59E3-EBC38A13E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CE7B28-270A-736C-9890-E65ADEAA2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1A4F66-F390-361B-B6E8-CC698E0D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7BEBFF-5F8D-C52F-BFA1-5EC95489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4524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3D7DDC7-665B-DA3F-4804-F983A8E95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C9278E2-9268-6AFE-D860-F9398EA02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2F68E4-ABEC-C0FF-A3B6-4DC0DBAD8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BC4BC3-6E43-6AC6-BCD9-AB58F1C2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919901-7AC2-3EDB-D687-1E22A11F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476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D4BD718-AB13-19CE-6F59-7156B891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201FA8-ECD4-B17E-8949-ACD3D5876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B7D9A7-44DB-1B22-8049-2D8171F53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B22C8-6C8D-4165-9F96-1236984F90E6}" type="datetimeFigureOut">
              <a:rPr lang="de-CH" smtClean="0"/>
              <a:t>13.01.2023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538095-6C11-3D6C-DA0B-0C434B226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3DBB46-4A87-54F7-EE5D-05E3CF9C7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1DC65-2605-4A67-BC2D-73FB3E0BE2C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002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2DC45-2753-8857-8F01-D5CED761E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35294"/>
          </a:xfrm>
        </p:spPr>
        <p:txBody>
          <a:bodyPr>
            <a:normAutofit/>
          </a:bodyPr>
          <a:lstStyle/>
          <a:p>
            <a:pPr algn="l"/>
            <a:r>
              <a:rPr lang="de-CH" sz="4400" b="1" dirty="0"/>
              <a:t>Kurzbericht AG Vollzug Grüne Branche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92E01F7-42DB-A7FE-67B5-42C10860A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20811"/>
            <a:ext cx="9144000" cy="2035294"/>
          </a:xfrm>
        </p:spPr>
        <p:txBody>
          <a:bodyPr>
            <a:normAutofit/>
          </a:bodyPr>
          <a:lstStyle/>
          <a:p>
            <a:pPr algn="l"/>
            <a:r>
              <a:rPr lang="de-CH" sz="2800" dirty="0"/>
              <a:t>4. Nationale Neobiota-Tagung, 20. Januar 2023</a:t>
            </a:r>
          </a:p>
          <a:p>
            <a:endParaRPr lang="de-CH" dirty="0"/>
          </a:p>
          <a:p>
            <a:pPr algn="l"/>
            <a:r>
              <a:rPr lang="de-CH" dirty="0"/>
              <a:t>Arbeitsgruppen-Leitung: Daniel Fischer </a:t>
            </a:r>
          </a:p>
          <a:p>
            <a:pPr algn="l"/>
            <a:r>
              <a:rPr lang="de-CH" dirty="0"/>
              <a:t>Referentin: Linda Frey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C6B75E-2423-B8DC-9D0A-D3ED97FE94C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9" y="-4572"/>
            <a:ext cx="3768852" cy="160477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16E960B-A4AA-1F37-53F2-1D0A6AB18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97" y="236044"/>
            <a:ext cx="5218628" cy="80474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DF25BA2-0522-3804-2055-5C8DC87954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270380"/>
            <a:ext cx="3629253" cy="69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81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14AE0AB-DAC7-07E0-A71B-1BD099CE1B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3" y="0"/>
            <a:ext cx="2902599" cy="12359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37E201B-673B-C781-F87C-CAC4DB45D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7163"/>
            <a:ext cx="10515600" cy="698298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+mn-lt"/>
              </a:rPr>
              <a:t>Ziel und Zweck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8AF14-C4C5-395F-87B3-C45725AE8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465"/>
            <a:ext cx="10515600" cy="4141498"/>
          </a:xfrm>
        </p:spPr>
        <p:txBody>
          <a:bodyPr>
            <a:normAutofit/>
          </a:bodyPr>
          <a:lstStyle/>
          <a:p>
            <a:r>
              <a:rPr lang="de-DE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Harmonisieren des kantonalen Vollzugs nach Art. 48 und 49 </a:t>
            </a:r>
            <a:r>
              <a:rPr lang="de-DE" sz="24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FrSV</a:t>
            </a:r>
            <a:r>
              <a:rPr lang="de-DE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</a:p>
          <a:p>
            <a:pPr lvl="1">
              <a:buFontTx/>
              <a:buChar char="-"/>
            </a:pPr>
            <a:r>
              <a:rPr lang="de-DE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Marktüberwachung </a:t>
            </a:r>
          </a:p>
          <a:p>
            <a:pPr lvl="1">
              <a:buFontTx/>
              <a:buChar char="-"/>
            </a:pPr>
            <a:r>
              <a:rPr lang="de-DE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Überwachung Sorgfaltspflicht </a:t>
            </a:r>
          </a:p>
          <a:p>
            <a:pPr marL="457200" lvl="1" indent="0">
              <a:buNone/>
            </a:pPr>
            <a:endParaRPr lang="de-DE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Schnittstelle Kantone und Grüne Branche</a:t>
            </a:r>
          </a:p>
          <a:p>
            <a:pPr marL="0" indent="0">
              <a:buNone/>
            </a:pPr>
            <a:endParaRPr lang="de-DE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Verfassen von Pflanzenempfehlungen für den Verkauf</a:t>
            </a:r>
          </a:p>
          <a:p>
            <a:pPr marL="0" indent="0">
              <a:buNone/>
            </a:pPr>
            <a:endParaRPr lang="de-DE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de-DE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de-DE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E5AADC-CC24-1751-F325-CEF05808E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92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E05ACA8-2596-75FA-0F1F-41B08C001B5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" y="-4573"/>
            <a:ext cx="2902599" cy="12359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4D83E2-3E05-FE86-02A5-B7FF1F050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26" y="1206026"/>
            <a:ext cx="10515600" cy="698298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+mn-lt"/>
              </a:rPr>
              <a:t>Ziel und Zweck</a:t>
            </a:r>
            <a:endParaRPr lang="de-CH" sz="3200" b="1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08D463A-4292-9C89-5F20-93660ACA5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1997CE2-EF3D-6A13-2BE0-E7BAB4DEC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48" y="2412126"/>
            <a:ext cx="2675002" cy="390665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D60CEF5-34CB-0EA6-F52C-1EA3AAEE4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039" y="2349014"/>
            <a:ext cx="7574813" cy="390665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CB7E6D9-E45E-DB17-47BC-5803173FF3B6}"/>
              </a:ext>
            </a:extLst>
          </p:cNvPr>
          <p:cNvSpPr txBox="1"/>
          <p:nvPr/>
        </p:nvSpPr>
        <p:spPr>
          <a:xfrm>
            <a:off x="661226" y="1904324"/>
            <a:ext cx="6164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0" i="0" u="none" strike="noStrike" baseline="0" dirty="0">
                <a:solidFill>
                  <a:srgbClr val="000000"/>
                </a:solidFill>
              </a:rPr>
              <a:t>Hilfestellung zur Selbstkontrolle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8434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11730DF-6072-B40F-BAD1-012BB6DD359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3" y="0"/>
            <a:ext cx="2902599" cy="123592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B4385E7-7718-0597-041F-872A7957F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3F513D1-8414-F4E0-E1A3-9C007545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2667"/>
            <a:ext cx="10515600" cy="889081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+mn-lt"/>
              </a:rPr>
              <a:t>Ziel</a:t>
            </a:r>
            <a:r>
              <a:rPr lang="de-CH" sz="4400" b="1" dirty="0">
                <a:latin typeface="+mn-lt"/>
              </a:rPr>
              <a:t> </a:t>
            </a:r>
            <a:r>
              <a:rPr lang="de-CH" sz="3200" b="1" dirty="0">
                <a:latin typeface="+mn-lt"/>
              </a:rPr>
              <a:t>und Zweck </a:t>
            </a:r>
            <a:endParaRPr lang="de-CH" sz="32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0CFA54-51E9-83B4-CD77-3A2C819ED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3698"/>
            <a:ext cx="10515600" cy="3358383"/>
          </a:xfrm>
        </p:spPr>
        <p:txBody>
          <a:bodyPr>
            <a:normAutofit/>
          </a:bodyPr>
          <a:lstStyle/>
          <a:p>
            <a:r>
              <a:rPr lang="de-DE" sz="2400" b="0" i="0" u="none" strike="noStrike" baseline="0" dirty="0">
                <a:solidFill>
                  <a:srgbClr val="000000"/>
                </a:solidFill>
              </a:rPr>
              <a:t>Erarbeiten und Koordinieren von </a:t>
            </a:r>
            <a:r>
              <a:rPr lang="de-DE" sz="2400" b="0" i="0" u="none" strike="noStrike" baseline="0" dirty="0" err="1">
                <a:solidFill>
                  <a:srgbClr val="000000"/>
                </a:solidFill>
              </a:rPr>
              <a:t>Massnahmen</a:t>
            </a:r>
            <a:r>
              <a:rPr lang="de-DE" sz="2400" b="0" i="0" u="none" strike="noStrike" baseline="0" dirty="0">
                <a:solidFill>
                  <a:srgbClr val="000000"/>
                </a:solidFill>
              </a:rPr>
              <a:t> zur Verhinderung der Ausbreitung und Verschleppung von invasiven gebietsfremden Organismen.</a:t>
            </a:r>
          </a:p>
          <a:p>
            <a:pPr marL="0" indent="0">
              <a:buNone/>
            </a:pPr>
            <a:endParaRPr lang="de-DE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Erarbeiten von Lösungen für den Umgang mit Arten, die vom Klimawandel profitieren werden oder die für eine erhöhte Klimaresistenz gezüchtet werden.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00192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373A9A1-B634-5A78-9C00-3F757C3C697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" y="-4573"/>
            <a:ext cx="2902599" cy="12359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085924-8FFB-199A-BA08-6EB5E182A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5919"/>
            <a:ext cx="10515600" cy="674769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+mn-lt"/>
              </a:rPr>
              <a:t>Involvierte Personen und Organisationen</a:t>
            </a:r>
          </a:p>
        </p:txBody>
      </p:sp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6BC49146-AD1D-696B-4576-6703A79AA7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663395"/>
              </p:ext>
            </p:extLst>
          </p:nvPr>
        </p:nvGraphicFramePr>
        <p:xfrm>
          <a:off x="838200" y="1825625"/>
          <a:ext cx="10515597" cy="4632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978463433"/>
                    </a:ext>
                  </a:extLst>
                </a:gridCol>
                <a:gridCol w="5067298">
                  <a:extLst>
                    <a:ext uri="{9D8B030D-6E8A-4147-A177-3AD203B41FA5}">
                      <a16:colId xmlns:a16="http://schemas.microsoft.com/office/drawing/2014/main" val="534885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978762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Kantone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Regionalvertreter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Nord: Dirk Hamburger</a:t>
                      </a:r>
                    </a:p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West: Nicolas Fasel</a:t>
                      </a:r>
                    </a:p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Ost: Natalie Messner</a:t>
                      </a:r>
                    </a:p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Süd: Giorgia Mattei</a:t>
                      </a:r>
                    </a:p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Zentral: Ariane </a:t>
                      </a:r>
                      <a:r>
                        <a:rPr lang="de-CH" sz="2000" b="0" dirty="0" err="1">
                          <a:solidFill>
                            <a:schemeClr val="tx1"/>
                          </a:solidFill>
                        </a:rPr>
                        <a:t>Jedelhauser</a:t>
                      </a:r>
                      <a:endParaRPr lang="de-CH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3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2000" dirty="0"/>
                        <a:t>Verbände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Jardin Suisse</a:t>
                      </a:r>
                    </a:p>
                    <a:p>
                      <a:endParaRPr lang="de-CH" sz="2000" dirty="0"/>
                    </a:p>
                    <a:p>
                      <a:r>
                        <a:rPr lang="de-CH" sz="2000" dirty="0"/>
                        <a:t>Ostschweizer Fachhochschule</a:t>
                      </a:r>
                    </a:p>
                    <a:p>
                      <a:r>
                        <a:rPr lang="de-CH" sz="2000" dirty="0"/>
                        <a:t>Bund Schweizer </a:t>
                      </a:r>
                      <a:r>
                        <a:rPr lang="de-CH" sz="2000" dirty="0" err="1"/>
                        <a:t>Landschaftsarchitekten:innen</a:t>
                      </a:r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="0" u="none" strike="noStrike" kern="1200" baseline="0" dirty="0">
                          <a:solidFill>
                            <a:schemeClr val="dk1"/>
                          </a:solidFill>
                        </a:rPr>
                        <a:t>Alberto </a:t>
                      </a:r>
                      <a:r>
                        <a:rPr lang="de-CH" sz="2000" b="0" u="none" strike="noStrike" kern="1200" baseline="0" dirty="0" err="1">
                          <a:solidFill>
                            <a:schemeClr val="dk1"/>
                          </a:solidFill>
                        </a:rPr>
                        <a:t>Picece</a:t>
                      </a:r>
                      <a:endParaRPr lang="de-CH" sz="2000" b="0" u="none" strike="noStrike" kern="1200" baseline="0" dirty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de-CH" sz="2000" b="0" u="none" strike="noStrike" kern="1200" baseline="0" dirty="0">
                          <a:solidFill>
                            <a:schemeClr val="dk1"/>
                          </a:solidFill>
                        </a:rPr>
                        <a:t>Hans-Ruedi Weber</a:t>
                      </a:r>
                    </a:p>
                    <a:p>
                      <a:r>
                        <a:rPr lang="de-CH" sz="2000" dirty="0"/>
                        <a:t>Jasmin Joshi</a:t>
                      </a:r>
                    </a:p>
                    <a:p>
                      <a:r>
                        <a:rPr lang="de-CH" sz="2000" dirty="0"/>
                        <a:t>Peter Wullschleger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6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2000" dirty="0"/>
                        <a:t>Fachexperten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Agroscope</a:t>
                      </a:r>
                    </a:p>
                    <a:p>
                      <a:r>
                        <a:rPr lang="de-CH" sz="2000" dirty="0"/>
                        <a:t>Info Flora</a:t>
                      </a:r>
                    </a:p>
                    <a:p>
                      <a:r>
                        <a:rPr lang="de-CH" sz="2000" dirty="0"/>
                        <a:t>Stadt Zürich</a:t>
                      </a:r>
                    </a:p>
                    <a:p>
                      <a:r>
                        <a:rPr lang="de-CH" sz="2000" dirty="0"/>
                        <a:t>Stadt Luzern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="0" u="none" strike="noStrike" kern="1200" baseline="0" dirty="0">
                          <a:solidFill>
                            <a:schemeClr val="dk1"/>
                          </a:solidFill>
                        </a:rPr>
                        <a:t>Serge Buholzer</a:t>
                      </a:r>
                    </a:p>
                    <a:p>
                      <a:r>
                        <a:rPr lang="de-CH" sz="2000" b="0" u="none" strike="noStrike" kern="1200" baseline="0" dirty="0">
                          <a:solidFill>
                            <a:schemeClr val="dk1"/>
                          </a:solidFill>
                        </a:rPr>
                        <a:t>Brigitte Marazzi</a:t>
                      </a:r>
                    </a:p>
                    <a:p>
                      <a:r>
                        <a:rPr lang="de-CH" sz="2000" dirty="0"/>
                        <a:t>Monika </a:t>
                      </a:r>
                      <a:r>
                        <a:rPr lang="de-CH" sz="2000" dirty="0" err="1"/>
                        <a:t>Loddenkemper</a:t>
                      </a:r>
                      <a:endParaRPr lang="de-CH" sz="2000" dirty="0"/>
                    </a:p>
                    <a:p>
                      <a:r>
                        <a:rPr lang="de-CH" sz="2000" dirty="0"/>
                        <a:t>Stefan </a:t>
                      </a:r>
                      <a:r>
                        <a:rPr lang="de-CH" sz="2000" dirty="0" err="1"/>
                        <a:t>Herfort</a:t>
                      </a:r>
                      <a:endParaRPr lang="de-C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8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2000" dirty="0"/>
                        <a:t>Sekretariat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Externes Büro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/>
                        <a:t>Linda Frey NAWISSKO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675368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DBD7C142-81AE-C254-CF09-AB572F99A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5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FF3BFD1-9A32-37A6-5BEB-090DBEE13C7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" y="-4573"/>
            <a:ext cx="2902599" cy="12359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B8396A-E403-F2DE-A771-C80B8765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3824"/>
            <a:ext cx="10515600" cy="674769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+mn-lt"/>
              </a:rPr>
              <a:t>Laufende Arbeiten: </a:t>
            </a:r>
            <a:r>
              <a:rPr lang="de-CH" sz="3200" b="1" dirty="0">
                <a:solidFill>
                  <a:schemeClr val="accent6"/>
                </a:solidFill>
                <a:latin typeface="+mn-lt"/>
              </a:rPr>
              <a:t>Suisse Garantie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B6F3DB5-28BB-D430-5214-1ED231D9B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9C97ACA-AB1C-737E-63E8-03BED27DD2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9036" y="1006776"/>
            <a:ext cx="497883" cy="69305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D65111C-66DE-4194-CFCF-0D0BD66A8E67}"/>
              </a:ext>
            </a:extLst>
          </p:cNvPr>
          <p:cNvSpPr txBox="1"/>
          <p:nvPr/>
        </p:nvSpPr>
        <p:spPr>
          <a:xfrm>
            <a:off x="644280" y="2200469"/>
            <a:ext cx="4533900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CH" dirty="0">
                <a:solidFill>
                  <a:schemeClr val="tx1"/>
                </a:solidFill>
              </a:rPr>
              <a:t>«Bei uns wird Nachhaltigkeit aktiv gelebt. Damit auch morgen fruchtbare Böden, blühende Felder und glückliche Tiere die Schweizer Landschaft prägen.»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616AE06-6767-2023-4CCB-88533F8F8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7892" y="3854223"/>
            <a:ext cx="4182218" cy="76816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B32B0F8-8DD4-53D8-84A4-BF615E437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67" y="5085157"/>
            <a:ext cx="6157494" cy="104860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3730A6D-09F3-B796-0CEE-987CF3D133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5519" y="1540982"/>
            <a:ext cx="2688287" cy="462648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6F5A929-63FD-FD03-A698-D6DAD2731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9961" y="6192200"/>
            <a:ext cx="3078747" cy="512108"/>
          </a:xfrm>
          <a:prstGeom prst="rect">
            <a:avLst/>
          </a:prstGeom>
        </p:spPr>
      </p:pic>
      <p:sp>
        <p:nvSpPr>
          <p:cNvPr id="14" name="Gewitterblitz 13">
            <a:extLst>
              <a:ext uri="{FF2B5EF4-FFF2-40B4-BE49-F238E27FC236}">
                <a16:creationId xmlns:a16="http://schemas.microsoft.com/office/drawing/2014/main" id="{34A9D455-127C-0ED8-3E54-5A1C7AB93503}"/>
              </a:ext>
            </a:extLst>
          </p:cNvPr>
          <p:cNvSpPr/>
          <p:nvPr/>
        </p:nvSpPr>
        <p:spPr>
          <a:xfrm rot="20657113">
            <a:off x="6423685" y="2960667"/>
            <a:ext cx="1031352" cy="2663483"/>
          </a:xfrm>
          <a:prstGeom prst="lightningBol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03324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9A369C0-332C-3EB9-9163-183A7F309FB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" y="-4573"/>
            <a:ext cx="2902599" cy="123592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E699281-D538-2C39-F49B-E80BDE2E5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C2F6286-34F9-0E1E-677F-A199016E9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7221"/>
            <a:ext cx="10515600" cy="674769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+mn-lt"/>
              </a:rPr>
              <a:t>Laufende Arbeiten: </a:t>
            </a:r>
            <a:r>
              <a:rPr lang="de-CH" sz="3200" b="1" dirty="0">
                <a:solidFill>
                  <a:schemeClr val="accent6"/>
                </a:solidFill>
                <a:latin typeface="+mn-lt"/>
              </a:rPr>
              <a:t>Suisse Garantie</a:t>
            </a:r>
            <a:endParaRPr lang="de-CH" sz="3200" dirty="0">
              <a:solidFill>
                <a:schemeClr val="accent6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59186E0-0DCE-D30F-A388-40CC4E9CF37D}"/>
              </a:ext>
            </a:extLst>
          </p:cNvPr>
          <p:cNvSpPr txBox="1"/>
          <p:nvPr/>
        </p:nvSpPr>
        <p:spPr>
          <a:xfrm>
            <a:off x="5680710" y="2380076"/>
            <a:ext cx="610292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>
                <a:cs typeface="Arial" panose="020B0604020202020204" pitchFamily="34" charset="0"/>
              </a:rPr>
              <a:t>Ziel: </a:t>
            </a:r>
          </a:p>
          <a:p>
            <a:r>
              <a:rPr lang="de-DE" sz="2400" b="0" i="0" dirty="0">
                <a:effectLst/>
              </a:rPr>
              <a:t>Checkliste für das Suisse Garantie Label so ändern, dass keine invasiven Neophyten unter diesem Label mehr verkauft werden dürfen.</a:t>
            </a:r>
            <a:endParaRPr lang="de-CH" sz="2400" dirty="0">
              <a:cs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nhaltsplatzhalter 3">
            <a:extLst>
              <a:ext uri="{FF2B5EF4-FFF2-40B4-BE49-F238E27FC236}">
                <a16:creationId xmlns:a16="http://schemas.microsoft.com/office/drawing/2014/main" id="{BF92B908-4B34-C4F3-ABC6-4C7BDB7F3F25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9" t="14131" r="14066" b="1925"/>
          <a:stretch/>
        </p:blipFill>
        <p:spPr bwMode="auto">
          <a:xfrm rot="5400000">
            <a:off x="1827115" y="1584014"/>
            <a:ext cx="2508026" cy="4351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D5EFF1D-0EE7-B6EE-D341-CE3532803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62" y="5304109"/>
            <a:ext cx="6090083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51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72B95CC-D68E-5A6C-8098-BE27C9E87C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" y="-4573"/>
            <a:ext cx="2902599" cy="12359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EA8B65-BA22-5841-D8B0-664183E1F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3714"/>
            <a:ext cx="10515600" cy="674769"/>
          </a:xfrm>
        </p:spPr>
        <p:txBody>
          <a:bodyPr>
            <a:normAutofit fontScale="90000"/>
          </a:bodyPr>
          <a:lstStyle/>
          <a:p>
            <a:r>
              <a:rPr lang="de-CH" sz="3200" b="1" dirty="0">
                <a:latin typeface="+mn-lt"/>
              </a:rPr>
              <a:t>Laufende Arbeiten: </a:t>
            </a:r>
            <a:br>
              <a:rPr lang="de-CH" sz="3200" b="1" dirty="0">
                <a:latin typeface="+mn-lt"/>
              </a:rPr>
            </a:br>
            <a:r>
              <a:rPr lang="de-CH" sz="3200" b="1" dirty="0">
                <a:solidFill>
                  <a:schemeClr val="accent6"/>
                </a:solidFill>
                <a:latin typeface="+mn-lt"/>
              </a:rPr>
              <a:t>Sensibilisierung Saatgutproduzenten und -verteiler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E7A5F2-3E00-8B6B-FA54-0E7648CE6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780"/>
            <a:ext cx="8336342" cy="4167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400" b="1" dirty="0"/>
              <a:t>Problem: </a:t>
            </a:r>
            <a:r>
              <a:rPr lang="de-CH" sz="2400" dirty="0"/>
              <a:t>Verunreinigte Samenmischungen</a:t>
            </a:r>
            <a:endParaRPr lang="de-DE" sz="2400" b="1" dirty="0"/>
          </a:p>
          <a:p>
            <a:pPr marL="0" indent="0">
              <a:buNone/>
            </a:pPr>
            <a:r>
              <a:rPr lang="de-DE" sz="2400" b="1" dirty="0" err="1"/>
              <a:t>Massnahme</a:t>
            </a:r>
            <a:r>
              <a:rPr lang="de-DE" sz="2400" b="1" dirty="0"/>
              <a:t>: </a:t>
            </a:r>
            <a:r>
              <a:rPr lang="de-DE" sz="2400" dirty="0"/>
              <a:t>Dokument mit gültigen rechtlichen Regelungen 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/>
              <a:t>Ziele:</a:t>
            </a:r>
          </a:p>
          <a:p>
            <a:r>
              <a:rPr lang="de-CH" sz="2400" dirty="0"/>
              <a:t>Vermeidung von verunreinigtem Saatgut</a:t>
            </a:r>
          </a:p>
          <a:p>
            <a:r>
              <a:rPr lang="de-DE" sz="2400" dirty="0"/>
              <a:t>Eliminierung von verbotenen und Arten der Verkaufs-verzichtsliste aus dem Sortiment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89A549D-49DA-FB01-2E2D-D0399A583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  <p:pic>
        <p:nvPicPr>
          <p:cNvPr id="5" name="Grafik 4" descr="Ein Bild, das Blume, Pflanze enthält.&#10;&#10;Automatisch generierte Beschreibung">
            <a:extLst>
              <a:ext uri="{FF2B5EF4-FFF2-40B4-BE49-F238E27FC236}">
                <a16:creationId xmlns:a16="http://schemas.microsoft.com/office/drawing/2014/main" id="{93EF43A1-5B50-1CF9-83FD-45798E56B5D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630" y="2519724"/>
            <a:ext cx="2430170" cy="277177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75FC903-1913-431F-B355-353124F55DC5}"/>
              </a:ext>
            </a:extLst>
          </p:cNvPr>
          <p:cNvSpPr txBox="1"/>
          <p:nvPr/>
        </p:nvSpPr>
        <p:spPr>
          <a:xfrm>
            <a:off x="8845553" y="5291499"/>
            <a:ext cx="243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Einjähriges Berufkraut</a:t>
            </a:r>
          </a:p>
        </p:txBody>
      </p:sp>
    </p:spTree>
    <p:extLst>
      <p:ext uri="{BB962C8B-B14F-4D97-AF65-F5344CB8AC3E}">
        <p14:creationId xmlns:p14="http://schemas.microsoft.com/office/powerpoint/2010/main" val="3371272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8A14BD-A7F4-40DC-9092-09EB144AB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CH" sz="2400" b="1" dirty="0"/>
              <a:t>Zielgruppe: Planer/Umsetzer für Grünanlagen</a:t>
            </a:r>
          </a:p>
          <a:p>
            <a:pPr marL="0" indent="0">
              <a:buNone/>
            </a:pPr>
            <a:endParaRPr lang="de-CH" sz="2400" b="1" dirty="0">
              <a:solidFill>
                <a:schemeClr val="accent6"/>
              </a:solidFill>
            </a:endParaRPr>
          </a:p>
          <a:p>
            <a:pPr marL="514350" indent="-514350">
              <a:buAutoNum type="arabicPeriod"/>
            </a:pPr>
            <a:r>
              <a:rPr lang="de-CH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Übersicht verschaffen</a:t>
            </a:r>
          </a:p>
          <a:p>
            <a:pPr marL="0" indent="0">
              <a:buNone/>
            </a:pPr>
            <a:r>
              <a:rPr lang="de-CH" sz="24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e-CH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Liste mit allen Herausgebern von Empfehlungen erarbeiten</a:t>
            </a:r>
          </a:p>
          <a:p>
            <a:pPr marL="0" indent="0">
              <a:buNone/>
            </a:pPr>
            <a:endParaRPr lang="de-CH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AutoNum type="arabicPeriod" startAt="2"/>
            </a:pPr>
            <a:r>
              <a:rPr lang="de-CH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AG verfasst Empfehlung: </a:t>
            </a:r>
          </a:p>
          <a:p>
            <a:pPr marL="0" indent="0">
              <a:buNone/>
            </a:pPr>
            <a:r>
              <a:rPr lang="de-CH" sz="24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de-CH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einheimische Arten sollen bevorzugt werden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3FBD92A-46FF-7E95-69B6-F68CA82F53B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" y="-4573"/>
            <a:ext cx="2902599" cy="123592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33FA80F-EBD2-34B5-B7C8-D15D6CB3A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4E3B3A5-A35E-D77E-9EF4-67D9805AE800}"/>
              </a:ext>
            </a:extLst>
          </p:cNvPr>
          <p:cNvSpPr txBox="1">
            <a:spLocks/>
          </p:cNvSpPr>
          <p:nvPr/>
        </p:nvSpPr>
        <p:spPr>
          <a:xfrm>
            <a:off x="838200" y="1150856"/>
            <a:ext cx="10515600" cy="674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200" b="1" dirty="0">
                <a:latin typeface="+mn-lt"/>
              </a:rPr>
              <a:t>Laufende</a:t>
            </a:r>
            <a:r>
              <a:rPr lang="de-CH" sz="3600" b="1" dirty="0">
                <a:latin typeface="+mn-lt"/>
              </a:rPr>
              <a:t> </a:t>
            </a:r>
            <a:r>
              <a:rPr lang="de-CH" sz="3200" b="1" dirty="0">
                <a:latin typeface="+mn-lt"/>
              </a:rPr>
              <a:t>Arbeiten: </a:t>
            </a:r>
            <a:r>
              <a:rPr lang="de-CH" sz="3200" b="1" dirty="0">
                <a:solidFill>
                  <a:schemeClr val="accent6"/>
                </a:solidFill>
                <a:latin typeface="+mn-lt"/>
              </a:rPr>
              <a:t>Pflanzempfehlung urbane Begrünung</a:t>
            </a:r>
          </a:p>
        </p:txBody>
      </p:sp>
    </p:spTree>
    <p:extLst>
      <p:ext uri="{BB962C8B-B14F-4D97-AF65-F5344CB8AC3E}">
        <p14:creationId xmlns:p14="http://schemas.microsoft.com/office/powerpoint/2010/main" val="37350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BFEE03-604E-7A5A-CBE8-8389D7EAE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859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CH" sz="4400" dirty="0"/>
              <a:t>Herzlichen Dank fürs Zuhören!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D13C73-041B-FF46-0E4A-243211D0D9A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" y="-4573"/>
            <a:ext cx="2902599" cy="123592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17D4C5F-708B-6F5F-75D3-3D39B498B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3" y="317621"/>
            <a:ext cx="4528350" cy="6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4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Office PowerPoint</Application>
  <PresentationFormat>Breitbild</PresentationFormat>
  <Paragraphs>73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</vt:lpstr>
      <vt:lpstr>Kurzbericht AG Vollzug Grüne Branche</vt:lpstr>
      <vt:lpstr>Ziel und Zweck </vt:lpstr>
      <vt:lpstr>Ziel und Zweck</vt:lpstr>
      <vt:lpstr>Ziel und Zweck </vt:lpstr>
      <vt:lpstr>Involvierte Personen und Organisationen</vt:lpstr>
      <vt:lpstr>Laufende Arbeiten: Suisse Garantie</vt:lpstr>
      <vt:lpstr>Laufende Arbeiten: Suisse Garantie</vt:lpstr>
      <vt:lpstr>Laufende Arbeiten:  Sensibilisierung Saatgutproduzenten und -verteiler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Kurzbericht AG Vollzug Grüne Branche</dc:title>
  <dc:creator>Linda Frey</dc:creator>
  <cp:lastModifiedBy>Hitz Janine</cp:lastModifiedBy>
  <cp:revision>37</cp:revision>
  <dcterms:created xsi:type="dcterms:W3CDTF">2022-12-22T09:06:09Z</dcterms:created>
  <dcterms:modified xsi:type="dcterms:W3CDTF">2023-01-13T14:26:37Z</dcterms:modified>
</cp:coreProperties>
</file>