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46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7" r:id="rId3"/>
    <p:sldId id="263" r:id="rId4"/>
    <p:sldId id="264" r:id="rId5"/>
    <p:sldId id="285" r:id="rId6"/>
    <p:sldId id="273" r:id="rId7"/>
    <p:sldId id="274" r:id="rId8"/>
    <p:sldId id="278" r:id="rId9"/>
    <p:sldId id="279" r:id="rId10"/>
    <p:sldId id="280" r:id="rId11"/>
    <p:sldId id="281" r:id="rId12"/>
    <p:sldId id="282" r:id="rId13"/>
    <p:sldId id="283" r:id="rId14"/>
    <p:sldId id="261" r:id="rId15"/>
    <p:sldId id="269" r:id="rId16"/>
  </p:sldIdLst>
  <p:sldSz cx="9144000" cy="6858000" type="screen4x3"/>
  <p:notesSz cx="6888163" cy="100187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 userDrawn="1">
          <p15:clr>
            <a:srgbClr val="A4A3A4"/>
          </p15:clr>
        </p15:guide>
        <p15:guide id="2" pos="216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ssot Georges BAFU" initials="CGB" lastIdx="18" clrIdx="0">
    <p:extLst>
      <p:ext uri="{19B8F6BF-5375-455C-9EA6-DF929625EA0E}">
        <p15:presenceInfo xmlns:p15="http://schemas.microsoft.com/office/powerpoint/2012/main" userId="Chassot Georges BAF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932332"/>
    <a:srgbClr val="932347"/>
    <a:srgbClr val="767676"/>
    <a:srgbClr val="9A9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6" autoAdjust="0"/>
    <p:restoredTop sz="77733" autoAdjust="0"/>
  </p:normalViewPr>
  <p:slideViewPr>
    <p:cSldViewPr>
      <p:cViewPr varScale="1">
        <p:scale>
          <a:sx n="49" d="100"/>
          <a:sy n="49" d="100"/>
        </p:scale>
        <p:origin x="158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5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14" y="84"/>
      </p:cViewPr>
      <p:guideLst>
        <p:guide orient="horz" pos="3156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352" cy="500856"/>
          </a:xfrm>
          <a:prstGeom prst="rect">
            <a:avLst/>
          </a:prstGeom>
        </p:spPr>
        <p:txBody>
          <a:bodyPr vert="horz" lIns="92318" tIns="46159" rIns="92318" bIns="46159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901204" y="0"/>
            <a:ext cx="2985352" cy="500856"/>
          </a:xfrm>
          <a:prstGeom prst="rect">
            <a:avLst/>
          </a:prstGeom>
        </p:spPr>
        <p:txBody>
          <a:bodyPr vert="horz" lIns="92318" tIns="46159" rIns="92318" bIns="46159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05391B4-75CF-4788-8B2B-0D707ADE8727}" type="datetimeFigureOut">
              <a:rPr lang="de-CH"/>
              <a:pPr>
                <a:defRPr/>
              </a:pPr>
              <a:t>08.11.2021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516259"/>
            <a:ext cx="2985352" cy="500855"/>
          </a:xfrm>
          <a:prstGeom prst="rect">
            <a:avLst/>
          </a:prstGeom>
        </p:spPr>
        <p:txBody>
          <a:bodyPr vert="horz" lIns="92318" tIns="46159" rIns="92318" bIns="46159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901204" y="9516259"/>
            <a:ext cx="2985352" cy="500855"/>
          </a:xfrm>
          <a:prstGeom prst="rect">
            <a:avLst/>
          </a:prstGeom>
        </p:spPr>
        <p:txBody>
          <a:bodyPr vert="horz" lIns="92318" tIns="46159" rIns="92318" bIns="46159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BE7AE6D-AD34-4E14-948C-AC3C1F3BE7AC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5069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352" cy="500856"/>
          </a:xfrm>
          <a:prstGeom prst="rect">
            <a:avLst/>
          </a:prstGeom>
        </p:spPr>
        <p:txBody>
          <a:bodyPr vert="horz" lIns="92318" tIns="46159" rIns="92318" bIns="46159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1204" y="0"/>
            <a:ext cx="2985352" cy="500856"/>
          </a:xfrm>
          <a:prstGeom prst="rect">
            <a:avLst/>
          </a:prstGeom>
        </p:spPr>
        <p:txBody>
          <a:bodyPr vert="horz" lIns="92318" tIns="46159" rIns="92318" bIns="46159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17F0911-ADD1-44A0-8629-C896B0B8F255}" type="datetimeFigureOut">
              <a:rPr lang="de-CH"/>
              <a:pPr>
                <a:defRPr/>
              </a:pPr>
              <a:t>08.11.2021</a:t>
            </a:fld>
            <a:endParaRPr lang="de-CH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52475"/>
            <a:ext cx="5003800" cy="37544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18" tIns="46159" rIns="92318" bIns="46159" rtlCol="0" anchor="ctr"/>
          <a:lstStyle/>
          <a:p>
            <a:pPr lvl="0"/>
            <a:endParaRPr lang="de-CH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9301" y="4758928"/>
            <a:ext cx="5509565" cy="4507701"/>
          </a:xfrm>
          <a:prstGeom prst="rect">
            <a:avLst/>
          </a:prstGeom>
        </p:spPr>
        <p:txBody>
          <a:bodyPr vert="horz" lIns="92318" tIns="46159" rIns="92318" bIns="46159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516259"/>
            <a:ext cx="2985352" cy="500855"/>
          </a:xfrm>
          <a:prstGeom prst="rect">
            <a:avLst/>
          </a:prstGeom>
        </p:spPr>
        <p:txBody>
          <a:bodyPr vert="horz" lIns="92318" tIns="46159" rIns="92318" bIns="46159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1204" y="9516259"/>
            <a:ext cx="2985352" cy="500855"/>
          </a:xfrm>
          <a:prstGeom prst="rect">
            <a:avLst/>
          </a:prstGeom>
        </p:spPr>
        <p:txBody>
          <a:bodyPr vert="horz" lIns="92318" tIns="46159" rIns="92318" bIns="46159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4948EC0-469A-4856-B7DC-0484D4FE57E2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225599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de-CH" altLang="de-DE" dirty="0"/>
              <a:t>Michel Fischler, </a:t>
            </a:r>
            <a:r>
              <a:rPr lang="de-CH" altLang="de-DE" dirty="0" err="1"/>
              <a:t>personne</a:t>
            </a:r>
            <a:r>
              <a:rPr lang="de-CH" altLang="de-DE" dirty="0"/>
              <a:t> de </a:t>
            </a:r>
            <a:r>
              <a:rPr lang="de-CH" altLang="de-DE" dirty="0" err="1"/>
              <a:t>contact</a:t>
            </a:r>
            <a:endParaRPr lang="de-CH" altLang="de-DE" dirty="0"/>
          </a:p>
          <a:p>
            <a:r>
              <a:rPr lang="de-CH" altLang="de-DE" dirty="0"/>
              <a:t>Vorstellen</a:t>
            </a:r>
          </a:p>
          <a:p>
            <a:r>
              <a:rPr lang="de-CH" altLang="de-DE" dirty="0"/>
              <a:t>Erarbeitung Version 1 dabei</a:t>
            </a:r>
          </a:p>
          <a:p>
            <a:r>
              <a:rPr lang="de-CH" altLang="de-DE" dirty="0"/>
              <a:t>Seit 2020 </a:t>
            </a:r>
            <a:r>
              <a:rPr lang="de-CH" altLang="de-DE" dirty="0" err="1"/>
              <a:t>point</a:t>
            </a:r>
            <a:r>
              <a:rPr lang="de-CH" altLang="de-DE" dirty="0"/>
              <a:t> de </a:t>
            </a:r>
            <a:r>
              <a:rPr lang="de-CH" altLang="de-DE" dirty="0" err="1"/>
              <a:t>contact</a:t>
            </a:r>
            <a:endParaRPr lang="de-CH" altLang="de-DE" dirty="0"/>
          </a:p>
        </p:txBody>
      </p:sp>
      <p:sp>
        <p:nvSpPr>
          <p:cNvPr id="1843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0082" indent="-28849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53973" indent="-23079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15562" indent="-23079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77151" indent="-23079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38740" indent="-230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29" indent="-230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61918" indent="-230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23508" indent="-230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C056ED3-3A7B-4312-9FCD-9DC3FFC5AE44}" type="slidenum">
              <a:rPr lang="de-CH" altLang="de-DE" smtClean="0"/>
              <a:pPr eaLnBrk="1" hangingPunct="1"/>
              <a:t>1</a:t>
            </a:fld>
            <a:endParaRPr lang="de-CH" altLang="de-DE" dirty="0"/>
          </a:p>
        </p:txBody>
      </p:sp>
    </p:spTree>
    <p:extLst>
      <p:ext uri="{BB962C8B-B14F-4D97-AF65-F5344CB8AC3E}">
        <p14:creationId xmlns:p14="http://schemas.microsoft.com/office/powerpoint/2010/main" val="2424390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PER , 1 </a:t>
            </a:r>
            <a:r>
              <a:rPr lang="de-CH" dirty="0" err="1"/>
              <a:t>point</a:t>
            </a:r>
            <a:r>
              <a:rPr lang="de-CH" dirty="0"/>
              <a:t>, </a:t>
            </a:r>
            <a:r>
              <a:rPr lang="de-CH" dirty="0" err="1"/>
              <a:t>demande</a:t>
            </a:r>
            <a:r>
              <a:rPr lang="de-CH" dirty="0"/>
              <a:t> de </a:t>
            </a:r>
            <a:r>
              <a:rPr lang="de-CH" dirty="0" err="1"/>
              <a:t>clarifier</a:t>
            </a:r>
            <a:r>
              <a:rPr lang="de-CH" dirty="0"/>
              <a:t> 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948EC0-469A-4856-B7DC-0484D4FE57E2}" type="slidenum">
              <a:rPr lang="de-CH" smtClean="0"/>
              <a:pPr>
                <a:defRPr/>
              </a:pPr>
              <a:t>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15835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10347" indent="-273210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092842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29978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1967114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04252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41388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278525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15661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000" dirty="0"/>
              <a:t>AGRIDEA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10347" indent="-273210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092842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29978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1967114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04252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41388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278525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15661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CH" altLang="de-DE" sz="1000" dirty="0"/>
          </a:p>
          <a:p>
            <a:pPr eaLnBrk="1" hangingPunct="1"/>
            <a:endParaRPr lang="de-CH" altLang="de-DE" sz="1000" dirty="0"/>
          </a:p>
          <a:p>
            <a:pPr eaLnBrk="1" hangingPunct="1"/>
            <a:fld id="{DC65CA30-34B8-4971-BA44-2E9C4DACAF3F}" type="datetime1">
              <a:rPr lang="de-CH" altLang="de-DE" sz="1000"/>
              <a:pPr eaLnBrk="1" hangingPunct="1"/>
              <a:t>08.11.2021</a:t>
            </a:fld>
            <a:endParaRPr lang="de-CH" altLang="de-DE" sz="1000" dirty="0"/>
          </a:p>
        </p:txBody>
      </p:sp>
      <p:sp>
        <p:nvSpPr>
          <p:cNvPr id="1024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10347" indent="-273210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092842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29978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1967114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04252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41388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278525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15661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5033E48-9A91-4846-9F33-99D959AE1997}" type="slidenum">
              <a:rPr lang="de-CH" altLang="de-DE" sz="1000"/>
              <a:pPr eaLnBrk="1" hangingPunct="1"/>
              <a:t>3</a:t>
            </a:fld>
            <a:endParaRPr lang="de-CH" altLang="de-DE" sz="1000" dirty="0"/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1363"/>
            <a:ext cx="4959350" cy="3719512"/>
          </a:xfrm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 dirty="0">
                <a:cs typeface="Arial" panose="020B0604020202020204" pitchFamily="34" charset="0"/>
              </a:rPr>
              <a:t>Screening</a:t>
            </a:r>
          </a:p>
          <a:p>
            <a:pPr eaLnBrk="1" hangingPunct="1"/>
            <a:r>
              <a:rPr lang="de-DE" altLang="de-DE" dirty="0">
                <a:cs typeface="Arial" panose="020B0604020202020204" pitchFamily="34" charset="0"/>
              </a:rPr>
              <a:t>KIP. PIOCH</a:t>
            </a:r>
          </a:p>
        </p:txBody>
      </p:sp>
    </p:spTree>
    <p:extLst>
      <p:ext uri="{BB962C8B-B14F-4D97-AF65-F5344CB8AC3E}">
        <p14:creationId xmlns:p14="http://schemas.microsoft.com/office/powerpoint/2010/main" val="3823847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10347" indent="-273210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092842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29978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1967114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04252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41388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278525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15661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000" dirty="0"/>
              <a:t>AGRIDEA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10347" indent="-273210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092842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29978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1967114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04252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41388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278525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15661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CH" altLang="de-DE" sz="1000" dirty="0"/>
          </a:p>
          <a:p>
            <a:pPr eaLnBrk="1" hangingPunct="1"/>
            <a:endParaRPr lang="de-CH" altLang="de-DE" sz="1000" dirty="0"/>
          </a:p>
          <a:p>
            <a:pPr eaLnBrk="1" hangingPunct="1"/>
            <a:fld id="{4F5F3805-413D-4CF1-959E-C6D9D1582BAC}" type="datetime1">
              <a:rPr lang="de-CH" altLang="de-DE" sz="1000"/>
              <a:pPr eaLnBrk="1" hangingPunct="1"/>
              <a:t>08.11.2021</a:t>
            </a:fld>
            <a:endParaRPr lang="de-CH" altLang="de-DE" sz="1000" dirty="0"/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10347" indent="-273210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092842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29978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1967114" indent="-218569" defTabSz="947130" eaLnBrk="0" hangingPunct="0"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04252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41388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278525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15661" indent="-218569" defTabSz="9471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18F6C24-087D-4CC4-AD49-BD050C07056B}" type="slidenum">
              <a:rPr lang="de-CH" altLang="de-DE" sz="1000"/>
              <a:pPr eaLnBrk="1" hangingPunct="1"/>
              <a:t>4</a:t>
            </a:fld>
            <a:endParaRPr lang="de-CH" altLang="de-DE" sz="1000" dirty="0"/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1363"/>
            <a:ext cx="4959350" cy="3719512"/>
          </a:xfrm>
          <a:ln/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 dirty="0" err="1">
                <a:cs typeface="Arial" panose="020B0604020202020204" pitchFamily="34" charset="0"/>
              </a:rPr>
              <a:t>Détails</a:t>
            </a:r>
            <a:r>
              <a:rPr lang="de-DE" altLang="de-DE" dirty="0">
                <a:cs typeface="Arial" panose="020B0604020202020204" pitchFamily="34" charset="0"/>
              </a:rPr>
              <a:t>: après-midi</a:t>
            </a:r>
          </a:p>
        </p:txBody>
      </p:sp>
    </p:spTree>
    <p:extLst>
      <p:ext uri="{BB962C8B-B14F-4D97-AF65-F5344CB8AC3E}">
        <p14:creationId xmlns:p14="http://schemas.microsoft.com/office/powerpoint/2010/main" val="3911192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60937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Test: </a:t>
            </a:r>
          </a:p>
          <a:p>
            <a:pPr marL="163926" indent="-163926">
              <a:buFontTx/>
              <a:buChar char="-"/>
            </a:pPr>
            <a:r>
              <a:rPr lang="de-CH" dirty="0"/>
              <a:t>Alle Betriebe hatten Mängel -&gt; Frist von 1 Monat auf bis zu 3 Monaten verlängert</a:t>
            </a:r>
          </a:p>
          <a:p>
            <a:pPr marL="163926" indent="-163926">
              <a:buFontTx/>
              <a:buChar char="-"/>
            </a:pPr>
            <a:r>
              <a:rPr lang="de-CH" dirty="0"/>
              <a:t>Dauer Kontrollen ¾, mit Erfahrung kann Kontrolle auf 1/2 h reduziert werden. </a:t>
            </a:r>
          </a:p>
          <a:p>
            <a:pPr marL="163926" indent="-163926">
              <a:buFontTx/>
              <a:buChar char="-"/>
            </a:pPr>
            <a:endParaRPr lang="de-CH" dirty="0"/>
          </a:p>
          <a:p>
            <a:pPr marL="163926" indent="-163926">
              <a:buFontTx/>
              <a:buChar char="-"/>
            </a:pPr>
            <a:r>
              <a:rPr lang="de-CH" dirty="0"/>
              <a:t>Société </a:t>
            </a:r>
            <a:r>
              <a:rPr lang="de-CH" dirty="0" err="1"/>
              <a:t>suisse</a:t>
            </a:r>
            <a:r>
              <a:rPr lang="de-CH" dirty="0"/>
              <a:t> </a:t>
            </a:r>
            <a:r>
              <a:rPr lang="de-CH" dirty="0" err="1"/>
              <a:t>d’économie</a:t>
            </a:r>
            <a:r>
              <a:rPr lang="de-CH" dirty="0"/>
              <a:t> </a:t>
            </a:r>
            <a:r>
              <a:rPr lang="de-CH" dirty="0" err="1"/>
              <a:t>alpestre</a:t>
            </a:r>
            <a:r>
              <a:rPr lang="de-CH" dirty="0"/>
              <a:t> SAV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948EC0-469A-4856-B7DC-0484D4FE57E2}" type="slidenum">
              <a:rPr lang="de-CH" smtClean="0"/>
              <a:pPr>
                <a:defRPr/>
              </a:pPr>
              <a:t>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50666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Keine neuen Punkte, nur Präzisierungen, Klärung von Unklarheiten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948EC0-469A-4856-B7DC-0484D4FE57E2}" type="slidenum">
              <a:rPr lang="de-CH" smtClean="0"/>
              <a:pPr>
                <a:defRPr/>
              </a:pPr>
              <a:t>6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01984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948EC0-469A-4856-B7DC-0484D4FE57E2}" type="slidenum">
              <a:rPr lang="de-CH" smtClean="0"/>
              <a:pPr>
                <a:defRPr/>
              </a:pPr>
              <a:t>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15754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60937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Korrektur Landwirt,</a:t>
            </a:r>
            <a:r>
              <a:rPr lang="de-CH" baseline="0" dirty="0"/>
              <a:t> 2 Mal</a:t>
            </a:r>
          </a:p>
          <a:p>
            <a:endParaRPr lang="de-CH" baseline="0" dirty="0"/>
          </a:p>
          <a:p>
            <a:r>
              <a:rPr lang="de-CH" baseline="0" dirty="0"/>
              <a:t>1-max.3 Monate; Baubewilligung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CH" altLang="de-DE" dirty="0"/>
              <a:t>AGRIDEA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de-CH" altLang="de-DE" dirty="0"/>
          </a:p>
          <a:p>
            <a:pPr>
              <a:defRPr/>
            </a:pPr>
            <a:endParaRPr lang="de-CH" altLang="de-DE" dirty="0"/>
          </a:p>
          <a:p>
            <a:pPr>
              <a:defRPr/>
            </a:pPr>
            <a:fld id="{1B6EC3EA-4628-4812-A499-D1538120402A}" type="datetime1">
              <a:rPr lang="de-CH" altLang="de-DE" smtClean="0"/>
              <a:pPr>
                <a:defRPr/>
              </a:pPr>
              <a:t>08.11.2021</a:t>
            </a:fld>
            <a:endParaRPr lang="de-CH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D04F9-4F4B-4D6E-90D5-738ACB93192B}" type="slidenum">
              <a:rPr lang="de-CH" altLang="de-DE" smtClean="0"/>
              <a:pPr/>
              <a:t>8</a:t>
            </a:fld>
            <a:endParaRPr lang="de-CH" altLang="de-DE" dirty="0"/>
          </a:p>
        </p:txBody>
      </p:sp>
    </p:spTree>
    <p:extLst>
      <p:ext uri="{BB962C8B-B14F-4D97-AF65-F5344CB8AC3E}">
        <p14:creationId xmlns:p14="http://schemas.microsoft.com/office/powerpoint/2010/main" val="2276077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/>
              <a:t>Organisations</a:t>
            </a:r>
            <a:r>
              <a:rPr lang="de-CH" dirty="0"/>
              <a:t> de </a:t>
            </a:r>
            <a:r>
              <a:rPr lang="de-CH" dirty="0" err="1"/>
              <a:t>contrôles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948EC0-469A-4856-B7DC-0484D4FE57E2}" type="slidenum">
              <a:rPr lang="de-CH" smtClean="0"/>
              <a:pPr>
                <a:defRPr/>
              </a:pPr>
              <a:t>11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40533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55576" y="3933056"/>
            <a:ext cx="6400800" cy="17526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08.11.2021</a:t>
            </a:fld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76088207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08.11.2021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732538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08.11.2021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88138082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08.11.2021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4767951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08.11.2021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4179079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08.11.2021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5314433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08.11.2021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05143805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08.11.2021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41942410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08.11.2021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64610043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08.11.2021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35159826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33F9-0BB7-4B1E-BED1-F045C4C1024A}" type="datetimeFigureOut">
              <a:rPr lang="de-CH" smtClean="0"/>
              <a:t>08.11.2021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87978076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sz="quarter" idx="10"/>
          </p:nvPr>
        </p:nvSpPr>
        <p:spPr>
          <a:xfrm>
            <a:off x="467545" y="1700808"/>
            <a:ext cx="8208912" cy="2087810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latin typeface="+mj-lt"/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1"/>
          </p:nvPr>
        </p:nvSpPr>
        <p:spPr>
          <a:xfrm>
            <a:off x="468313" y="5229200"/>
            <a:ext cx="8207375" cy="864096"/>
          </a:xfrm>
          <a:prstGeom prst="rect">
            <a:avLst/>
          </a:prstGeom>
        </p:spPr>
        <p:txBody>
          <a:bodyPr/>
          <a:lstStyle>
            <a:lvl1pPr>
              <a:buNone/>
              <a:defRPr lang="fr-FR" sz="1200" smtClean="0"/>
            </a:lvl1pPr>
            <a:lvl2pPr>
              <a:buNone/>
              <a:defRPr sz="2000">
                <a:latin typeface="+mn-lt"/>
              </a:defRPr>
            </a:lvl2pPr>
            <a:lvl3pPr>
              <a:buNone/>
              <a:defRPr sz="2000">
                <a:latin typeface="+mn-lt"/>
              </a:defRPr>
            </a:lvl3pPr>
            <a:lvl4pPr>
              <a:buNone/>
              <a:defRPr sz="2000">
                <a:latin typeface="+mn-lt"/>
              </a:defRPr>
            </a:lvl4pPr>
            <a:lvl5pPr>
              <a:buNone/>
              <a:defRPr sz="2000"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468313" y="4005263"/>
            <a:ext cx="8208143" cy="1008062"/>
          </a:xfrm>
          <a:prstGeom prst="rect">
            <a:avLst/>
          </a:prstGeom>
        </p:spPr>
        <p:txBody>
          <a:bodyPr/>
          <a:lstStyle>
            <a:lvl1pPr>
              <a:buNone/>
              <a:defRPr sz="240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210300"/>
            <a:ext cx="2717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285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702221"/>
            <a:ext cx="8208912" cy="648072"/>
          </a:xfrm>
          <a:prstGeom prst="rect">
            <a:avLst/>
          </a:prstGeom>
        </p:spPr>
        <p:txBody>
          <a:bodyPr/>
          <a:lstStyle>
            <a:lvl1pPr algn="l">
              <a:defRPr sz="3200" b="1" baseline="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468313" y="1557338"/>
            <a:ext cx="8207375" cy="46079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buFont typeface="Arial" pitchFamily="34" charset="0"/>
              <a:buChar char="•"/>
              <a:defRPr sz="2000"/>
            </a:lvl2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4" name="Foliennummernplatzhalter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D37A9-6585-4047-93E6-A0CA2CF860FF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5" name="Fußzeilenplatzhalter 7"/>
          <p:cNvSpPr>
            <a:spLocks noGrp="1"/>
          </p:cNvSpPr>
          <p:nvPr>
            <p:ph type="ftr" sz="quarter" idx="14"/>
          </p:nvPr>
        </p:nvSpPr>
        <p:spPr>
          <a:xfrm>
            <a:off x="4284663" y="6092825"/>
            <a:ext cx="2133600" cy="4683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  <a:p>
            <a:pPr>
              <a:defRPr/>
            </a:pPr>
            <a:r>
              <a:rPr lang="de-CH" dirty="0"/>
              <a:t>Dokumenttitel</a:t>
            </a:r>
          </a:p>
          <a:p>
            <a:pPr>
              <a:defRPr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22810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67544" y="702221"/>
            <a:ext cx="8208912" cy="648072"/>
          </a:xfrm>
          <a:prstGeom prst="rect">
            <a:avLst/>
          </a:prstGeom>
        </p:spPr>
        <p:txBody>
          <a:bodyPr/>
          <a:lstStyle>
            <a:lvl1pPr algn="l">
              <a:defRPr sz="3200" b="1" baseline="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2"/>
          </p:nvPr>
        </p:nvSpPr>
        <p:spPr>
          <a:xfrm>
            <a:off x="468313" y="1556792"/>
            <a:ext cx="8280400" cy="4609058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de-DE" noProof="0" dirty="0"/>
              <a:t>Bild durch Klicken auf Symbol hinzufügen</a:t>
            </a:r>
            <a:endParaRPr lang="de-CH" noProof="0" dirty="0"/>
          </a:p>
        </p:txBody>
      </p:sp>
      <p:sp>
        <p:nvSpPr>
          <p:cNvPr id="4" name="Foliennummernplatzhalter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68A68-1553-4D77-AF0C-F1EA2A15E087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5" name="Fußzeilenplatzhalter 7"/>
          <p:cNvSpPr>
            <a:spLocks noGrp="1"/>
          </p:cNvSpPr>
          <p:nvPr>
            <p:ph type="ftr" sz="quarter" idx="14"/>
          </p:nvPr>
        </p:nvSpPr>
        <p:spPr>
          <a:xfrm>
            <a:off x="4284663" y="6092825"/>
            <a:ext cx="2133600" cy="4683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  <a:p>
            <a:pPr>
              <a:defRPr/>
            </a:pPr>
            <a:r>
              <a:rPr lang="de-CH" dirty="0"/>
              <a:t>Dokumenttitel</a:t>
            </a:r>
          </a:p>
          <a:p>
            <a:pPr>
              <a:defRPr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35849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Text 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>
            <a:stCxn id="6" idx="3"/>
          </p:cNvCxnSpPr>
          <p:nvPr/>
        </p:nvCxnSpPr>
        <p:spPr>
          <a:xfrm>
            <a:off x="8675688" y="1025525"/>
            <a:ext cx="1587" cy="1755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67544" y="702221"/>
            <a:ext cx="8208912" cy="648072"/>
          </a:xfrm>
          <a:prstGeom prst="rect">
            <a:avLst/>
          </a:prstGeom>
        </p:spPr>
        <p:txBody>
          <a:bodyPr/>
          <a:lstStyle>
            <a:lvl1pPr algn="l">
              <a:defRPr sz="3200" b="1" baseline="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467544" y="1556793"/>
            <a:ext cx="3996000" cy="4608512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4710683" y="1566317"/>
            <a:ext cx="3996000" cy="4608512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7" name="Foliennummernplatzhalt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09DFC-CC0D-4615-BA75-0FDBD29DF0B4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9" name="Fußzeilenplatzhalter 3"/>
          <p:cNvSpPr>
            <a:spLocks noGrp="1"/>
          </p:cNvSpPr>
          <p:nvPr>
            <p:ph type="ftr" sz="quarter" idx="15"/>
          </p:nvPr>
        </p:nvSpPr>
        <p:spPr>
          <a:xfrm>
            <a:off x="4284663" y="6092825"/>
            <a:ext cx="2133600" cy="468313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  <a:p>
            <a:pPr>
              <a:defRPr/>
            </a:pPr>
            <a:r>
              <a:rPr lang="de-CH" dirty="0"/>
              <a:t>Dokumenttitel</a:t>
            </a:r>
          </a:p>
          <a:p>
            <a:pPr>
              <a:defRPr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74550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67544" y="702221"/>
            <a:ext cx="8208912" cy="648072"/>
          </a:xfrm>
          <a:prstGeom prst="rect">
            <a:avLst/>
          </a:prstGeom>
        </p:spPr>
        <p:txBody>
          <a:bodyPr/>
          <a:lstStyle>
            <a:lvl1pPr algn="l">
              <a:defRPr sz="3200" b="1" baseline="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Foliennummernplatzhalt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92917-5545-4C37-898F-4368CB4A6AFE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4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4284663" y="6092825"/>
            <a:ext cx="2133600" cy="4683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  <a:p>
            <a:pPr>
              <a:defRPr/>
            </a:pPr>
            <a:r>
              <a:rPr lang="de-CH" dirty="0"/>
              <a:t>Dokumenttitel</a:t>
            </a:r>
          </a:p>
          <a:p>
            <a:pPr>
              <a:defRPr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87418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06AB1-A22C-4B5C-90DC-BA4146A296FE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3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4284663" y="6092825"/>
            <a:ext cx="2133600" cy="4683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  <a:p>
            <a:pPr>
              <a:defRPr/>
            </a:pPr>
            <a:r>
              <a:rPr lang="de-CH" dirty="0"/>
              <a:t>Dokumenttitel</a:t>
            </a:r>
          </a:p>
          <a:p>
            <a:pPr>
              <a:defRPr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04571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468313" y="2565400"/>
            <a:ext cx="8280151" cy="1150938"/>
          </a:xfrm>
          <a:prstGeom prst="rect">
            <a:avLst/>
          </a:prstGeom>
        </p:spPr>
        <p:txBody>
          <a:bodyPr/>
          <a:lstStyle>
            <a:lvl1pPr>
              <a:buNone/>
              <a:defRPr sz="2800" b="1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Foliennummernplatzhalter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2A61D-0CC0-49B0-8DC3-76C8A1E63B13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4" name="Fußzeilenplatzhalter 7"/>
          <p:cNvSpPr>
            <a:spLocks noGrp="1"/>
          </p:cNvSpPr>
          <p:nvPr>
            <p:ph type="ftr" sz="quarter" idx="14"/>
          </p:nvPr>
        </p:nvSpPr>
        <p:spPr>
          <a:xfrm>
            <a:off x="4284663" y="6092825"/>
            <a:ext cx="2133600" cy="4683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de-CH" dirty="0"/>
          </a:p>
          <a:p>
            <a:pPr>
              <a:defRPr/>
            </a:pPr>
            <a:r>
              <a:rPr lang="de-CH" dirty="0"/>
              <a:t>Dokumenttitel</a:t>
            </a:r>
          </a:p>
          <a:p>
            <a:pPr>
              <a:defRPr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5007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635896" y="63515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533F9-0BB7-4B1E-BED1-F045C4C1024A}" type="datetimeFigureOut">
              <a:rPr lang="de-CH" smtClean="0"/>
              <a:t>08.11.2021</a:t>
            </a:fld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15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B9AA3A-070A-4B83-B22F-223AAF1C70F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10300"/>
            <a:ext cx="2717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1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7" r:id="rId1"/>
    <p:sldLayoutId id="2147484348" r:id="rId2"/>
    <p:sldLayoutId id="2147484349" r:id="rId3"/>
    <p:sldLayoutId id="2147484350" r:id="rId4"/>
    <p:sldLayoutId id="2147484351" r:id="rId5"/>
    <p:sldLayoutId id="2147484352" r:id="rId6"/>
    <p:sldLayoutId id="2147484353" r:id="rId7"/>
    <p:sldLayoutId id="2147484354" r:id="rId8"/>
    <p:sldLayoutId id="2147484355" r:id="rId9"/>
    <p:sldLayoutId id="2147484356" r:id="rId10"/>
    <p:sldLayoutId id="2147484357" r:id="rId11"/>
    <p:sldLayoutId id="2147484358" r:id="rId12"/>
    <p:sldLayoutId id="2147484359" r:id="rId13"/>
    <p:sldLayoutId id="2147484341" r:id="rId14"/>
    <p:sldLayoutId id="2147484342" r:id="rId15"/>
    <p:sldLayoutId id="2147484343" r:id="rId16"/>
    <p:sldLayoutId id="2147484344" r:id="rId17"/>
    <p:sldLayoutId id="2147484345" r:id="rId1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vu.ch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de-DE" altLang="de-DE" b="1" dirty="0" err="1">
                <a:solidFill>
                  <a:schemeClr val="accent3">
                    <a:lumMod val="50000"/>
                  </a:schemeClr>
                </a:solidFill>
              </a:rPr>
              <a:t>Contrôles</a:t>
            </a:r>
            <a:r>
              <a:rPr lang="de-DE" altLang="de-DE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altLang="de-DE" b="1" dirty="0" err="1">
                <a:solidFill>
                  <a:schemeClr val="accent3">
                    <a:lumMod val="50000"/>
                  </a:schemeClr>
                </a:solidFill>
              </a:rPr>
              <a:t>Protections</a:t>
            </a:r>
            <a:r>
              <a:rPr lang="de-DE" altLang="de-DE" b="1" dirty="0">
                <a:solidFill>
                  <a:schemeClr val="accent3">
                    <a:lumMod val="50000"/>
                  </a:schemeClr>
                </a:solidFill>
              </a:rPr>
              <a:t> des </a:t>
            </a:r>
            <a:r>
              <a:rPr lang="de-DE" altLang="de-DE" b="1" dirty="0" err="1">
                <a:solidFill>
                  <a:schemeClr val="accent3">
                    <a:lumMod val="50000"/>
                  </a:schemeClr>
                </a:solidFill>
              </a:rPr>
              <a:t>eaux</a:t>
            </a:r>
            <a:r>
              <a:rPr lang="de-DE" altLang="de-DE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altLang="de-DE" b="1" dirty="0" err="1">
                <a:solidFill>
                  <a:schemeClr val="accent3">
                    <a:lumMod val="50000"/>
                  </a:schemeClr>
                </a:solidFill>
              </a:rPr>
              <a:t>sur</a:t>
            </a:r>
            <a:r>
              <a:rPr lang="de-DE" altLang="de-DE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altLang="de-DE" b="1" dirty="0" err="1">
                <a:solidFill>
                  <a:schemeClr val="accent3">
                    <a:lumMod val="50000"/>
                  </a:schemeClr>
                </a:solidFill>
              </a:rPr>
              <a:t>les</a:t>
            </a:r>
            <a:r>
              <a:rPr lang="de-DE" altLang="de-DE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altLang="de-DE" b="1" dirty="0" err="1">
                <a:solidFill>
                  <a:schemeClr val="accent3">
                    <a:lumMod val="50000"/>
                  </a:schemeClr>
                </a:solidFill>
              </a:rPr>
              <a:t>exploitations</a:t>
            </a:r>
            <a:r>
              <a:rPr lang="de-DE" altLang="de-DE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altLang="de-DE" b="1" dirty="0" err="1">
                <a:solidFill>
                  <a:schemeClr val="accent3">
                    <a:lumMod val="50000"/>
                  </a:schemeClr>
                </a:solidFill>
              </a:rPr>
              <a:t>agricoles</a:t>
            </a:r>
            <a:endParaRPr lang="de-CH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subTitle" idx="1"/>
          </p:nvPr>
        </p:nvSpPr>
        <p:spPr>
          <a:xfrm>
            <a:off x="683568" y="4077072"/>
            <a:ext cx="7272808" cy="1752600"/>
          </a:xfrm>
        </p:spPr>
        <p:txBody>
          <a:bodyPr>
            <a:normAutofit fontScale="92500" lnSpcReduction="20000"/>
          </a:bodyPr>
          <a:lstStyle/>
          <a:p>
            <a:pPr algn="l" eaLnBrk="1" hangingPunct="1">
              <a:defRPr/>
            </a:pPr>
            <a:r>
              <a:rPr lang="de-CH" sz="2800" i="1" dirty="0" err="1">
                <a:solidFill>
                  <a:schemeClr val="tx1"/>
                </a:solidFill>
                <a:latin typeface="+mj-lt"/>
              </a:rPr>
              <a:t>Explications</a:t>
            </a:r>
            <a:r>
              <a:rPr lang="de-CH" sz="28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800" i="1" dirty="0" err="1">
                <a:solidFill>
                  <a:schemeClr val="tx1"/>
                </a:solidFill>
                <a:latin typeface="+mj-lt"/>
              </a:rPr>
              <a:t>concernant</a:t>
            </a:r>
            <a:r>
              <a:rPr lang="de-CH" sz="2800" i="1" dirty="0">
                <a:solidFill>
                  <a:schemeClr val="tx1"/>
                </a:solidFill>
                <a:latin typeface="+mj-lt"/>
              </a:rPr>
              <a:t> les </a:t>
            </a:r>
            <a:r>
              <a:rPr lang="de-CH" sz="2800" i="1" dirty="0" err="1">
                <a:solidFill>
                  <a:schemeClr val="tx1"/>
                </a:solidFill>
                <a:latin typeface="+mj-lt"/>
              </a:rPr>
              <a:t>points</a:t>
            </a:r>
            <a:r>
              <a:rPr lang="de-CH" sz="2800" i="1" dirty="0">
                <a:solidFill>
                  <a:schemeClr val="tx1"/>
                </a:solidFill>
                <a:latin typeface="+mj-lt"/>
              </a:rPr>
              <a:t> et le </a:t>
            </a:r>
            <a:r>
              <a:rPr lang="de-CH" sz="2800" i="1" dirty="0" err="1">
                <a:solidFill>
                  <a:schemeClr val="tx1"/>
                </a:solidFill>
                <a:latin typeface="+mj-lt"/>
              </a:rPr>
              <a:t>concept</a:t>
            </a:r>
            <a:r>
              <a:rPr lang="de-CH" sz="2800" i="1" dirty="0">
                <a:solidFill>
                  <a:schemeClr val="tx1"/>
                </a:solidFill>
                <a:latin typeface="+mj-lt"/>
              </a:rPr>
              <a:t> de </a:t>
            </a:r>
            <a:r>
              <a:rPr lang="de-CH" sz="2800" i="1" dirty="0" err="1">
                <a:solidFill>
                  <a:schemeClr val="tx1"/>
                </a:solidFill>
                <a:latin typeface="+mj-lt"/>
              </a:rPr>
              <a:t>contrôle</a:t>
            </a:r>
            <a:endParaRPr lang="de-CH" sz="2800" i="1" dirty="0">
              <a:solidFill>
                <a:schemeClr val="tx1"/>
              </a:solidFill>
              <a:latin typeface="+mj-lt"/>
            </a:endParaRPr>
          </a:p>
          <a:p>
            <a:pPr algn="l" eaLnBrk="1" hangingPunct="1">
              <a:defRPr/>
            </a:pPr>
            <a:endParaRPr lang="de-CH" sz="2800" dirty="0">
              <a:solidFill>
                <a:schemeClr val="tx1"/>
              </a:solidFill>
              <a:latin typeface="+mj-lt"/>
            </a:endParaRPr>
          </a:p>
          <a:p>
            <a:pPr>
              <a:defRPr/>
            </a:pPr>
            <a:r>
              <a:rPr lang="de-CH" sz="1700" dirty="0">
                <a:solidFill>
                  <a:schemeClr val="tx1"/>
                </a:solidFill>
                <a:latin typeface="+mj-lt"/>
              </a:rPr>
              <a:t>Michel Fischler, </a:t>
            </a:r>
            <a:r>
              <a:rPr lang="de-CH" sz="1700" dirty="0" err="1">
                <a:solidFill>
                  <a:schemeClr val="tx1"/>
                </a:solidFill>
                <a:latin typeface="+mj-lt"/>
              </a:rPr>
              <a:t>Personne</a:t>
            </a:r>
            <a:r>
              <a:rPr lang="de-CH" sz="1700" dirty="0">
                <a:solidFill>
                  <a:schemeClr val="tx1"/>
                </a:solidFill>
                <a:latin typeface="+mj-lt"/>
              </a:rPr>
              <a:t> de c</a:t>
            </a:r>
            <a:r>
              <a:rPr lang="fr-CH" sz="1700" dirty="0" err="1">
                <a:solidFill>
                  <a:schemeClr val="tx1"/>
                </a:solidFill>
                <a:latin typeface="+mj-lt"/>
              </a:rPr>
              <a:t>ontact</a:t>
            </a:r>
            <a:r>
              <a:rPr lang="fr-CH" sz="1700" dirty="0">
                <a:solidFill>
                  <a:schemeClr val="tx1"/>
                </a:solidFill>
                <a:latin typeface="+mj-lt"/>
              </a:rPr>
              <a:t> pour les contrôles de base de la CCE</a:t>
            </a:r>
            <a:endParaRPr lang="de-CH" sz="1700" dirty="0">
              <a:solidFill>
                <a:schemeClr val="tx1"/>
              </a:solidFill>
              <a:latin typeface="+mj-lt"/>
            </a:endParaRPr>
          </a:p>
          <a:p>
            <a:pPr algn="l" eaLnBrk="1" hangingPunct="1">
              <a:defRPr/>
            </a:pPr>
            <a:r>
              <a:rPr lang="de-CH" sz="1700" dirty="0" err="1">
                <a:solidFill>
                  <a:schemeClr val="tx1"/>
                </a:solidFill>
                <a:latin typeface="+mj-lt"/>
              </a:rPr>
              <a:t>Moudon</a:t>
            </a:r>
            <a:r>
              <a:rPr lang="de-CH" sz="1700" dirty="0">
                <a:solidFill>
                  <a:schemeClr val="tx1"/>
                </a:solidFill>
                <a:latin typeface="+mj-lt"/>
              </a:rPr>
              <a:t> - 11 </a:t>
            </a:r>
            <a:r>
              <a:rPr lang="de-CH" sz="1700" dirty="0" err="1">
                <a:solidFill>
                  <a:schemeClr val="tx1"/>
                </a:solidFill>
                <a:latin typeface="+mj-lt"/>
              </a:rPr>
              <a:t>novembre</a:t>
            </a:r>
            <a:r>
              <a:rPr lang="de-CH" sz="1700" dirty="0">
                <a:solidFill>
                  <a:schemeClr val="tx1"/>
                </a:solidFill>
                <a:latin typeface="+mj-lt"/>
              </a:rPr>
              <a:t> 2021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210300"/>
            <a:ext cx="2717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0BFBE-8D77-4F60-8490-F5D9A1B8D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sz="3800" dirty="0" err="1">
                <a:solidFill>
                  <a:schemeClr val="accent3">
                    <a:lumMod val="50000"/>
                  </a:schemeClr>
                </a:solidFill>
              </a:rPr>
              <a:t>Buts</a:t>
            </a:r>
            <a:r>
              <a:rPr lang="de-DE" sz="3800" dirty="0">
                <a:solidFill>
                  <a:schemeClr val="accent3">
                    <a:lumMod val="50000"/>
                  </a:schemeClr>
                </a:solidFill>
              </a:rPr>
              <a:t> des </a:t>
            </a:r>
            <a:r>
              <a:rPr lang="de-DE" sz="3800" dirty="0" err="1">
                <a:solidFill>
                  <a:schemeClr val="accent3">
                    <a:lumMod val="50000"/>
                  </a:schemeClr>
                </a:solidFill>
              </a:rPr>
              <a:t>points</a:t>
            </a:r>
            <a:r>
              <a:rPr lang="de-DE" sz="3800" dirty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de-DE" sz="3800" dirty="0" err="1">
                <a:solidFill>
                  <a:schemeClr val="accent3">
                    <a:lumMod val="50000"/>
                  </a:schemeClr>
                </a:solidFill>
              </a:rPr>
              <a:t>contrôle</a:t>
            </a:r>
            <a:endParaRPr lang="de-CH" sz="3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BA7C99-150B-4305-BD84-8D8946F3B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Harmonisation des exigences relatives aux contrôles pour la protection des eaux en agriculture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Assurer l'égalité juridique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Déterminer le plus petit dénominateur commun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967BAF5-9CA0-480D-B8B9-D5AA8C57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E0B42E9-7FF1-409A-8FEC-D2F6C6632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2</a:t>
            </a:fld>
            <a:endParaRPr lang="de-CH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436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0"/>
          <p:cNvSpPr>
            <a:spLocks noGrp="1" noChangeArrowheads="1"/>
          </p:cNvSpPr>
          <p:nvPr>
            <p:ph type="title"/>
          </p:nvPr>
        </p:nvSpPr>
        <p:spPr>
          <a:xfrm>
            <a:off x="684213" y="476672"/>
            <a:ext cx="8784331" cy="454025"/>
          </a:xfrm>
        </p:spPr>
        <p:txBody>
          <a:bodyPr>
            <a:noAutofit/>
          </a:bodyPr>
          <a:lstStyle/>
          <a:p>
            <a:pPr algn="l" eaLnBrk="1" hangingPunct="1"/>
            <a:r>
              <a:rPr lang="de-DE" altLang="de-DE" sz="3600" dirty="0" err="1">
                <a:solidFill>
                  <a:schemeClr val="accent3">
                    <a:lumMod val="50000"/>
                  </a:schemeClr>
                </a:solidFill>
              </a:rPr>
              <a:t>Principes</a:t>
            </a:r>
            <a:r>
              <a:rPr lang="de-DE" altLang="de-DE" sz="3600" dirty="0">
                <a:solidFill>
                  <a:schemeClr val="accent3">
                    <a:lumMod val="50000"/>
                  </a:schemeClr>
                </a:solidFill>
              </a:rPr>
              <a:t> des </a:t>
            </a:r>
            <a:r>
              <a:rPr lang="de-DE" altLang="de-DE" sz="3600" dirty="0" err="1">
                <a:solidFill>
                  <a:schemeClr val="accent3">
                    <a:lumMod val="50000"/>
                  </a:schemeClr>
                </a:solidFill>
              </a:rPr>
              <a:t>contrôles</a:t>
            </a:r>
            <a:endParaRPr lang="de-DE" altLang="de-DE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100" name="Rectangle 21"/>
          <p:cNvSpPr>
            <a:spLocks noGrp="1" noChangeArrowheads="1"/>
          </p:cNvSpPr>
          <p:nvPr>
            <p:ph type="body" idx="1"/>
          </p:nvPr>
        </p:nvSpPr>
        <p:spPr>
          <a:xfrm>
            <a:off x="457200" y="1268760"/>
            <a:ext cx="8435280" cy="4968552"/>
          </a:xfrm>
        </p:spPr>
        <p:txBody>
          <a:bodyPr>
            <a:normAutofit fontScale="85000" lnSpcReduction="20000"/>
          </a:bodyPr>
          <a:lstStyle/>
          <a:p>
            <a:r>
              <a:rPr lang="fr-CH" altLang="de-DE" b="1" i="1" dirty="0">
                <a:solidFill>
                  <a:schemeClr val="accent3">
                    <a:lumMod val="50000"/>
                  </a:schemeClr>
                </a:solidFill>
              </a:rPr>
              <a:t>Dépistage/ détection visuelle</a:t>
            </a:r>
            <a:endParaRPr lang="fr-CH" altLang="de-DE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fr-FR" altLang="de-DE" dirty="0"/>
              <a:t>Toucher la majorité des exploitations, pas les cas particuliers</a:t>
            </a:r>
            <a:endParaRPr lang="fr-CH" altLang="de-DE" dirty="0"/>
          </a:p>
          <a:p>
            <a:pPr lvl="1"/>
            <a:r>
              <a:rPr lang="fr-CH" altLang="de-DE" dirty="0"/>
              <a:t>Ne pas creuser; pas d’échantillonnage, ni de mesures</a:t>
            </a:r>
          </a:p>
          <a:p>
            <a:pPr lvl="1"/>
            <a:r>
              <a:rPr lang="fr-CH" altLang="de-DE" dirty="0"/>
              <a:t>En cas de doute : réaliser des contrôles spéciaux approfondis</a:t>
            </a:r>
          </a:p>
          <a:p>
            <a:pPr eaLnBrk="1" hangingPunct="1"/>
            <a:r>
              <a:rPr lang="fr-CH" altLang="de-DE" b="1" i="1" dirty="0">
                <a:solidFill>
                  <a:schemeClr val="accent3">
                    <a:lumMod val="50000"/>
                  </a:schemeClr>
                </a:solidFill>
              </a:rPr>
              <a:t>Procédure réaliste</a:t>
            </a:r>
            <a:endParaRPr lang="fr-CH" altLang="de-DE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fr-CH" altLang="de-DE" dirty="0"/>
              <a:t>Contrôlable, termes clairs, faisable par les organismes de contrôle</a:t>
            </a:r>
          </a:p>
          <a:p>
            <a:r>
              <a:rPr lang="fr-CH" altLang="de-DE" b="1" i="1" dirty="0">
                <a:solidFill>
                  <a:schemeClr val="accent3">
                    <a:lumMod val="50000"/>
                  </a:schemeClr>
                </a:solidFill>
              </a:rPr>
              <a:t>Pas de nouvelle règle</a:t>
            </a:r>
            <a:endParaRPr lang="fr-CH" altLang="de-DE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fr-CH" altLang="de-DE" dirty="0"/>
              <a:t>Base : aides à l’exécution (</a:t>
            </a:r>
            <a:r>
              <a:rPr lang="fr-CH" altLang="de-DE" dirty="0" err="1"/>
              <a:t>LEaux</a:t>
            </a:r>
            <a:r>
              <a:rPr lang="fr-CH" altLang="de-DE" dirty="0"/>
              <a:t>, </a:t>
            </a:r>
            <a:r>
              <a:rPr lang="fr-CH" altLang="de-DE" dirty="0" err="1"/>
              <a:t>OChim</a:t>
            </a:r>
            <a:r>
              <a:rPr lang="fr-CH" altLang="de-DE" dirty="0"/>
              <a:t>, </a:t>
            </a:r>
            <a:r>
              <a:rPr lang="fr-CH" altLang="de-DE" dirty="0" err="1"/>
              <a:t>OPPh</a:t>
            </a:r>
            <a:r>
              <a:rPr lang="fr-CH" altLang="de-DE" dirty="0"/>
              <a:t>,…) </a:t>
            </a:r>
          </a:p>
          <a:p>
            <a:pPr eaLnBrk="1" hangingPunct="1"/>
            <a:r>
              <a:rPr lang="fr-CH" altLang="de-DE" b="1" i="1" dirty="0">
                <a:solidFill>
                  <a:schemeClr val="accent3">
                    <a:lumMod val="50000"/>
                  </a:schemeClr>
                </a:solidFill>
              </a:rPr>
              <a:t>Pas de collecte de données</a:t>
            </a:r>
          </a:p>
          <a:p>
            <a:r>
              <a:rPr lang="fr-CH" altLang="de-DE" b="1" i="1" dirty="0">
                <a:solidFill>
                  <a:schemeClr val="accent3">
                    <a:lumMod val="50000"/>
                  </a:schemeClr>
                </a:solidFill>
              </a:rPr>
              <a:t>Pas de double contrôle avec les PER	</a:t>
            </a:r>
          </a:p>
          <a:p>
            <a:pPr eaLnBrk="1" hangingPunct="1"/>
            <a:r>
              <a:rPr lang="fr-CH" altLang="de-DE" dirty="0"/>
              <a:t>Priorité aux </a:t>
            </a:r>
            <a:r>
              <a:rPr lang="fr-CH" altLang="de-DE" b="1" i="1" dirty="0">
                <a:solidFill>
                  <a:schemeClr val="accent3">
                    <a:lumMod val="50000"/>
                  </a:schemeClr>
                </a:solidFill>
              </a:rPr>
              <a:t>risques et à la nécessité</a:t>
            </a:r>
          </a:p>
          <a:p>
            <a:pPr eaLnBrk="1" hangingPunct="1"/>
            <a:endParaRPr lang="fr-CH" alt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4D4E889-C8C6-4242-899F-8BD505BF2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de-C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149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7"/>
          <p:cNvSpPr>
            <a:spLocks noGrp="1" noChangeArrowheads="1"/>
          </p:cNvSpPr>
          <p:nvPr>
            <p:ph type="title"/>
          </p:nvPr>
        </p:nvSpPr>
        <p:spPr>
          <a:xfrm>
            <a:off x="457200" y="-27384"/>
            <a:ext cx="8435280" cy="1143000"/>
          </a:xfrm>
        </p:spPr>
        <p:txBody>
          <a:bodyPr>
            <a:noAutofit/>
          </a:bodyPr>
          <a:lstStyle/>
          <a:p>
            <a:pPr algn="l" eaLnBrk="1" hangingPunct="1"/>
            <a:r>
              <a:rPr lang="fr-CH" altLang="de-DE" sz="3800" dirty="0">
                <a:solidFill>
                  <a:schemeClr val="accent3">
                    <a:lumMod val="50000"/>
                  </a:schemeClr>
                </a:solidFill>
              </a:rPr>
              <a:t>Liste des points de contrôle</a:t>
            </a:r>
          </a:p>
        </p:txBody>
      </p:sp>
      <p:sp>
        <p:nvSpPr>
          <p:cNvPr id="5124" name="Rectangle 48"/>
          <p:cNvSpPr>
            <a:spLocks noGrp="1" noChangeArrowheads="1"/>
          </p:cNvSpPr>
          <p:nvPr>
            <p:ph idx="1"/>
          </p:nvPr>
        </p:nvSpPr>
        <p:spPr>
          <a:xfrm>
            <a:off x="684213" y="1052513"/>
            <a:ext cx="8208267" cy="5038725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fr-CH" altLang="de-DE" sz="2800" b="1" dirty="0">
                <a:solidFill>
                  <a:schemeClr val="accent3">
                    <a:lumMod val="50000"/>
                  </a:schemeClr>
                </a:solidFill>
              </a:rPr>
              <a:t>1. Engrais de ferme et engrais (6 points):</a:t>
            </a:r>
          </a:p>
          <a:p>
            <a:pPr marL="717550" lvl="1" indent="-203200"/>
            <a:r>
              <a:rPr lang="fr-CH" altLang="de-DE" sz="2500" dirty="0"/>
              <a:t> Stockage purin/lisiers, fumier, ensilage </a:t>
            </a:r>
          </a:p>
          <a:p>
            <a:pPr marL="803275" lvl="1" indent="-288925"/>
            <a:r>
              <a:rPr lang="fr-CH" altLang="de-DE" sz="2500" dirty="0"/>
              <a:t>Aires d‘exercice</a:t>
            </a:r>
          </a:p>
          <a:p>
            <a:pPr marL="803275" lvl="1" indent="-288925"/>
            <a:r>
              <a:rPr lang="fr-CH" altLang="de-DE" sz="2500" dirty="0"/>
              <a:t>Places de remplissage, lavage et transvasement des engrais</a:t>
            </a:r>
          </a:p>
          <a:p>
            <a:pPr marL="114300" indent="0">
              <a:buNone/>
            </a:pPr>
            <a:r>
              <a:rPr lang="fr-CH" altLang="de-DE" sz="3000" b="1" dirty="0">
                <a:solidFill>
                  <a:schemeClr val="accent3">
                    <a:lumMod val="50000"/>
                  </a:schemeClr>
                </a:solidFill>
              </a:rPr>
              <a:t>2. </a:t>
            </a:r>
            <a:r>
              <a:rPr lang="fr-CH" altLang="de-DE" sz="3000" b="1" dirty="0" err="1">
                <a:solidFill>
                  <a:schemeClr val="accent3">
                    <a:lumMod val="50000"/>
                  </a:schemeClr>
                </a:solidFill>
              </a:rPr>
              <a:t>PPh</a:t>
            </a:r>
            <a:r>
              <a:rPr lang="fr-CH" altLang="de-DE" sz="3000" b="1" dirty="0">
                <a:solidFill>
                  <a:schemeClr val="accent3">
                    <a:lumMod val="50000"/>
                  </a:schemeClr>
                </a:solidFill>
              </a:rPr>
              <a:t>, diesel (5 points):</a:t>
            </a:r>
          </a:p>
          <a:p>
            <a:pPr lvl="1"/>
            <a:r>
              <a:rPr lang="fr-CH" altLang="de-DE" sz="2400" dirty="0"/>
              <a:t>Stockage des </a:t>
            </a:r>
            <a:r>
              <a:rPr lang="fr-CH" altLang="de-DE" sz="2400" dirty="0" err="1"/>
              <a:t>PPh</a:t>
            </a:r>
            <a:r>
              <a:rPr lang="fr-CH" altLang="de-DE" sz="2400" dirty="0"/>
              <a:t>, diesel, huiles, graisses, etc.</a:t>
            </a:r>
          </a:p>
          <a:p>
            <a:pPr lvl="1"/>
            <a:r>
              <a:rPr lang="fr-CH" altLang="de-DE" sz="2400" dirty="0"/>
              <a:t>Place de remplissage et de nettoyage</a:t>
            </a:r>
          </a:p>
          <a:p>
            <a:pPr lvl="1"/>
            <a:r>
              <a:rPr lang="fr-CH" altLang="de-DE" sz="2400" dirty="0"/>
              <a:t>Place de rangement des appareils</a:t>
            </a:r>
          </a:p>
          <a:p>
            <a:pPr lvl="1"/>
            <a:r>
              <a:rPr lang="fr-CH" altLang="de-DE" sz="2400" dirty="0"/>
              <a:t>Aire de ravitaillement en carburant</a:t>
            </a:r>
          </a:p>
          <a:p>
            <a:pPr marL="171450" indent="0">
              <a:buNone/>
            </a:pPr>
            <a:r>
              <a:rPr lang="fr-CH" altLang="de-DE" sz="2800" b="1" dirty="0">
                <a:solidFill>
                  <a:schemeClr val="accent3">
                    <a:lumMod val="50000"/>
                  </a:schemeClr>
                </a:solidFill>
              </a:rPr>
              <a:t>3. Apports diffus de fertilisants et de </a:t>
            </a:r>
            <a:r>
              <a:rPr lang="fr-CH" altLang="de-DE" sz="2800" b="1" dirty="0" err="1">
                <a:solidFill>
                  <a:schemeClr val="accent3">
                    <a:lumMod val="50000"/>
                  </a:schemeClr>
                </a:solidFill>
              </a:rPr>
              <a:t>PPh</a:t>
            </a:r>
            <a:r>
              <a:rPr lang="fr-CH" altLang="de-DE" sz="2800" b="1" dirty="0">
                <a:solidFill>
                  <a:schemeClr val="accent3">
                    <a:lumMod val="50000"/>
                  </a:schemeClr>
                </a:solidFill>
              </a:rPr>
              <a:t> (2 points):</a:t>
            </a:r>
          </a:p>
          <a:p>
            <a:pPr lvl="1"/>
            <a:r>
              <a:rPr lang="fr-CH" altLang="de-DE" sz="2300" dirty="0"/>
              <a:t>Bourbiers dans les pâtures, aires d’affouragement ou d‘abreuvement, accumulation de fèces</a:t>
            </a:r>
          </a:p>
          <a:p>
            <a:pPr lvl="1"/>
            <a:r>
              <a:rPr lang="fr-CH" altLang="de-DE" sz="2300" dirty="0"/>
              <a:t>Puits et chambres de contrôle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5594E2-EF09-46C2-A7C8-4986113E1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de-C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084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pPr algn="l"/>
            <a:r>
              <a:rPr lang="fr-CH" sz="3800" dirty="0">
                <a:solidFill>
                  <a:schemeClr val="accent3">
                    <a:lumMod val="50000"/>
                  </a:schemeClr>
                </a:solidFill>
              </a:rPr>
              <a:t>Développement du processus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6369" y="1261139"/>
            <a:ext cx="8507288" cy="5400600"/>
          </a:xfrm>
        </p:spPr>
        <p:txBody>
          <a:bodyPr>
            <a:normAutofit fontScale="77500" lnSpcReduction="20000"/>
          </a:bodyPr>
          <a:lstStyle/>
          <a:p>
            <a:r>
              <a:rPr lang="fr-CH" dirty="0"/>
              <a:t>Elaboration de la liste de contrôle avec l’aide des organismes  de contrôle, sur base de l’aide à l’exécution «Protection de l’environnement en agriculture»</a:t>
            </a:r>
          </a:p>
          <a:p>
            <a:r>
              <a:rPr lang="fr-CH" dirty="0"/>
              <a:t>OFAG, OFEV, COSAC, KIP, PIOCH, USP : ok début 2018</a:t>
            </a:r>
          </a:p>
          <a:p>
            <a:r>
              <a:rPr lang="fr-CH" dirty="0"/>
              <a:t>Tests sur des exploitations en juin 2018</a:t>
            </a:r>
          </a:p>
          <a:p>
            <a:r>
              <a:rPr lang="fr-CH" dirty="0"/>
              <a:t>Adoption par la CCE le 16 novembre 2018</a:t>
            </a:r>
          </a:p>
          <a:p>
            <a:r>
              <a:rPr lang="fr-FR" dirty="0"/>
              <a:t>Sensibilisation et mise en œuvre dans les cantons 2019/2020</a:t>
            </a:r>
          </a:p>
          <a:p>
            <a:r>
              <a:rPr lang="fr-FR" dirty="0"/>
              <a:t>Mise en place du point de contact pour les contrôles en 2020</a:t>
            </a:r>
          </a:p>
          <a:p>
            <a:r>
              <a:rPr lang="fr-FR" dirty="0"/>
              <a:t>Recommandations </a:t>
            </a:r>
            <a:r>
              <a:rPr lang="fr-FR" dirty="0" err="1"/>
              <a:t>intercantonales</a:t>
            </a:r>
            <a:r>
              <a:rPr lang="fr-FR" dirty="0"/>
              <a:t> sur les aires de remplissage et de lavage en octobre 2020</a:t>
            </a:r>
          </a:p>
          <a:p>
            <a:r>
              <a:rPr lang="fr-FR" dirty="0"/>
              <a:t>Discussion avec la SAV : exploitations d'estivage 2021</a:t>
            </a:r>
          </a:p>
          <a:p>
            <a:r>
              <a:rPr lang="fr-FR" dirty="0"/>
              <a:t>Clarifications basées sur l'enquête, les demandes de renseignements, expériences à ce jour en 2021</a:t>
            </a:r>
          </a:p>
          <a:p>
            <a:r>
              <a:rPr lang="fr-FR" dirty="0"/>
              <a:t>Intégré dans Acontrol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460432" y="6144791"/>
            <a:ext cx="2895600" cy="365125"/>
          </a:xfrm>
        </p:spPr>
        <p:txBody>
          <a:bodyPr/>
          <a:lstStyle/>
          <a:p>
            <a:endParaRPr lang="de-CH" altLang="de-DE" sz="1200" dirty="0"/>
          </a:p>
          <a:p>
            <a:fld id="{6CB1325D-5006-4731-82AB-52297A1CBB15}" type="slidenum">
              <a:rPr lang="de-CH" altLang="de-DE" sz="1200" smtClean="0"/>
              <a:pPr/>
              <a:t>5</a:t>
            </a:fld>
            <a:endParaRPr lang="de-CH" altLang="de-DE" sz="1200" dirty="0"/>
          </a:p>
        </p:txBody>
      </p:sp>
    </p:spTree>
    <p:extLst>
      <p:ext uri="{BB962C8B-B14F-4D97-AF65-F5344CB8AC3E}">
        <p14:creationId xmlns:p14="http://schemas.microsoft.com/office/powerpoint/2010/main" val="4228847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464AB2-C7B3-4DDD-9DCE-98F1E27F1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sz="3800" dirty="0" err="1">
                <a:solidFill>
                  <a:schemeClr val="accent3">
                    <a:lumMod val="50000"/>
                  </a:schemeClr>
                </a:solidFill>
              </a:rPr>
              <a:t>Clarifications</a:t>
            </a:r>
            <a:r>
              <a:rPr lang="de-DE" sz="3800" dirty="0">
                <a:solidFill>
                  <a:schemeClr val="accent3">
                    <a:lumMod val="50000"/>
                  </a:schemeClr>
                </a:solidFill>
              </a:rPr>
              <a:t> 2022 (</a:t>
            </a:r>
            <a:r>
              <a:rPr lang="de-DE" sz="3800" dirty="0" err="1">
                <a:solidFill>
                  <a:schemeClr val="accent3">
                    <a:lumMod val="50000"/>
                  </a:schemeClr>
                </a:solidFill>
              </a:rPr>
              <a:t>exemples</a:t>
            </a:r>
            <a:r>
              <a:rPr lang="de-DE" sz="3800" dirty="0"/>
              <a:t>)</a:t>
            </a:r>
            <a:endParaRPr lang="de-CH" sz="38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474D87-87B7-42D1-93F5-FE0586908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92500" lnSpcReduction="20000"/>
          </a:bodyPr>
          <a:lstStyle/>
          <a:p>
            <a:r>
              <a:rPr lang="fr-CH" dirty="0"/>
              <a:t>Aires d‘exercice: précisions pour quels animaux et quels cas les points de contrôle s’appliquent</a:t>
            </a:r>
          </a:p>
          <a:p>
            <a:r>
              <a:rPr lang="fr-CH" dirty="0"/>
              <a:t>Séparations des contrôles des places de transvasement et de prélèvement des purins</a:t>
            </a:r>
          </a:p>
          <a:p>
            <a:r>
              <a:rPr lang="fr-CH" dirty="0"/>
              <a:t>Révision complète du point aire de remplissage et de nettoyage des pulvérisateurs et des atomiseurs</a:t>
            </a:r>
          </a:p>
          <a:p>
            <a:r>
              <a:rPr lang="fr-CH" dirty="0"/>
              <a:t>Aire de ravitaillement en carburant: uniquement pour les pompes stationnaires</a:t>
            </a:r>
          </a:p>
          <a:p>
            <a:r>
              <a:rPr lang="fr-CH" dirty="0"/>
              <a:t>Note pour les contrôleurs (pâturage): grands bourbiers ou grandes surfaces dépourvues de végétation -&gt; env. 300 m</a:t>
            </a:r>
            <a:r>
              <a:rPr lang="fr-CH" baseline="30000" dirty="0"/>
              <a:t>2</a:t>
            </a:r>
            <a:endParaRPr lang="fr-CH" strike="sngStrike" baseline="30000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C709160-7A8C-4E10-B639-5076A199D5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de-CH" altLang="de-DE" dirty="0"/>
          </a:p>
        </p:txBody>
      </p:sp>
      <p:sp>
        <p:nvSpPr>
          <p:cNvPr id="6" name="Foliennummernplatzhalter 4">
            <a:extLst>
              <a:ext uri="{FF2B5EF4-FFF2-40B4-BE49-F238E27FC236}">
                <a16:creationId xmlns:a16="http://schemas.microsoft.com/office/drawing/2014/main" id="{4DA79E14-C222-4470-98D0-504F18FB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de-C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558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03B0F6-84E9-41EC-B1ED-2DDB82B2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accent3">
                    <a:lumMod val="50000"/>
                  </a:schemeClr>
                </a:solidFill>
              </a:rPr>
              <a:t>Principaux manquements identifiés</a:t>
            </a:r>
            <a:endParaRPr lang="de-CH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2FD203-B2D3-46D0-BCE6-6ED0B7869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Manquements constatés pour tous les points</a:t>
            </a:r>
          </a:p>
          <a:p>
            <a:r>
              <a:rPr lang="fr-FR" dirty="0"/>
              <a:t>Les plus fréquentes : </a:t>
            </a:r>
          </a:p>
          <a:p>
            <a:pPr lvl="1"/>
            <a:r>
              <a:rPr lang="fr-FR" dirty="0"/>
              <a:t>Entreposage du fumier</a:t>
            </a:r>
          </a:p>
          <a:p>
            <a:pPr lvl="1"/>
            <a:r>
              <a:rPr lang="fr-FR" dirty="0"/>
              <a:t>Aire d'exercice</a:t>
            </a:r>
          </a:p>
          <a:p>
            <a:pPr lvl="1"/>
            <a:r>
              <a:rPr lang="fr-FR" dirty="0"/>
              <a:t>Place de transvasement, de prélèvement de lisier, place de lavage</a:t>
            </a:r>
          </a:p>
          <a:p>
            <a:pPr lvl="1"/>
            <a:r>
              <a:rPr lang="fr-FR" dirty="0"/>
              <a:t>Entreposage de carburant et de graisses</a:t>
            </a:r>
          </a:p>
          <a:p>
            <a:pPr lvl="1"/>
            <a:r>
              <a:rPr lang="fr-FR" dirty="0"/>
              <a:t>Aire du poste de ravitaillement en carburant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963930B-5795-4C30-8138-E1BD2B7D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4">
            <a:extLst>
              <a:ext uri="{FF2B5EF4-FFF2-40B4-BE49-F238E27FC236}">
                <a16:creationId xmlns:a16="http://schemas.microsoft.com/office/drawing/2014/main" id="{81398F08-B2BA-4278-9443-4AC4F9E7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de-C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386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sz="3600" dirty="0" err="1">
                <a:solidFill>
                  <a:schemeClr val="accent3">
                    <a:lumMod val="50000"/>
                  </a:schemeClr>
                </a:solidFill>
              </a:rPr>
              <a:t>Concept</a:t>
            </a:r>
            <a:r>
              <a:rPr lang="de-CH" sz="3600" dirty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de-CH" sz="3600" dirty="0" err="1">
                <a:solidFill>
                  <a:schemeClr val="accent3">
                    <a:lumMod val="50000"/>
                  </a:schemeClr>
                </a:solidFill>
              </a:rPr>
              <a:t>contrôle</a:t>
            </a:r>
            <a:r>
              <a:rPr lang="de-CH" sz="3600" dirty="0"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de-CH" sz="3600" dirty="0" err="1">
                <a:solidFill>
                  <a:schemeClr val="accent3">
                    <a:lumMod val="50000"/>
                  </a:schemeClr>
                </a:solidFill>
              </a:rPr>
              <a:t>processus</a:t>
            </a:r>
            <a:r>
              <a:rPr lang="de-CH" sz="3600" dirty="0">
                <a:solidFill>
                  <a:schemeClr val="accent3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5" name="Rechteck 4"/>
          <p:cNvSpPr/>
          <p:nvPr/>
        </p:nvSpPr>
        <p:spPr>
          <a:xfrm>
            <a:off x="1259632" y="1562597"/>
            <a:ext cx="2808312" cy="7200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/>
              <a:t>Contrôle</a:t>
            </a:r>
            <a:r>
              <a:rPr lang="de-CH" dirty="0"/>
              <a:t> de </a:t>
            </a:r>
            <a:r>
              <a:rPr lang="de-CH" dirty="0" err="1"/>
              <a:t>base</a:t>
            </a:r>
            <a:endParaRPr lang="de-CH" dirty="0"/>
          </a:p>
        </p:txBody>
      </p:sp>
      <p:sp>
        <p:nvSpPr>
          <p:cNvPr id="6" name="Rechteck 5"/>
          <p:cNvSpPr/>
          <p:nvPr/>
        </p:nvSpPr>
        <p:spPr>
          <a:xfrm>
            <a:off x="2146588" y="2469407"/>
            <a:ext cx="2808312" cy="72008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Situation non </a:t>
            </a:r>
            <a:r>
              <a:rPr lang="de-CH" dirty="0" err="1"/>
              <a:t>conforme</a:t>
            </a:r>
            <a:endParaRPr lang="de-CH" dirty="0"/>
          </a:p>
        </p:txBody>
      </p:sp>
      <p:sp>
        <p:nvSpPr>
          <p:cNvPr id="7" name="Rechteck 6"/>
          <p:cNvSpPr/>
          <p:nvPr/>
        </p:nvSpPr>
        <p:spPr>
          <a:xfrm>
            <a:off x="2843808" y="3341333"/>
            <a:ext cx="3024236" cy="7200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/>
              <a:t>Manquement</a:t>
            </a:r>
            <a:endParaRPr lang="de-CH" dirty="0"/>
          </a:p>
        </p:txBody>
      </p:sp>
      <p:sp>
        <p:nvSpPr>
          <p:cNvPr id="8" name="Rechteck 7"/>
          <p:cNvSpPr/>
          <p:nvPr/>
        </p:nvSpPr>
        <p:spPr>
          <a:xfrm>
            <a:off x="2843807" y="4069452"/>
            <a:ext cx="3024237" cy="72008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/>
              <a:t>Demande</a:t>
            </a:r>
            <a:r>
              <a:rPr lang="de-CH" dirty="0"/>
              <a:t> de </a:t>
            </a:r>
            <a:r>
              <a:rPr lang="de-CH" dirty="0" err="1"/>
              <a:t>mise</a:t>
            </a:r>
            <a:r>
              <a:rPr lang="de-CH" dirty="0"/>
              <a:t> en </a:t>
            </a:r>
            <a:r>
              <a:rPr lang="de-CH" dirty="0" err="1"/>
              <a:t>conformité</a:t>
            </a:r>
            <a:r>
              <a:rPr lang="de-CH" dirty="0"/>
              <a:t>, </a:t>
            </a:r>
            <a:r>
              <a:rPr lang="de-CH" dirty="0" err="1"/>
              <a:t>délai</a:t>
            </a:r>
            <a:endParaRPr lang="de-CH" dirty="0"/>
          </a:p>
        </p:txBody>
      </p:sp>
      <p:sp>
        <p:nvSpPr>
          <p:cNvPr id="9" name="Rechteck 8"/>
          <p:cNvSpPr/>
          <p:nvPr/>
        </p:nvSpPr>
        <p:spPr>
          <a:xfrm>
            <a:off x="3563888" y="5058872"/>
            <a:ext cx="3456384" cy="7200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>
                <a:solidFill>
                  <a:srgbClr val="C00000"/>
                </a:solidFill>
              </a:rPr>
              <a:t>Décision</a:t>
            </a:r>
            <a:r>
              <a:rPr lang="de-CH" dirty="0">
                <a:solidFill>
                  <a:srgbClr val="C00000"/>
                </a:solidFill>
              </a:rPr>
              <a:t> de </a:t>
            </a:r>
            <a:r>
              <a:rPr lang="de-CH" dirty="0" err="1">
                <a:solidFill>
                  <a:srgbClr val="C00000"/>
                </a:solidFill>
              </a:rPr>
              <a:t>réduction</a:t>
            </a:r>
            <a:r>
              <a:rPr lang="de-CH" dirty="0">
                <a:solidFill>
                  <a:srgbClr val="C00000"/>
                </a:solidFill>
              </a:rPr>
              <a:t> des </a:t>
            </a:r>
            <a:r>
              <a:rPr lang="de-CH" dirty="0" err="1">
                <a:solidFill>
                  <a:srgbClr val="C00000"/>
                </a:solidFill>
              </a:rPr>
              <a:t>paiements</a:t>
            </a:r>
            <a:r>
              <a:rPr lang="de-CH" dirty="0">
                <a:solidFill>
                  <a:srgbClr val="C00000"/>
                </a:solidFill>
              </a:rPr>
              <a:t> </a:t>
            </a:r>
            <a:r>
              <a:rPr lang="de-CH" dirty="0" err="1">
                <a:solidFill>
                  <a:srgbClr val="C00000"/>
                </a:solidFill>
              </a:rPr>
              <a:t>directs</a:t>
            </a:r>
            <a:endParaRPr lang="de-CH" dirty="0">
              <a:solidFill>
                <a:srgbClr val="C00000"/>
              </a:solidFill>
            </a:endParaRPr>
          </a:p>
        </p:txBody>
      </p:sp>
      <p:sp>
        <p:nvSpPr>
          <p:cNvPr id="15" name="Nach oben gebogener Pfeil 14"/>
          <p:cNvSpPr/>
          <p:nvPr/>
        </p:nvSpPr>
        <p:spPr>
          <a:xfrm rot="5400000">
            <a:off x="1547664" y="2307352"/>
            <a:ext cx="720080" cy="432048"/>
          </a:xfrm>
          <a:prstGeom prst="bent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6" name="Nach oben gebogener Pfeil 15"/>
          <p:cNvSpPr/>
          <p:nvPr/>
        </p:nvSpPr>
        <p:spPr>
          <a:xfrm rot="5400000">
            <a:off x="2267744" y="3212977"/>
            <a:ext cx="720080" cy="432048"/>
          </a:xfrm>
          <a:prstGeom prst="bent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7" name="Nach oben gebogener Pfeil 16"/>
          <p:cNvSpPr/>
          <p:nvPr/>
        </p:nvSpPr>
        <p:spPr>
          <a:xfrm rot="5400000">
            <a:off x="2986120" y="4941168"/>
            <a:ext cx="720080" cy="432048"/>
          </a:xfrm>
          <a:prstGeom prst="bent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1187624" y="1484784"/>
            <a:ext cx="6192688" cy="44644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2" name="Rechteck 21"/>
          <p:cNvSpPr/>
          <p:nvPr/>
        </p:nvSpPr>
        <p:spPr>
          <a:xfrm>
            <a:off x="6731559" y="5058872"/>
            <a:ext cx="3962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4800" b="1" dirty="0">
                <a:solidFill>
                  <a:srgbClr val="C00000"/>
                </a:solidFill>
              </a:rPr>
              <a:t>!</a:t>
            </a:r>
          </a:p>
        </p:txBody>
      </p:sp>
      <p:sp>
        <p:nvSpPr>
          <p:cNvPr id="19" name="Foliennummernplatzhalter 4">
            <a:extLst>
              <a:ext uri="{FF2B5EF4-FFF2-40B4-BE49-F238E27FC236}">
                <a16:creationId xmlns:a16="http://schemas.microsoft.com/office/drawing/2014/main" id="{A29F6568-9148-4DB2-B889-FE9FC735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de-C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444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1033" y="348763"/>
            <a:ext cx="8712967" cy="445411"/>
          </a:xfrm>
        </p:spPr>
        <p:txBody>
          <a:bodyPr>
            <a:normAutofit fontScale="90000"/>
          </a:bodyPr>
          <a:lstStyle/>
          <a:p>
            <a:pPr algn="l"/>
            <a:r>
              <a:rPr lang="de-CH" sz="3600" dirty="0" err="1">
                <a:solidFill>
                  <a:schemeClr val="accent3">
                    <a:lumMod val="50000"/>
                  </a:schemeClr>
                </a:solidFill>
              </a:rPr>
              <a:t>Concept</a:t>
            </a:r>
            <a:r>
              <a:rPr lang="de-CH" sz="3600" dirty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de-CH" sz="3600" dirty="0" err="1">
                <a:solidFill>
                  <a:schemeClr val="accent3">
                    <a:lumMod val="50000"/>
                  </a:schemeClr>
                </a:solidFill>
              </a:rPr>
              <a:t>contrôle</a:t>
            </a:r>
            <a:r>
              <a:rPr lang="de-CH" sz="3600" dirty="0"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de-CH" sz="3600" dirty="0" err="1">
                <a:solidFill>
                  <a:schemeClr val="accent3">
                    <a:lumMod val="50000"/>
                  </a:schemeClr>
                </a:solidFill>
              </a:rPr>
              <a:t>responsabilité</a:t>
            </a:r>
            <a:r>
              <a:rPr lang="de-CH" sz="3600" dirty="0">
                <a:solidFill>
                  <a:schemeClr val="accent3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5" name="Rechteck 4"/>
          <p:cNvSpPr/>
          <p:nvPr/>
        </p:nvSpPr>
        <p:spPr>
          <a:xfrm>
            <a:off x="674341" y="1367654"/>
            <a:ext cx="2808312" cy="7200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/>
              <a:t>Contrôle</a:t>
            </a:r>
            <a:r>
              <a:rPr lang="de-CH" dirty="0"/>
              <a:t> de </a:t>
            </a:r>
            <a:r>
              <a:rPr lang="de-CH" dirty="0" err="1"/>
              <a:t>base</a:t>
            </a:r>
            <a:endParaRPr lang="de-CH" dirty="0"/>
          </a:p>
        </p:txBody>
      </p:sp>
      <p:sp>
        <p:nvSpPr>
          <p:cNvPr id="6" name="Rechteck 5"/>
          <p:cNvSpPr/>
          <p:nvPr/>
        </p:nvSpPr>
        <p:spPr>
          <a:xfrm>
            <a:off x="1561297" y="2274464"/>
            <a:ext cx="2808312" cy="72008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Situation non </a:t>
            </a:r>
            <a:r>
              <a:rPr lang="de-CH" dirty="0" err="1"/>
              <a:t>conforme</a:t>
            </a:r>
            <a:endParaRPr lang="de-CH" dirty="0"/>
          </a:p>
        </p:txBody>
      </p:sp>
      <p:sp>
        <p:nvSpPr>
          <p:cNvPr id="7" name="Rechteck 6"/>
          <p:cNvSpPr/>
          <p:nvPr/>
        </p:nvSpPr>
        <p:spPr>
          <a:xfrm>
            <a:off x="2258517" y="3146390"/>
            <a:ext cx="3105570" cy="7200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/>
              <a:t>Manquement</a:t>
            </a:r>
            <a:endParaRPr lang="de-CH" dirty="0"/>
          </a:p>
        </p:txBody>
      </p:sp>
      <p:sp>
        <p:nvSpPr>
          <p:cNvPr id="8" name="Rechteck 7"/>
          <p:cNvSpPr/>
          <p:nvPr/>
        </p:nvSpPr>
        <p:spPr>
          <a:xfrm>
            <a:off x="2258516" y="3874509"/>
            <a:ext cx="3105571" cy="72008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/>
              <a:t>Demande</a:t>
            </a:r>
            <a:r>
              <a:rPr lang="de-CH" dirty="0"/>
              <a:t> de </a:t>
            </a:r>
            <a:r>
              <a:rPr lang="de-CH" dirty="0" err="1"/>
              <a:t>mise</a:t>
            </a:r>
            <a:r>
              <a:rPr lang="de-CH" dirty="0"/>
              <a:t> en </a:t>
            </a:r>
            <a:r>
              <a:rPr lang="de-CH" dirty="0" err="1"/>
              <a:t>conformité</a:t>
            </a:r>
            <a:r>
              <a:rPr lang="de-CH" dirty="0"/>
              <a:t>, </a:t>
            </a:r>
            <a:r>
              <a:rPr lang="de-CH" dirty="0" err="1"/>
              <a:t>délai</a:t>
            </a:r>
            <a:endParaRPr lang="de-CH" dirty="0"/>
          </a:p>
        </p:txBody>
      </p:sp>
      <p:sp>
        <p:nvSpPr>
          <p:cNvPr id="9" name="Rechteck 8"/>
          <p:cNvSpPr/>
          <p:nvPr/>
        </p:nvSpPr>
        <p:spPr>
          <a:xfrm>
            <a:off x="2978596" y="4863929"/>
            <a:ext cx="3177579" cy="7200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>
                <a:solidFill>
                  <a:srgbClr val="C00000"/>
                </a:solidFill>
              </a:rPr>
              <a:t>Décision</a:t>
            </a:r>
            <a:r>
              <a:rPr lang="de-CH" dirty="0">
                <a:solidFill>
                  <a:srgbClr val="C00000"/>
                </a:solidFill>
              </a:rPr>
              <a:t> de </a:t>
            </a:r>
            <a:r>
              <a:rPr lang="de-CH" dirty="0" err="1">
                <a:solidFill>
                  <a:srgbClr val="C00000"/>
                </a:solidFill>
              </a:rPr>
              <a:t>réduction</a:t>
            </a:r>
            <a:r>
              <a:rPr lang="de-CH" dirty="0">
                <a:solidFill>
                  <a:srgbClr val="C00000"/>
                </a:solidFill>
              </a:rPr>
              <a:t> des </a:t>
            </a:r>
            <a:r>
              <a:rPr lang="de-CH" dirty="0" err="1">
                <a:solidFill>
                  <a:srgbClr val="C00000"/>
                </a:solidFill>
              </a:rPr>
              <a:t>paiements</a:t>
            </a:r>
            <a:r>
              <a:rPr lang="de-CH" dirty="0">
                <a:solidFill>
                  <a:srgbClr val="C00000"/>
                </a:solidFill>
              </a:rPr>
              <a:t> </a:t>
            </a:r>
            <a:r>
              <a:rPr lang="de-CH" dirty="0" err="1">
                <a:solidFill>
                  <a:srgbClr val="C00000"/>
                </a:solidFill>
              </a:rPr>
              <a:t>directs</a:t>
            </a:r>
            <a:endParaRPr lang="de-CH" dirty="0">
              <a:solidFill>
                <a:srgbClr val="C00000"/>
              </a:solidFill>
            </a:endParaRPr>
          </a:p>
        </p:txBody>
      </p:sp>
      <p:sp>
        <p:nvSpPr>
          <p:cNvPr id="15" name="Nach oben gebogener Pfeil 14"/>
          <p:cNvSpPr/>
          <p:nvPr/>
        </p:nvSpPr>
        <p:spPr>
          <a:xfrm rot="5400000">
            <a:off x="962373" y="2112409"/>
            <a:ext cx="720080" cy="432048"/>
          </a:xfrm>
          <a:prstGeom prst="bent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6" name="Nach oben gebogener Pfeil 15"/>
          <p:cNvSpPr/>
          <p:nvPr/>
        </p:nvSpPr>
        <p:spPr>
          <a:xfrm rot="5400000">
            <a:off x="1682453" y="3018034"/>
            <a:ext cx="720080" cy="432048"/>
          </a:xfrm>
          <a:prstGeom prst="bent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7" name="Nach oben gebogener Pfeil 16"/>
          <p:cNvSpPr/>
          <p:nvPr/>
        </p:nvSpPr>
        <p:spPr>
          <a:xfrm rot="5400000">
            <a:off x="2400829" y="4746225"/>
            <a:ext cx="720080" cy="432048"/>
          </a:xfrm>
          <a:prstGeom prst="bent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9" name="Abgerundetes Rechteck 18"/>
          <p:cNvSpPr/>
          <p:nvPr/>
        </p:nvSpPr>
        <p:spPr>
          <a:xfrm>
            <a:off x="5743880" y="2275742"/>
            <a:ext cx="3166178" cy="6245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dirty="0" err="1">
                <a:solidFill>
                  <a:schemeClr val="tx1"/>
                </a:solidFill>
              </a:rPr>
              <a:t>Contrôleur</a:t>
            </a:r>
            <a:r>
              <a:rPr lang="de-CH" dirty="0">
                <a:solidFill>
                  <a:schemeClr val="tx1"/>
                </a:solidFill>
              </a:rPr>
              <a:t> - </a:t>
            </a:r>
            <a:r>
              <a:rPr lang="de-CH" dirty="0" err="1">
                <a:solidFill>
                  <a:schemeClr val="tx1"/>
                </a:solidFill>
              </a:rPr>
              <a:t>exploitation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5734442" y="3928276"/>
            <a:ext cx="3166178" cy="6245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dirty="0" err="1">
                <a:solidFill>
                  <a:schemeClr val="tx1"/>
                </a:solidFill>
              </a:rPr>
              <a:t>Autorité</a:t>
            </a:r>
            <a:r>
              <a:rPr lang="de-CH" dirty="0">
                <a:solidFill>
                  <a:schemeClr val="tx1"/>
                </a:solidFill>
              </a:rPr>
              <a:t> </a:t>
            </a:r>
            <a:r>
              <a:rPr lang="de-CH" dirty="0" err="1">
                <a:solidFill>
                  <a:schemeClr val="tx1"/>
                </a:solidFill>
              </a:rPr>
              <a:t>d’exécution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21" name="Abgerundetes Rechteck 20"/>
          <p:cNvSpPr/>
          <p:nvPr/>
        </p:nvSpPr>
        <p:spPr>
          <a:xfrm>
            <a:off x="5741731" y="1322144"/>
            <a:ext cx="3166178" cy="6245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dirty="0" err="1">
                <a:solidFill>
                  <a:schemeClr val="tx1"/>
                </a:solidFill>
              </a:rPr>
              <a:t>Coordination</a:t>
            </a:r>
            <a:r>
              <a:rPr lang="de-CH" dirty="0">
                <a:solidFill>
                  <a:schemeClr val="tx1"/>
                </a:solidFill>
              </a:rPr>
              <a:t> </a:t>
            </a:r>
            <a:r>
              <a:rPr lang="de-CH" dirty="0" err="1">
                <a:solidFill>
                  <a:schemeClr val="tx1"/>
                </a:solidFill>
              </a:rPr>
              <a:t>canton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18" name="Abgerundetes Rechteck 18">
            <a:extLst>
              <a:ext uri="{FF2B5EF4-FFF2-40B4-BE49-F238E27FC236}">
                <a16:creationId xmlns:a16="http://schemas.microsoft.com/office/drawing/2014/main" id="{672375CF-FC9D-4D3B-AF1A-D1C10A7294E6}"/>
              </a:ext>
            </a:extLst>
          </p:cNvPr>
          <p:cNvSpPr/>
          <p:nvPr/>
        </p:nvSpPr>
        <p:spPr>
          <a:xfrm>
            <a:off x="5734442" y="3102009"/>
            <a:ext cx="3166178" cy="6245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dirty="0" err="1">
                <a:solidFill>
                  <a:schemeClr val="tx1"/>
                </a:solidFill>
              </a:rPr>
              <a:t>Contrôleur</a:t>
            </a:r>
            <a:r>
              <a:rPr lang="de-CH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2" name="Foliennummernplatzhalter 4">
            <a:extLst>
              <a:ext uri="{FF2B5EF4-FFF2-40B4-BE49-F238E27FC236}">
                <a16:creationId xmlns:a16="http://schemas.microsoft.com/office/drawing/2014/main" id="{99DE3570-A40B-4A9E-9125-29BB6095A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de-C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612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sz="3800" dirty="0" err="1">
                <a:solidFill>
                  <a:schemeClr val="accent3">
                    <a:lumMod val="50000"/>
                  </a:schemeClr>
                </a:solidFill>
              </a:rPr>
              <a:t>Concept</a:t>
            </a:r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de-CH" sz="3800" dirty="0" err="1">
                <a:solidFill>
                  <a:schemeClr val="accent3">
                    <a:lumMod val="50000"/>
                  </a:schemeClr>
                </a:solidFill>
              </a:rPr>
              <a:t>contrôle</a:t>
            </a:r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de-CH" sz="3800" dirty="0" err="1">
                <a:solidFill>
                  <a:schemeClr val="accent3">
                    <a:lumMod val="50000"/>
                  </a:schemeClr>
                </a:solidFill>
              </a:rPr>
              <a:t>bilan</a:t>
            </a:r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fr-CH" sz="2400" b="1" dirty="0">
                <a:solidFill>
                  <a:schemeClr val="accent3">
                    <a:lumMod val="50000"/>
                  </a:schemeClr>
                </a:solidFill>
              </a:rPr>
              <a:t>Situation non conforme ≠ Manquement</a:t>
            </a:r>
            <a:r>
              <a:rPr lang="fr-CH" sz="2400" dirty="0"/>
              <a:t>, si correction possible entre 1 à max. 3 mois,</a:t>
            </a:r>
            <a:br>
              <a:rPr lang="fr-CH" sz="2400" dirty="0"/>
            </a:br>
            <a:r>
              <a:rPr lang="fr-CH" sz="2400" dirty="0"/>
              <a:t>pas d’enregistrement dans Acontrol</a:t>
            </a:r>
          </a:p>
          <a:p>
            <a:pPr lvl="1"/>
            <a:r>
              <a:rPr lang="fr-CH" sz="2400" b="1" dirty="0">
                <a:solidFill>
                  <a:schemeClr val="accent3">
                    <a:lumMod val="50000"/>
                  </a:schemeClr>
                </a:solidFill>
              </a:rPr>
              <a:t>Situation non conforme = Manquement</a:t>
            </a:r>
            <a:r>
              <a:rPr lang="fr-CH" sz="2400" dirty="0"/>
              <a:t>, </a:t>
            </a:r>
            <a:br>
              <a:rPr lang="fr-CH" sz="2400" dirty="0"/>
            </a:br>
            <a:r>
              <a:rPr lang="fr-CH" sz="2400" dirty="0"/>
              <a:t>si permis de construire nécessaire</a:t>
            </a:r>
          </a:p>
          <a:p>
            <a:pPr lvl="1"/>
            <a:r>
              <a:rPr lang="fr-CH" sz="2400" b="1" dirty="0">
                <a:solidFill>
                  <a:schemeClr val="accent3">
                    <a:lumMod val="50000"/>
                  </a:schemeClr>
                </a:solidFill>
              </a:rPr>
              <a:t>Si manquement </a:t>
            </a:r>
            <a:r>
              <a:rPr lang="fr-CH" sz="2400" dirty="0"/>
              <a:t>: l’autorité d’exécution statue d’un délai de mise en conformité avant toute sanction </a:t>
            </a:r>
          </a:p>
          <a:p>
            <a:pPr lvl="1"/>
            <a:r>
              <a:rPr lang="fr-CH" sz="2400" b="1" dirty="0">
                <a:solidFill>
                  <a:schemeClr val="accent3">
                    <a:lumMod val="50000"/>
                  </a:schemeClr>
                </a:solidFill>
              </a:rPr>
              <a:t>Sanctions</a:t>
            </a:r>
            <a:r>
              <a:rPr lang="fr-CH" sz="2400" b="1" dirty="0"/>
              <a:t> </a:t>
            </a:r>
            <a:r>
              <a:rPr lang="fr-CH" sz="2400" dirty="0"/>
              <a:t>seulement si le délai n’est pas respecté ou bien si la mise en conformité est toujours insuffisante  </a:t>
            </a:r>
          </a:p>
          <a:p>
            <a:pPr lvl="1"/>
            <a:r>
              <a:rPr lang="fr-CH" sz="2400" b="1" dirty="0">
                <a:solidFill>
                  <a:schemeClr val="accent3">
                    <a:lumMod val="50000"/>
                  </a:schemeClr>
                </a:solidFill>
              </a:rPr>
              <a:t>Autorité d’exécution cantonale </a:t>
            </a:r>
            <a:r>
              <a:rPr lang="fr-CH" sz="2400" dirty="0"/>
              <a:t>: responsable des décisions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460432" y="6165304"/>
            <a:ext cx="2895600" cy="365125"/>
          </a:xfrm>
        </p:spPr>
        <p:txBody>
          <a:bodyPr/>
          <a:lstStyle/>
          <a:p>
            <a:endParaRPr lang="de-CH" altLang="de-DE" dirty="0"/>
          </a:p>
          <a:p>
            <a:fld id="{6CB1325D-5006-4731-82AB-52297A1CBB15}" type="slidenum">
              <a:rPr lang="de-CH" altLang="de-DE" sz="1400" smtClean="0"/>
              <a:pPr/>
              <a:t>10</a:t>
            </a:fld>
            <a:endParaRPr lang="de-CH" altLang="de-DE" sz="1400" dirty="0"/>
          </a:p>
        </p:txBody>
      </p:sp>
    </p:spTree>
    <p:extLst>
      <p:ext uri="{BB962C8B-B14F-4D97-AF65-F5344CB8AC3E}">
        <p14:creationId xmlns:p14="http://schemas.microsoft.com/office/powerpoint/2010/main" val="2727874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Manuel de </a:t>
            </a:r>
            <a:r>
              <a:rPr lang="de-CH" sz="3800" dirty="0" err="1">
                <a:solidFill>
                  <a:schemeClr val="accent3">
                    <a:lumMod val="50000"/>
                  </a:schemeClr>
                </a:solidFill>
              </a:rPr>
              <a:t>contrôle</a:t>
            </a:r>
            <a:endParaRPr lang="de-CH" sz="3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4394" y="141763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fr-CH" dirty="0"/>
              <a:t>Exemples illustrés pour les contrôleurs</a:t>
            </a:r>
            <a:endParaRPr lang="fr-CH" sz="2400" dirty="0"/>
          </a:p>
          <a:p>
            <a:r>
              <a:rPr lang="fr-CH" dirty="0"/>
              <a:t>Réalisé en collaboration avec la PIOCH et la KIP</a:t>
            </a:r>
          </a:p>
          <a:p>
            <a:r>
              <a:rPr lang="fr-CH" dirty="0"/>
              <a:t>Aide pour objectiver et </a:t>
            </a:r>
            <a:br>
              <a:rPr lang="fr-CH" dirty="0"/>
            </a:br>
            <a:r>
              <a:rPr lang="fr-CH" dirty="0"/>
              <a:t>harmoniser les contrôles</a:t>
            </a:r>
          </a:p>
          <a:p>
            <a:r>
              <a:rPr lang="fr-CH" dirty="0"/>
              <a:t>Si la situation n'est pas claire :</a:t>
            </a:r>
            <a:br>
              <a:rPr lang="fr-CH" dirty="0"/>
            </a:br>
            <a:r>
              <a:rPr lang="fr-CH" dirty="0"/>
              <a:t>information du service cantonal</a:t>
            </a:r>
            <a:br>
              <a:rPr lang="fr-CH" dirty="0"/>
            </a:br>
            <a:r>
              <a:rPr lang="fr-CH" dirty="0"/>
              <a:t>compétent. </a:t>
            </a:r>
          </a:p>
          <a:p>
            <a:r>
              <a:rPr lang="fr-CH" dirty="0"/>
              <a:t>Base pour la fiche AGRIDEA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388424" y="6126163"/>
            <a:ext cx="2895600" cy="365125"/>
          </a:xfrm>
        </p:spPr>
        <p:txBody>
          <a:bodyPr/>
          <a:lstStyle/>
          <a:p>
            <a:endParaRPr lang="de-CH" altLang="de-DE" dirty="0"/>
          </a:p>
          <a:p>
            <a:fld id="{6CB1325D-5006-4731-82AB-52297A1CBB15}" type="slidenum">
              <a:rPr lang="de-CH" altLang="de-DE" sz="1200" smtClean="0"/>
              <a:pPr/>
              <a:t>11</a:t>
            </a:fld>
            <a:endParaRPr lang="de-CH" altLang="de-DE" sz="12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B263DDA-8BD4-40B9-A0D2-D13F169EF6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25" t="17801" r="35038" b="9400"/>
          <a:stretch/>
        </p:blipFill>
        <p:spPr>
          <a:xfrm>
            <a:off x="6228184" y="2636912"/>
            <a:ext cx="2664296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66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sz="3800" dirty="0" err="1">
                <a:solidFill>
                  <a:schemeClr val="accent3">
                    <a:lumMod val="50000"/>
                  </a:schemeClr>
                </a:solidFill>
              </a:rPr>
              <a:t>Exemple</a:t>
            </a:r>
            <a:r>
              <a:rPr lang="de-CH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1: </a:t>
            </a:r>
            <a:r>
              <a:rPr lang="de-CH" sz="3800" dirty="0" err="1">
                <a:solidFill>
                  <a:schemeClr val="accent3">
                    <a:lumMod val="50000"/>
                  </a:schemeClr>
                </a:solidFill>
              </a:rPr>
              <a:t>Réservoir</a:t>
            </a:r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 à </a:t>
            </a:r>
            <a:r>
              <a:rPr lang="de-CH" sz="3800" dirty="0" err="1">
                <a:solidFill>
                  <a:schemeClr val="accent3">
                    <a:lumMod val="50000"/>
                  </a:schemeClr>
                </a:solidFill>
              </a:rPr>
              <a:t>lisier</a:t>
            </a:r>
            <a:endParaRPr lang="de-CH" sz="3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534426"/>
            <a:ext cx="3117984" cy="4157313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348" y="1534426"/>
            <a:ext cx="5016636" cy="3762477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024594" y="5488695"/>
            <a:ext cx="5016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dirty="0" err="1"/>
              <a:t>Manquement</a:t>
            </a:r>
            <a:r>
              <a:rPr lang="de-CH" sz="1800" dirty="0"/>
              <a:t> : </a:t>
            </a:r>
            <a:r>
              <a:rPr lang="de-CH" sz="1800" dirty="0" err="1"/>
              <a:t>fuite</a:t>
            </a:r>
            <a:r>
              <a:rPr lang="de-CH" sz="1800" dirty="0"/>
              <a:t> de </a:t>
            </a:r>
            <a:r>
              <a:rPr lang="de-CH" sz="1800" dirty="0" err="1"/>
              <a:t>lisier</a:t>
            </a:r>
            <a:r>
              <a:rPr lang="de-CH" sz="1800" dirty="0"/>
              <a:t> </a:t>
            </a:r>
            <a:r>
              <a:rPr lang="de-CH" sz="1800" dirty="0" err="1"/>
              <a:t>visible</a:t>
            </a:r>
            <a:r>
              <a:rPr lang="de-CH" sz="1800" dirty="0"/>
              <a:t> à travers les </a:t>
            </a:r>
            <a:r>
              <a:rPr lang="de-CH" sz="1800" dirty="0" err="1"/>
              <a:t>fissures</a:t>
            </a:r>
            <a:r>
              <a:rPr lang="de-CH" sz="1800" dirty="0"/>
              <a:t> du </a:t>
            </a:r>
            <a:r>
              <a:rPr lang="de-CH" sz="1800" dirty="0" err="1"/>
              <a:t>réservoir</a:t>
            </a:r>
            <a:endParaRPr lang="de-CH" sz="1800" dirty="0"/>
          </a:p>
        </p:txBody>
      </p:sp>
      <p:sp>
        <p:nvSpPr>
          <p:cNvPr id="8" name="Ellipse 7"/>
          <p:cNvSpPr/>
          <p:nvPr/>
        </p:nvSpPr>
        <p:spPr>
          <a:xfrm>
            <a:off x="6241943" y="3883027"/>
            <a:ext cx="1323000" cy="1323000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9" name="Textfeld 8"/>
          <p:cNvSpPr txBox="1"/>
          <p:nvPr/>
        </p:nvSpPr>
        <p:spPr>
          <a:xfrm>
            <a:off x="628650" y="5696620"/>
            <a:ext cx="16886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/>
              <a:t>Quelle: Qualinova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856348" y="5303194"/>
            <a:ext cx="16886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/>
              <a:t>Quelle: Qualinova</a:t>
            </a:r>
          </a:p>
        </p:txBody>
      </p:sp>
      <p:sp>
        <p:nvSpPr>
          <p:cNvPr id="13" name="Smiley 12"/>
          <p:cNvSpPr/>
          <p:nvPr/>
        </p:nvSpPr>
        <p:spPr>
          <a:xfrm>
            <a:off x="3274996" y="5303195"/>
            <a:ext cx="648000" cy="648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16" name="Smiley 15"/>
          <p:cNvSpPr/>
          <p:nvPr/>
        </p:nvSpPr>
        <p:spPr>
          <a:xfrm>
            <a:off x="8393230" y="4881452"/>
            <a:ext cx="648000" cy="648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11" name="Foliennummernplatzhalter 4">
            <a:extLst>
              <a:ext uri="{FF2B5EF4-FFF2-40B4-BE49-F238E27FC236}">
                <a16:creationId xmlns:a16="http://schemas.microsoft.com/office/drawing/2014/main" id="{F7236213-40E0-402A-8B70-AAE7F3C4F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de-C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712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CH" sz="3800" dirty="0" err="1">
                <a:solidFill>
                  <a:schemeClr val="accent3">
                    <a:lumMod val="50000"/>
                  </a:schemeClr>
                </a:solidFill>
              </a:rPr>
              <a:t>Exemple</a:t>
            </a:r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 2 : </a:t>
            </a:r>
            <a:r>
              <a:rPr lang="de-CH" sz="3800" dirty="0" err="1">
                <a:solidFill>
                  <a:schemeClr val="accent3">
                    <a:lumMod val="50000"/>
                  </a:schemeClr>
                </a:solidFill>
              </a:rPr>
              <a:t>Stockage</a:t>
            </a:r>
            <a:r>
              <a:rPr lang="de-CH" sz="3800" dirty="0">
                <a:solidFill>
                  <a:schemeClr val="accent3">
                    <a:lumMod val="50000"/>
                  </a:schemeClr>
                </a:solidFill>
              </a:rPr>
              <a:t> du </a:t>
            </a:r>
            <a:r>
              <a:rPr lang="de-CH" sz="3800" dirty="0" err="1">
                <a:solidFill>
                  <a:schemeClr val="accent3">
                    <a:lumMod val="50000"/>
                  </a:schemeClr>
                </a:solidFill>
              </a:rPr>
              <a:t>fumier</a:t>
            </a:r>
            <a:endParaRPr lang="de-CH" sz="3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2266"/>
            <a:ext cx="3824404" cy="2868303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88" y="2226469"/>
            <a:ext cx="3869740" cy="290230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28650" y="4560569"/>
            <a:ext cx="16886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/>
              <a:t>Quelle: Qualinova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752088" y="5128774"/>
            <a:ext cx="16886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/>
              <a:t>Quelle: AGRIDEA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752088" y="1556792"/>
            <a:ext cx="3542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dirty="0" err="1"/>
              <a:t>Pas</a:t>
            </a:r>
            <a:r>
              <a:rPr lang="de-CH" sz="1800" dirty="0"/>
              <a:t> de </a:t>
            </a:r>
            <a:r>
              <a:rPr lang="de-CH" sz="1800" dirty="0" err="1"/>
              <a:t>fuite</a:t>
            </a:r>
            <a:r>
              <a:rPr lang="de-CH" sz="1800" dirty="0"/>
              <a:t> de </a:t>
            </a:r>
            <a:r>
              <a:rPr lang="de-CH" sz="1800" dirty="0" err="1"/>
              <a:t>jus</a:t>
            </a:r>
            <a:r>
              <a:rPr lang="de-CH" sz="1800" dirty="0"/>
              <a:t> de </a:t>
            </a:r>
            <a:r>
              <a:rPr lang="de-CH" sz="1800" dirty="0" err="1"/>
              <a:t>fumier</a:t>
            </a:r>
            <a:r>
              <a:rPr lang="de-CH" sz="1800" dirty="0"/>
              <a:t> </a:t>
            </a:r>
            <a:r>
              <a:rPr lang="de-CH" sz="1800" dirty="0" err="1"/>
              <a:t>grâce</a:t>
            </a:r>
            <a:r>
              <a:rPr lang="de-CH" sz="1800" dirty="0"/>
              <a:t> </a:t>
            </a:r>
            <a:r>
              <a:rPr lang="de-CH" sz="1800" dirty="0" err="1"/>
              <a:t>aux</a:t>
            </a:r>
            <a:r>
              <a:rPr lang="de-CH" sz="1800" dirty="0"/>
              <a:t> </a:t>
            </a:r>
            <a:r>
              <a:rPr lang="de-CH" sz="1800" dirty="0" err="1"/>
              <a:t>bords</a:t>
            </a:r>
            <a:r>
              <a:rPr lang="de-CH" sz="1800" dirty="0"/>
              <a:t> </a:t>
            </a:r>
            <a:r>
              <a:rPr lang="de-CH" sz="1800" dirty="0" err="1"/>
              <a:t>surélevés</a:t>
            </a:r>
            <a:endParaRPr lang="de-CH" sz="1800" dirty="0"/>
          </a:p>
        </p:txBody>
      </p:sp>
      <p:sp>
        <p:nvSpPr>
          <p:cNvPr id="9" name="Smiley 8"/>
          <p:cNvSpPr/>
          <p:nvPr/>
        </p:nvSpPr>
        <p:spPr>
          <a:xfrm>
            <a:off x="4049829" y="4191727"/>
            <a:ext cx="648000" cy="648000"/>
          </a:xfrm>
          <a:prstGeom prst="smileyFac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12" name="Smiley 11"/>
          <p:cNvSpPr/>
          <p:nvPr/>
        </p:nvSpPr>
        <p:spPr>
          <a:xfrm>
            <a:off x="8265425" y="4804774"/>
            <a:ext cx="648000" cy="648000"/>
          </a:xfrm>
          <a:prstGeom prst="smileyFac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10" name="Pfeil nach unten 9"/>
          <p:cNvSpPr/>
          <p:nvPr/>
        </p:nvSpPr>
        <p:spPr>
          <a:xfrm rot="17838127">
            <a:off x="732085" y="3041146"/>
            <a:ext cx="453980" cy="1060282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11" name="Pfeil nach unten 10"/>
          <p:cNvSpPr/>
          <p:nvPr/>
        </p:nvSpPr>
        <p:spPr>
          <a:xfrm rot="3200560">
            <a:off x="5652921" y="2987412"/>
            <a:ext cx="453980" cy="1060282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13" name="Foliennummernplatzhalter 4">
            <a:extLst>
              <a:ext uri="{FF2B5EF4-FFF2-40B4-BE49-F238E27FC236}">
                <a16:creationId xmlns:a16="http://schemas.microsoft.com/office/drawing/2014/main" id="{7181832B-3686-43BD-92E2-1D1427923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1588"/>
            <a:ext cx="2133600" cy="365125"/>
          </a:xfrm>
        </p:spPr>
        <p:txBody>
          <a:bodyPr/>
          <a:lstStyle/>
          <a:p>
            <a:pPr>
              <a:defRPr/>
            </a:pPr>
            <a:fld id="{B4B9AA3A-070A-4B83-B22F-223AAF1C70FC}" type="slidenum">
              <a:rPr lang="de-CH" smtClean="0">
                <a:solidFill>
                  <a:schemeClr val="tx1"/>
                </a:solidFill>
              </a:rPr>
              <a:pPr>
                <a:defRPr/>
              </a:pPr>
              <a:t>13</a:t>
            </a:fld>
            <a:endParaRPr lang="de-C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29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092152-0839-445D-9E42-E8403DF84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sz="3800" dirty="0" err="1">
                <a:solidFill>
                  <a:schemeClr val="accent3">
                    <a:lumMod val="50000"/>
                  </a:schemeClr>
                </a:solidFill>
              </a:rPr>
              <a:t>Intégration</a:t>
            </a:r>
            <a:r>
              <a:rPr lang="de-DE" sz="3800" dirty="0">
                <a:solidFill>
                  <a:schemeClr val="accent3">
                    <a:lumMod val="50000"/>
                  </a:schemeClr>
                </a:solidFill>
              </a:rPr>
              <a:t> 13 </a:t>
            </a:r>
            <a:r>
              <a:rPr lang="de-DE" sz="3800" dirty="0" err="1">
                <a:solidFill>
                  <a:schemeClr val="accent3">
                    <a:lumMod val="50000"/>
                  </a:schemeClr>
                </a:solidFill>
              </a:rPr>
              <a:t>points</a:t>
            </a:r>
            <a:r>
              <a:rPr lang="de-DE" sz="3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sz="3800" dirty="0" err="1">
                <a:solidFill>
                  <a:schemeClr val="accent3">
                    <a:lumMod val="50000"/>
                  </a:schemeClr>
                </a:solidFill>
              </a:rPr>
              <a:t>dans</a:t>
            </a:r>
            <a:r>
              <a:rPr lang="de-DE" sz="3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sz="3800" dirty="0" err="1">
                <a:solidFill>
                  <a:schemeClr val="accent3">
                    <a:lumMod val="50000"/>
                  </a:schemeClr>
                </a:solidFill>
              </a:rPr>
              <a:t>les</a:t>
            </a:r>
            <a:r>
              <a:rPr lang="de-DE" sz="3800" dirty="0">
                <a:solidFill>
                  <a:schemeClr val="accent3">
                    <a:lumMod val="50000"/>
                  </a:schemeClr>
                </a:solidFill>
              </a:rPr>
              <a:t> PER</a:t>
            </a:r>
            <a:r>
              <a:rPr lang="de-DE" dirty="0"/>
              <a:t>	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0283B7-4B55-4974-8667-AE8B9781A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PA 22+ suspendue</a:t>
            </a:r>
          </a:p>
          <a:p>
            <a:r>
              <a:rPr lang="fr-FR" dirty="0"/>
              <a:t>Information de l'OFAG : Aucune autre discussion concernant l'intégration dans les PER n'est actuellement en cours.</a:t>
            </a:r>
            <a:br>
              <a:rPr lang="de-CH" dirty="0"/>
            </a:br>
            <a:endParaRPr lang="de-CH" dirty="0"/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3405CF-6B60-469A-B72D-71676F80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C29A96-9FEC-4E91-80B2-9867A428A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9AA3A-070A-4B83-B22F-223AAF1C70FC}" type="slidenum">
              <a:rPr lang="de-CH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de-C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625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CH" sz="3800" dirty="0">
                <a:solidFill>
                  <a:schemeClr val="accent3">
                    <a:lumMod val="50000"/>
                  </a:schemeClr>
                </a:solidFill>
              </a:rPr>
              <a:t>Autres travaux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fontScale="92500"/>
          </a:bodyPr>
          <a:lstStyle/>
          <a:p>
            <a:r>
              <a:rPr lang="fr-CH" dirty="0"/>
              <a:t>Cours, échanges d’expériences</a:t>
            </a:r>
          </a:p>
          <a:p>
            <a:r>
              <a:rPr lang="fr-CH" dirty="0"/>
              <a:t>Révision du manuel et de la fiche ; compléter avec les clarifications pour les exploitations d'estivage</a:t>
            </a:r>
          </a:p>
          <a:p>
            <a:r>
              <a:rPr lang="fr-CH" dirty="0"/>
              <a:t>Précisions concernant la protection des eaux pour l'élevage de porcs alpins</a:t>
            </a:r>
          </a:p>
          <a:p>
            <a:r>
              <a:rPr lang="fr-CH" dirty="0"/>
              <a:t>Continuer à acquérir de l'expérience</a:t>
            </a:r>
            <a:br>
              <a:rPr lang="fr-CH" dirty="0"/>
            </a:br>
            <a:endParaRPr lang="fr-CH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sz="2600" dirty="0">
                <a:hlinkClick r:id="rId2"/>
              </a:rPr>
              <a:t>www.kvu.ch</a:t>
            </a:r>
            <a:r>
              <a:rPr lang="fr-CH" sz="2600" dirty="0"/>
              <a:t> (sous GT agriculture et écologie)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600" dirty="0"/>
              <a:t>Contact: M. Fischler (questions, souhaits, etc.)</a:t>
            </a:r>
          </a:p>
          <a:p>
            <a:pPr marL="457200" lvl="1" indent="0">
              <a:buNone/>
            </a:pPr>
            <a:endParaRPr lang="fr-CH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460432" y="6165304"/>
            <a:ext cx="2895600" cy="365125"/>
          </a:xfrm>
        </p:spPr>
        <p:txBody>
          <a:bodyPr/>
          <a:lstStyle/>
          <a:p>
            <a:endParaRPr lang="de-CH" altLang="de-DE" dirty="0"/>
          </a:p>
          <a:p>
            <a:fld id="{6CB1325D-5006-4731-82AB-52297A1CBB15}" type="slidenum">
              <a:rPr lang="de-CH" altLang="de-DE" sz="1400" smtClean="0"/>
              <a:pPr/>
              <a:t>15</a:t>
            </a:fld>
            <a:endParaRPr lang="de-CH" altLang="de-DE" sz="1400" dirty="0"/>
          </a:p>
        </p:txBody>
      </p:sp>
    </p:spTree>
    <p:extLst>
      <p:ext uri="{BB962C8B-B14F-4D97-AF65-F5344CB8AC3E}">
        <p14:creationId xmlns:p14="http://schemas.microsoft.com/office/powerpoint/2010/main" val="1449079025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PT KVU CC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KVU CCE.potx" id="{3A3B90A2-5CE9-494C-AE7E-352D044E1C25}" vid="{22917023-CB6B-4245-AD6D-C8723A9481A1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PPT KVU CCE</Template>
  <TotalTime>0</TotalTime>
  <Words>945</Words>
  <Application>Microsoft Office PowerPoint</Application>
  <PresentationFormat>Bildschirmpräsentation (4:3)</PresentationFormat>
  <Paragraphs>163</Paragraphs>
  <Slides>15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Calibri</vt:lpstr>
      <vt:lpstr>Tahoma</vt:lpstr>
      <vt:lpstr>Wingdings</vt:lpstr>
      <vt:lpstr>Template PPT KVU CCE</vt:lpstr>
      <vt:lpstr>Contrôles Protections des eaux sur les exploitations agricoles</vt:lpstr>
      <vt:lpstr>Buts des points de contrôle</vt:lpstr>
      <vt:lpstr>Principes des contrôles</vt:lpstr>
      <vt:lpstr>Liste des points de contrôle</vt:lpstr>
      <vt:lpstr>Développement du processus</vt:lpstr>
      <vt:lpstr>Clarifications 2022 (exemples)</vt:lpstr>
      <vt:lpstr>Principaux manquements identifiés</vt:lpstr>
      <vt:lpstr>Concept de contrôle (processus)</vt:lpstr>
      <vt:lpstr>Concept de contrôle (responsabilité)</vt:lpstr>
      <vt:lpstr>Concept de contrôle (bilan)</vt:lpstr>
      <vt:lpstr>Manuel de contrôle</vt:lpstr>
      <vt:lpstr>Exemple 1: Réservoir à lisier</vt:lpstr>
      <vt:lpstr>Exemple 2 : Stockage du fumier</vt:lpstr>
      <vt:lpstr>Intégration 13 points dans les PER </vt:lpstr>
      <vt:lpstr>Autres travaux</vt:lpstr>
    </vt:vector>
  </TitlesOfParts>
  <Company>Abraxas Informatik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KVU Vorlage</dc:title>
  <dc:creator>Loosli Andrea</dc:creator>
  <cp:lastModifiedBy>Michel Fischler</cp:lastModifiedBy>
  <cp:revision>172</cp:revision>
  <cp:lastPrinted>2021-11-08T15:41:01Z</cp:lastPrinted>
  <dcterms:created xsi:type="dcterms:W3CDTF">2017-05-04T15:50:22Z</dcterms:created>
  <dcterms:modified xsi:type="dcterms:W3CDTF">2021-11-08T15:47:18Z</dcterms:modified>
</cp:coreProperties>
</file>