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5" r:id="rId4"/>
    <p:sldId id="258" r:id="rId5"/>
    <p:sldId id="284" r:id="rId6"/>
    <p:sldId id="280" r:id="rId7"/>
    <p:sldId id="291" r:id="rId8"/>
    <p:sldId id="260" r:id="rId9"/>
    <p:sldId id="266" r:id="rId10"/>
    <p:sldId id="259" r:id="rId11"/>
    <p:sldId id="261" r:id="rId12"/>
    <p:sldId id="264" r:id="rId13"/>
    <p:sldId id="292" r:id="rId14"/>
    <p:sldId id="304" r:id="rId15"/>
    <p:sldId id="265" r:id="rId16"/>
    <p:sldId id="262" r:id="rId17"/>
    <p:sldId id="303" r:id="rId18"/>
    <p:sldId id="263" r:id="rId19"/>
    <p:sldId id="267" r:id="rId20"/>
    <p:sldId id="294" r:id="rId21"/>
    <p:sldId id="268" r:id="rId22"/>
    <p:sldId id="269" r:id="rId23"/>
    <p:sldId id="295" r:id="rId24"/>
    <p:sldId id="293" r:id="rId25"/>
    <p:sldId id="298" r:id="rId26"/>
    <p:sldId id="299" r:id="rId27"/>
    <p:sldId id="270" r:id="rId28"/>
    <p:sldId id="302" r:id="rId29"/>
    <p:sldId id="271" r:id="rId30"/>
    <p:sldId id="300" r:id="rId31"/>
    <p:sldId id="272" r:id="rId32"/>
    <p:sldId id="279" r:id="rId33"/>
    <p:sldId id="273" r:id="rId34"/>
    <p:sldId id="281" r:id="rId35"/>
    <p:sldId id="305" r:id="rId36"/>
    <p:sldId id="306" r:id="rId37"/>
    <p:sldId id="307" r:id="rId38"/>
    <p:sldId id="308" r:id="rId39"/>
    <p:sldId id="309" r:id="rId40"/>
    <p:sldId id="310" r:id="rId41"/>
    <p:sldId id="288" r:id="rId42"/>
  </p:sldIdLst>
  <p:sldSz cx="12192000" cy="6858000"/>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el Fischler" initials="MF" lastIdx="3" clrIdx="0">
    <p:extLst>
      <p:ext uri="{19B8F6BF-5375-455C-9EA6-DF929625EA0E}">
        <p15:presenceInfo xmlns:p15="http://schemas.microsoft.com/office/powerpoint/2012/main" userId="Michel Fischl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972" autoAdjust="0"/>
    <p:restoredTop sz="94660"/>
  </p:normalViewPr>
  <p:slideViewPr>
    <p:cSldViewPr snapToGrid="0">
      <p:cViewPr varScale="1">
        <p:scale>
          <a:sx n="62" d="100"/>
          <a:sy n="62" d="100"/>
        </p:scale>
        <p:origin x="53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endParaRPr lang="de-CH"/>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2485235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1">
                <a:effectLst/>
              </a:defRPr>
            </a:lvl1pPr>
          </a:lstStyle>
          <a:p>
            <a:r>
              <a:rPr lang="de-DE"/>
              <a:t>Titelmasterformat durch Klicken bearbeiten</a:t>
            </a:r>
            <a:endParaRPr lang="de-CH"/>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3791784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endParaRPr lang="de-CH"/>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1730930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6" name="Fußzeilenplatzhalter 5"/>
          <p:cNvSpPr>
            <a:spLocks noGrp="1"/>
          </p:cNvSpPr>
          <p:nvPr>
            <p:ph type="ftr" sz="quarter" idx="11"/>
          </p:nvPr>
        </p:nvSpPr>
        <p:spPr/>
        <p:txBody>
          <a:bodyPr/>
          <a:lstStyle/>
          <a:p>
            <a:endParaRPr lang="de-CH" dirty="0"/>
          </a:p>
        </p:txBody>
      </p:sp>
      <p:sp>
        <p:nvSpPr>
          <p:cNvPr id="7" name="Foliennummernplatzhalter 6"/>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1656480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endParaRPr lang="de-CH"/>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8" name="Fußzeilenplatzhalter 7"/>
          <p:cNvSpPr>
            <a:spLocks noGrp="1"/>
          </p:cNvSpPr>
          <p:nvPr>
            <p:ph type="ftr" sz="quarter" idx="11"/>
          </p:nvPr>
        </p:nvSpPr>
        <p:spPr/>
        <p:txBody>
          <a:bodyPr/>
          <a:lstStyle/>
          <a:p>
            <a:endParaRPr lang="de-CH" dirty="0"/>
          </a:p>
        </p:txBody>
      </p:sp>
      <p:sp>
        <p:nvSpPr>
          <p:cNvPr id="9" name="Foliennummernplatzhalter 8"/>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3123343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Datumsplatzhalter 2"/>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4" name="Fußzeilenplatzhalter 3"/>
          <p:cNvSpPr>
            <a:spLocks noGrp="1"/>
          </p:cNvSpPr>
          <p:nvPr>
            <p:ph type="ftr" sz="quarter" idx="11"/>
          </p:nvPr>
        </p:nvSpPr>
        <p:spPr/>
        <p:txBody>
          <a:bodyPr/>
          <a:lstStyle/>
          <a:p>
            <a:endParaRPr lang="de-CH" dirty="0"/>
          </a:p>
        </p:txBody>
      </p:sp>
      <p:sp>
        <p:nvSpPr>
          <p:cNvPr id="5" name="Foliennummernplatzhalter 4"/>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3891091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3" name="Fußzeilenplatzhalter 2"/>
          <p:cNvSpPr>
            <a:spLocks noGrp="1"/>
          </p:cNvSpPr>
          <p:nvPr>
            <p:ph type="ftr" sz="quarter" idx="11"/>
          </p:nvPr>
        </p:nvSpPr>
        <p:spPr/>
        <p:txBody>
          <a:bodyPr/>
          <a:lstStyle/>
          <a:p>
            <a:endParaRPr lang="de-CH" dirty="0"/>
          </a:p>
        </p:txBody>
      </p:sp>
      <p:sp>
        <p:nvSpPr>
          <p:cNvPr id="4" name="Foliennummernplatzhalter 3"/>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3656088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6" name="Fußzeilenplatzhalter 5"/>
          <p:cNvSpPr>
            <a:spLocks noGrp="1"/>
          </p:cNvSpPr>
          <p:nvPr>
            <p:ph type="ftr" sz="quarter" idx="11"/>
          </p:nvPr>
        </p:nvSpPr>
        <p:spPr/>
        <p:txBody>
          <a:bodyPr/>
          <a:lstStyle/>
          <a:p>
            <a:endParaRPr lang="de-CH" dirty="0"/>
          </a:p>
        </p:txBody>
      </p:sp>
      <p:sp>
        <p:nvSpPr>
          <p:cNvPr id="7" name="Foliennummernplatzhalter 6"/>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1941871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dirty="0"/>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6" name="Fußzeilenplatzhalter 5"/>
          <p:cNvSpPr>
            <a:spLocks noGrp="1"/>
          </p:cNvSpPr>
          <p:nvPr>
            <p:ph type="ftr" sz="quarter" idx="11"/>
          </p:nvPr>
        </p:nvSpPr>
        <p:spPr/>
        <p:txBody>
          <a:bodyPr/>
          <a:lstStyle/>
          <a:p>
            <a:endParaRPr lang="de-CH" dirty="0"/>
          </a:p>
        </p:txBody>
      </p:sp>
      <p:sp>
        <p:nvSpPr>
          <p:cNvPr id="7" name="Foliennummernplatzhalter 6"/>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4183108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4198359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1391422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6"/>
            <a:ext cx="10515600" cy="376019"/>
          </a:xfrm>
          <a:prstGeom prst="rect">
            <a:avLst/>
          </a:prstGeom>
        </p:spPr>
        <p:txBody>
          <a:bodyPr vert="horz" lIns="91440" tIns="45720" rIns="91440" bIns="45720" rtlCol="0" anchor="ctr">
            <a:normAutofit/>
          </a:bodyPr>
          <a:lstStyle/>
          <a:p>
            <a:r>
              <a:rPr lang="de-DE" dirty="0"/>
              <a:t>Titelmasterformat durch Klicken bearbeiten</a:t>
            </a:r>
            <a:endParaRPr lang="de-CH" dirty="0"/>
          </a:p>
        </p:txBody>
      </p:sp>
      <p:sp>
        <p:nvSpPr>
          <p:cNvPr id="3" name="Textplatzhalter 2"/>
          <p:cNvSpPr>
            <a:spLocks noGrp="1"/>
          </p:cNvSpPr>
          <p:nvPr>
            <p:ph type="body" idx="1"/>
          </p:nvPr>
        </p:nvSpPr>
        <p:spPr>
          <a:xfrm>
            <a:off x="838200" y="837398"/>
            <a:ext cx="10515600" cy="5339565"/>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02CD1C-8D77-425F-B235-64B15FC3EAE6}" type="datetimeFigureOut">
              <a:rPr lang="de-CH" smtClean="0"/>
              <a:t>12.12.2022</a:t>
            </a:fld>
            <a:endParaRPr lang="de-CH" dirty="0"/>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CH" dirty="0"/>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B3BDFD-DBA9-4748-A039-4B878D2B1E06}" type="slidenum">
              <a:rPr lang="de-CH" smtClean="0"/>
              <a:t>‹Nr.›</a:t>
            </a:fld>
            <a:endParaRPr lang="de-CH" dirty="0"/>
          </a:p>
        </p:txBody>
      </p:sp>
    </p:spTree>
    <p:extLst>
      <p:ext uri="{BB962C8B-B14F-4D97-AF65-F5344CB8AC3E}">
        <p14:creationId xmlns:p14="http://schemas.microsoft.com/office/powerpoint/2010/main" val="31107282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1600" b="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xml"/><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lang="de-CH" dirty="0"/>
              <a:t>Handbuch der KVU </a:t>
            </a:r>
            <a:br>
              <a:rPr lang="de-CH" dirty="0"/>
            </a:br>
            <a:r>
              <a:rPr lang="de-CH" dirty="0"/>
              <a:t>zu den Kontrollen im Gewässerschutz</a:t>
            </a:r>
          </a:p>
        </p:txBody>
      </p:sp>
      <p:sp>
        <p:nvSpPr>
          <p:cNvPr id="3" name="Untertitel 2"/>
          <p:cNvSpPr>
            <a:spLocks noGrp="1"/>
          </p:cNvSpPr>
          <p:nvPr>
            <p:ph type="subTitle" idx="1"/>
          </p:nvPr>
        </p:nvSpPr>
        <p:spPr>
          <a:xfrm>
            <a:off x="1524000" y="4085111"/>
            <a:ext cx="9144000" cy="689020"/>
          </a:xfrm>
        </p:spPr>
        <p:txBody>
          <a:bodyPr/>
          <a:lstStyle/>
          <a:p>
            <a:r>
              <a:rPr lang="de-CH" b="1" dirty="0">
                <a:latin typeface="+mj-lt"/>
              </a:rPr>
              <a:t>1.1 Baulicher Gewässerschutz und Entwässerung des Hofes</a:t>
            </a:r>
            <a:endParaRPr lang="de-CH" dirty="0">
              <a:latin typeface="+mj-lt"/>
            </a:endParaRPr>
          </a:p>
        </p:txBody>
      </p:sp>
      <p:pic>
        <p:nvPicPr>
          <p:cNvPr id="4" name="Grafik 3" descr="Ein Bild, das dunkel, erleuchtet enthält.&#10;&#10;Automatisch generierte Beschreibung">
            <a:extLst>
              <a:ext uri="{FF2B5EF4-FFF2-40B4-BE49-F238E27FC236}">
                <a16:creationId xmlns:a16="http://schemas.microsoft.com/office/drawing/2014/main" id="{E8F173F0-E058-413B-8551-B48330FC5D8F}"/>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0567652" y="5189511"/>
            <a:ext cx="805380" cy="324778"/>
          </a:xfrm>
          <a:prstGeom prst="rect">
            <a:avLst/>
          </a:prstGeom>
        </p:spPr>
      </p:pic>
      <p:sp>
        <p:nvSpPr>
          <p:cNvPr id="5" name="Textfeld 4">
            <a:extLst>
              <a:ext uri="{FF2B5EF4-FFF2-40B4-BE49-F238E27FC236}">
                <a16:creationId xmlns:a16="http://schemas.microsoft.com/office/drawing/2014/main" id="{C9B1C9F8-896F-4AB5-A7AC-A4A454A13721}"/>
              </a:ext>
            </a:extLst>
          </p:cNvPr>
          <p:cNvSpPr txBox="1"/>
          <p:nvPr/>
        </p:nvSpPr>
        <p:spPr>
          <a:xfrm>
            <a:off x="613995" y="5189511"/>
            <a:ext cx="10054005" cy="369332"/>
          </a:xfrm>
          <a:prstGeom prst="rect">
            <a:avLst/>
          </a:prstGeom>
          <a:noFill/>
        </p:spPr>
        <p:txBody>
          <a:bodyPr wrap="square" rtlCol="0">
            <a:spAutoFit/>
          </a:bodyPr>
          <a:lstStyle/>
          <a:p>
            <a:r>
              <a:rPr lang="de-CH" dirty="0"/>
              <a:t>Spezielle Hinweise für Alpen / Sömmerungsbetriebe sind mit folgendem Symbol gekennzeichnet: </a:t>
            </a:r>
          </a:p>
        </p:txBody>
      </p:sp>
      <p:sp>
        <p:nvSpPr>
          <p:cNvPr id="6" name="Textfeld 5">
            <a:extLst>
              <a:ext uri="{FF2B5EF4-FFF2-40B4-BE49-F238E27FC236}">
                <a16:creationId xmlns:a16="http://schemas.microsoft.com/office/drawing/2014/main" id="{A93A742F-4F5D-4221-B111-42B24ED52B9B}"/>
              </a:ext>
            </a:extLst>
          </p:cNvPr>
          <p:cNvSpPr txBox="1"/>
          <p:nvPr/>
        </p:nvSpPr>
        <p:spPr>
          <a:xfrm>
            <a:off x="1641410" y="5745003"/>
            <a:ext cx="9143999" cy="369332"/>
          </a:xfrm>
          <a:prstGeom prst="rect">
            <a:avLst/>
          </a:prstGeom>
          <a:noFill/>
        </p:spPr>
        <p:txBody>
          <a:bodyPr wrap="square" rtlCol="0">
            <a:spAutoFit/>
          </a:bodyPr>
          <a:lstStyle/>
          <a:p>
            <a:pPr algn="ctr"/>
            <a:r>
              <a:rPr lang="de-CH" dirty="0"/>
              <a:t>Stand: 12. Dezember 2022</a:t>
            </a:r>
          </a:p>
        </p:txBody>
      </p:sp>
    </p:spTree>
    <p:extLst>
      <p:ext uri="{BB962C8B-B14F-4D97-AF65-F5344CB8AC3E}">
        <p14:creationId xmlns:p14="http://schemas.microsoft.com/office/powerpoint/2010/main" val="275262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1.1.1 Güllebehälter</a:t>
            </a:r>
          </a:p>
        </p:txBody>
      </p:sp>
      <p:pic>
        <p:nvPicPr>
          <p:cNvPr id="5" name="Inhaltsplatzhalter 4"/>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838200" y="801382"/>
            <a:ext cx="3822904" cy="4664468"/>
          </a:xfrm>
        </p:spPr>
      </p:pic>
      <p:pic>
        <p:nvPicPr>
          <p:cNvPr id="6" name="Grafik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41797" y="801381"/>
            <a:ext cx="6688848" cy="4583897"/>
          </a:xfrm>
          <a:prstGeom prst="rect">
            <a:avLst/>
          </a:prstGeom>
        </p:spPr>
      </p:pic>
      <p:sp>
        <p:nvSpPr>
          <p:cNvPr id="7" name="Textfeld 6"/>
          <p:cNvSpPr txBox="1"/>
          <p:nvPr/>
        </p:nvSpPr>
        <p:spPr>
          <a:xfrm>
            <a:off x="838200" y="5908754"/>
            <a:ext cx="6688848" cy="369332"/>
          </a:xfrm>
          <a:prstGeom prst="rect">
            <a:avLst/>
          </a:prstGeom>
          <a:noFill/>
        </p:spPr>
        <p:txBody>
          <a:bodyPr wrap="square" rtlCol="0">
            <a:spAutoFit/>
          </a:bodyPr>
          <a:lstStyle/>
          <a:p>
            <a:r>
              <a:rPr lang="de-CH" dirty="0"/>
              <a:t>Mangel: Sichtbarer Gülleaustritt durch Risse in Güllebehälter.</a:t>
            </a:r>
          </a:p>
        </p:txBody>
      </p:sp>
      <p:sp>
        <p:nvSpPr>
          <p:cNvPr id="8" name="Ellipse 7"/>
          <p:cNvSpPr/>
          <p:nvPr/>
        </p:nvSpPr>
        <p:spPr>
          <a:xfrm>
            <a:off x="8322590" y="4034369"/>
            <a:ext cx="1764000" cy="1764000"/>
          </a:xfrm>
          <a:prstGeom prst="ellipse">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9" name="Textfeld 8"/>
          <p:cNvSpPr txBox="1"/>
          <p:nvPr/>
        </p:nvSpPr>
        <p:spPr>
          <a:xfrm>
            <a:off x="838200" y="5487114"/>
            <a:ext cx="2251509" cy="215444"/>
          </a:xfrm>
          <a:prstGeom prst="rect">
            <a:avLst/>
          </a:prstGeom>
          <a:noFill/>
        </p:spPr>
        <p:txBody>
          <a:bodyPr wrap="square" rtlCol="0">
            <a:spAutoFit/>
          </a:bodyPr>
          <a:lstStyle/>
          <a:p>
            <a:r>
              <a:rPr lang="de-CH" sz="800" dirty="0"/>
              <a:t>Quelle: Qualinova</a:t>
            </a:r>
          </a:p>
        </p:txBody>
      </p:sp>
      <p:sp>
        <p:nvSpPr>
          <p:cNvPr id="10" name="Textfeld 9"/>
          <p:cNvSpPr txBox="1"/>
          <p:nvPr/>
        </p:nvSpPr>
        <p:spPr>
          <a:xfrm>
            <a:off x="5141797" y="5393668"/>
            <a:ext cx="2251509" cy="215444"/>
          </a:xfrm>
          <a:prstGeom prst="rect">
            <a:avLst/>
          </a:prstGeom>
          <a:noFill/>
        </p:spPr>
        <p:txBody>
          <a:bodyPr wrap="square" rtlCol="0">
            <a:spAutoFit/>
          </a:bodyPr>
          <a:lstStyle/>
          <a:p>
            <a:r>
              <a:rPr lang="de-CH" sz="800" dirty="0"/>
              <a:t>Quelle: Qualinova</a:t>
            </a:r>
          </a:p>
        </p:txBody>
      </p:sp>
      <p:sp>
        <p:nvSpPr>
          <p:cNvPr id="13" name="Smiley 12"/>
          <p:cNvSpPr/>
          <p:nvPr/>
        </p:nvSpPr>
        <p:spPr>
          <a:xfrm>
            <a:off x="3605451" y="4479378"/>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6" name="Smiley 15"/>
          <p:cNvSpPr/>
          <p:nvPr/>
        </p:nvSpPr>
        <p:spPr>
          <a:xfrm>
            <a:off x="10831377" y="4296406"/>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2611985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1.1.1 Güllebehälter</a:t>
            </a:r>
          </a:p>
        </p:txBody>
      </p:sp>
      <p:pic>
        <p:nvPicPr>
          <p:cNvPr id="6" name="Grafik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38200" y="860272"/>
            <a:ext cx="3538183" cy="4717576"/>
          </a:xfrm>
          <a:prstGeom prst="rect">
            <a:avLst/>
          </a:prstGeom>
        </p:spPr>
      </p:pic>
      <p:sp>
        <p:nvSpPr>
          <p:cNvPr id="7" name="Textfeld 6"/>
          <p:cNvSpPr txBox="1"/>
          <p:nvPr/>
        </p:nvSpPr>
        <p:spPr>
          <a:xfrm>
            <a:off x="694771" y="5893882"/>
            <a:ext cx="3681612" cy="646331"/>
          </a:xfrm>
          <a:prstGeom prst="rect">
            <a:avLst/>
          </a:prstGeom>
          <a:noFill/>
        </p:spPr>
        <p:txBody>
          <a:bodyPr wrap="square" rtlCol="0">
            <a:spAutoFit/>
          </a:bodyPr>
          <a:lstStyle/>
          <a:p>
            <a:r>
              <a:rPr lang="de-CH" dirty="0"/>
              <a:t>Mangel: Sichtbarer Gülleaustritt </a:t>
            </a:r>
            <a:br>
              <a:rPr lang="de-CH" dirty="0"/>
            </a:br>
            <a:r>
              <a:rPr lang="de-CH" dirty="0"/>
              <a:t>durch Risse in Güllebehälter.</a:t>
            </a:r>
          </a:p>
        </p:txBody>
      </p:sp>
      <p:sp>
        <p:nvSpPr>
          <p:cNvPr id="8" name="Textfeld 7"/>
          <p:cNvSpPr txBox="1"/>
          <p:nvPr/>
        </p:nvSpPr>
        <p:spPr>
          <a:xfrm>
            <a:off x="838200" y="5577848"/>
            <a:ext cx="2251509" cy="215444"/>
          </a:xfrm>
          <a:prstGeom prst="rect">
            <a:avLst/>
          </a:prstGeom>
          <a:noFill/>
        </p:spPr>
        <p:txBody>
          <a:bodyPr wrap="square" rtlCol="0">
            <a:spAutoFit/>
          </a:bodyPr>
          <a:lstStyle/>
          <a:p>
            <a:r>
              <a:rPr lang="de-CH" sz="800" dirty="0"/>
              <a:t>Quelle: AfU FR</a:t>
            </a:r>
          </a:p>
        </p:txBody>
      </p:sp>
      <p:sp>
        <p:nvSpPr>
          <p:cNvPr id="9" name="Smiley 8"/>
          <p:cNvSpPr/>
          <p:nvPr/>
        </p:nvSpPr>
        <p:spPr>
          <a:xfrm>
            <a:off x="3266288" y="4547587"/>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pic>
        <p:nvPicPr>
          <p:cNvPr id="12" name="Inhaltsplatzhalter 3">
            <a:extLst>
              <a:ext uri="{FF2B5EF4-FFF2-40B4-BE49-F238E27FC236}">
                <a16:creationId xmlns:a16="http://schemas.microsoft.com/office/drawing/2014/main" id="{49EA8D75-4B56-402D-875B-9B49B30FE667}"/>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6191113" y="860272"/>
            <a:ext cx="3168644" cy="4802224"/>
          </a:xfrm>
        </p:spPr>
      </p:pic>
      <p:sp>
        <p:nvSpPr>
          <p:cNvPr id="13" name="Textfeld 12">
            <a:extLst>
              <a:ext uri="{FF2B5EF4-FFF2-40B4-BE49-F238E27FC236}">
                <a16:creationId xmlns:a16="http://schemas.microsoft.com/office/drawing/2014/main" id="{FF801023-2356-4A3A-BBCF-B77D89805487}"/>
              </a:ext>
            </a:extLst>
          </p:cNvPr>
          <p:cNvSpPr txBox="1"/>
          <p:nvPr/>
        </p:nvSpPr>
        <p:spPr>
          <a:xfrm>
            <a:off x="6107799" y="5866536"/>
            <a:ext cx="3808117" cy="646331"/>
          </a:xfrm>
          <a:prstGeom prst="rect">
            <a:avLst/>
          </a:prstGeom>
          <a:noFill/>
        </p:spPr>
        <p:txBody>
          <a:bodyPr wrap="square" rtlCol="0">
            <a:spAutoFit/>
          </a:bodyPr>
          <a:lstStyle/>
          <a:p>
            <a:r>
              <a:rPr lang="de-CH" dirty="0"/>
              <a:t>Mangel: Loch in Güllebehälter mit Austritt von Gülle.</a:t>
            </a:r>
          </a:p>
        </p:txBody>
      </p:sp>
      <p:sp>
        <p:nvSpPr>
          <p:cNvPr id="14" name="Smiley 13">
            <a:extLst>
              <a:ext uri="{FF2B5EF4-FFF2-40B4-BE49-F238E27FC236}">
                <a16:creationId xmlns:a16="http://schemas.microsoft.com/office/drawing/2014/main" id="{8E017A57-792C-45E1-84DA-1E176E86EFC7}"/>
              </a:ext>
            </a:extLst>
          </p:cNvPr>
          <p:cNvSpPr/>
          <p:nvPr/>
        </p:nvSpPr>
        <p:spPr>
          <a:xfrm>
            <a:off x="8397659" y="4639547"/>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0" name="Textfeld 9">
            <a:extLst>
              <a:ext uri="{FF2B5EF4-FFF2-40B4-BE49-F238E27FC236}">
                <a16:creationId xmlns:a16="http://schemas.microsoft.com/office/drawing/2014/main" id="{12D2F805-13A1-43C6-A6E7-188684468D07}"/>
              </a:ext>
            </a:extLst>
          </p:cNvPr>
          <p:cNvSpPr txBox="1"/>
          <p:nvPr/>
        </p:nvSpPr>
        <p:spPr>
          <a:xfrm>
            <a:off x="6146150" y="5685570"/>
            <a:ext cx="2251509" cy="215444"/>
          </a:xfrm>
          <a:prstGeom prst="rect">
            <a:avLst/>
          </a:prstGeom>
          <a:noFill/>
        </p:spPr>
        <p:txBody>
          <a:bodyPr wrap="square" rtlCol="0">
            <a:spAutoFit/>
          </a:bodyPr>
          <a:lstStyle/>
          <a:p>
            <a:r>
              <a:rPr lang="de-CH" sz="800" dirty="0"/>
              <a:t>Quelle: AfU FR</a:t>
            </a:r>
          </a:p>
        </p:txBody>
      </p:sp>
    </p:spTree>
    <p:extLst>
      <p:ext uri="{BB962C8B-B14F-4D97-AF65-F5344CB8AC3E}">
        <p14:creationId xmlns:p14="http://schemas.microsoft.com/office/powerpoint/2010/main" val="2400896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1.1.1 Güllebehälter</a:t>
            </a:r>
          </a:p>
        </p:txBody>
      </p:sp>
      <p:pic>
        <p:nvPicPr>
          <p:cNvPr id="4" name="Inhaltsplatzhalter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38199" y="968793"/>
            <a:ext cx="6665159" cy="4998869"/>
          </a:xfrm>
        </p:spPr>
      </p:pic>
      <p:sp>
        <p:nvSpPr>
          <p:cNvPr id="5" name="Textfeld 4"/>
          <p:cNvSpPr txBox="1"/>
          <p:nvPr/>
        </p:nvSpPr>
        <p:spPr>
          <a:xfrm>
            <a:off x="7599946" y="968793"/>
            <a:ext cx="3658604" cy="369332"/>
          </a:xfrm>
          <a:prstGeom prst="rect">
            <a:avLst/>
          </a:prstGeom>
          <a:noFill/>
        </p:spPr>
        <p:txBody>
          <a:bodyPr wrap="square" rtlCol="0">
            <a:spAutoFit/>
          </a:bodyPr>
          <a:lstStyle/>
          <a:p>
            <a:r>
              <a:rPr lang="de-CH" dirty="0"/>
              <a:t>Mangel: Rost an Güllebehälter.</a:t>
            </a:r>
          </a:p>
        </p:txBody>
      </p:sp>
      <p:sp>
        <p:nvSpPr>
          <p:cNvPr id="6" name="Textfeld 5"/>
          <p:cNvSpPr txBox="1"/>
          <p:nvPr/>
        </p:nvSpPr>
        <p:spPr>
          <a:xfrm>
            <a:off x="838199" y="5979866"/>
            <a:ext cx="2251509" cy="215444"/>
          </a:xfrm>
          <a:prstGeom prst="rect">
            <a:avLst/>
          </a:prstGeom>
          <a:noFill/>
        </p:spPr>
        <p:txBody>
          <a:bodyPr wrap="square" rtlCol="0">
            <a:spAutoFit/>
          </a:bodyPr>
          <a:lstStyle/>
          <a:p>
            <a:r>
              <a:rPr lang="de-CH" sz="800" dirty="0"/>
              <a:t>Quelle: AWEL, ZH</a:t>
            </a:r>
          </a:p>
        </p:txBody>
      </p:sp>
      <p:sp>
        <p:nvSpPr>
          <p:cNvPr id="9" name="Smiley 8"/>
          <p:cNvSpPr/>
          <p:nvPr/>
        </p:nvSpPr>
        <p:spPr>
          <a:xfrm>
            <a:off x="6443205" y="4963168"/>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3" name="Pfeil nach unten 2"/>
          <p:cNvSpPr/>
          <p:nvPr/>
        </p:nvSpPr>
        <p:spPr>
          <a:xfrm rot="19588102">
            <a:off x="2665925" y="1731459"/>
            <a:ext cx="605307" cy="1352282"/>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603427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1.1.1 Güllebehälter</a:t>
            </a:r>
          </a:p>
        </p:txBody>
      </p:sp>
      <p:pic>
        <p:nvPicPr>
          <p:cNvPr id="9" name="Inhaltsplatzhalter 8"/>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38200" y="766719"/>
            <a:ext cx="7120466" cy="5340350"/>
          </a:xfrm>
        </p:spPr>
      </p:pic>
      <p:sp>
        <p:nvSpPr>
          <p:cNvPr id="5" name="Textfeld 4"/>
          <p:cNvSpPr txBox="1"/>
          <p:nvPr/>
        </p:nvSpPr>
        <p:spPr>
          <a:xfrm>
            <a:off x="8103285" y="876514"/>
            <a:ext cx="3809082" cy="646331"/>
          </a:xfrm>
          <a:prstGeom prst="rect">
            <a:avLst/>
          </a:prstGeom>
          <a:noFill/>
        </p:spPr>
        <p:txBody>
          <a:bodyPr wrap="square" rtlCol="0">
            <a:spAutoFit/>
          </a:bodyPr>
          <a:lstStyle/>
          <a:p>
            <a:r>
              <a:rPr lang="de-CH" dirty="0"/>
              <a:t>Mangel: Rost an Stahlbändern von Holzgüllesilos.</a:t>
            </a:r>
          </a:p>
        </p:txBody>
      </p:sp>
      <p:sp>
        <p:nvSpPr>
          <p:cNvPr id="6" name="Textfeld 5"/>
          <p:cNvSpPr txBox="1"/>
          <p:nvPr/>
        </p:nvSpPr>
        <p:spPr>
          <a:xfrm>
            <a:off x="838200" y="6089120"/>
            <a:ext cx="2251509" cy="215444"/>
          </a:xfrm>
          <a:prstGeom prst="rect">
            <a:avLst/>
          </a:prstGeom>
          <a:noFill/>
        </p:spPr>
        <p:txBody>
          <a:bodyPr wrap="square" rtlCol="0">
            <a:spAutoFit/>
          </a:bodyPr>
          <a:lstStyle/>
          <a:p>
            <a:r>
              <a:rPr lang="de-CH" sz="800" dirty="0"/>
              <a:t>Quelle: Lawa, LU</a:t>
            </a:r>
          </a:p>
        </p:txBody>
      </p:sp>
      <p:sp>
        <p:nvSpPr>
          <p:cNvPr id="7" name="Smiley 6"/>
          <p:cNvSpPr/>
          <p:nvPr/>
        </p:nvSpPr>
        <p:spPr>
          <a:xfrm>
            <a:off x="6734976" y="4893488"/>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8" name="Pfeil nach unten 7"/>
          <p:cNvSpPr/>
          <p:nvPr/>
        </p:nvSpPr>
        <p:spPr>
          <a:xfrm rot="19588102">
            <a:off x="3798438" y="1152619"/>
            <a:ext cx="605307" cy="1352282"/>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907409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1.1.1 Güllebehälter</a:t>
            </a:r>
          </a:p>
        </p:txBody>
      </p:sp>
      <p:pic>
        <p:nvPicPr>
          <p:cNvPr id="4" name="Inhaltsplatzhalt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838200" y="864066"/>
            <a:ext cx="5335399" cy="4001549"/>
          </a:xfrm>
        </p:spPr>
      </p:pic>
      <p:sp>
        <p:nvSpPr>
          <p:cNvPr id="5" name="Textfeld 4"/>
          <p:cNvSpPr txBox="1"/>
          <p:nvPr/>
        </p:nvSpPr>
        <p:spPr>
          <a:xfrm>
            <a:off x="838199" y="5412718"/>
            <a:ext cx="4415288" cy="369332"/>
          </a:xfrm>
          <a:prstGeom prst="rect">
            <a:avLst/>
          </a:prstGeom>
          <a:noFill/>
        </p:spPr>
        <p:txBody>
          <a:bodyPr wrap="square" rtlCol="0">
            <a:spAutoFit/>
          </a:bodyPr>
          <a:lstStyle/>
          <a:p>
            <a:r>
              <a:rPr lang="de-CH" dirty="0"/>
              <a:t>Mangel: Grosse Risse an Güllelager.</a:t>
            </a:r>
          </a:p>
        </p:txBody>
      </p:sp>
      <p:sp>
        <p:nvSpPr>
          <p:cNvPr id="6" name="Textfeld 5"/>
          <p:cNvSpPr txBox="1"/>
          <p:nvPr/>
        </p:nvSpPr>
        <p:spPr>
          <a:xfrm>
            <a:off x="838200" y="4861716"/>
            <a:ext cx="2251509" cy="215444"/>
          </a:xfrm>
          <a:prstGeom prst="rect">
            <a:avLst/>
          </a:prstGeom>
          <a:noFill/>
        </p:spPr>
        <p:txBody>
          <a:bodyPr wrap="square" rtlCol="0">
            <a:spAutoFit/>
          </a:bodyPr>
          <a:lstStyle/>
          <a:p>
            <a:r>
              <a:rPr lang="de-CH" sz="800" dirty="0"/>
              <a:t>Quelle: AfU, SG</a:t>
            </a:r>
          </a:p>
        </p:txBody>
      </p:sp>
      <p:sp>
        <p:nvSpPr>
          <p:cNvPr id="7" name="Smiley 6"/>
          <p:cNvSpPr/>
          <p:nvPr/>
        </p:nvSpPr>
        <p:spPr>
          <a:xfrm>
            <a:off x="5219484" y="3846636"/>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8" name="Pfeil nach unten 7"/>
          <p:cNvSpPr/>
          <p:nvPr/>
        </p:nvSpPr>
        <p:spPr>
          <a:xfrm rot="14007161">
            <a:off x="3440271" y="3539800"/>
            <a:ext cx="605307" cy="1352282"/>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pic>
        <p:nvPicPr>
          <p:cNvPr id="9" name="Grafik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527999" y="864066"/>
            <a:ext cx="5330199" cy="3997650"/>
          </a:xfrm>
          <a:prstGeom prst="rect">
            <a:avLst/>
          </a:prstGeom>
        </p:spPr>
      </p:pic>
      <p:sp>
        <p:nvSpPr>
          <p:cNvPr id="10" name="Smiley 9"/>
          <p:cNvSpPr/>
          <p:nvPr/>
        </p:nvSpPr>
        <p:spPr>
          <a:xfrm>
            <a:off x="10731426" y="3846636"/>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1" name="Textfeld 10"/>
          <p:cNvSpPr txBox="1"/>
          <p:nvPr/>
        </p:nvSpPr>
        <p:spPr>
          <a:xfrm>
            <a:off x="6466355" y="4861349"/>
            <a:ext cx="2251509" cy="215444"/>
          </a:xfrm>
          <a:prstGeom prst="rect">
            <a:avLst/>
          </a:prstGeom>
          <a:noFill/>
        </p:spPr>
        <p:txBody>
          <a:bodyPr wrap="square" rtlCol="0">
            <a:spAutoFit/>
          </a:bodyPr>
          <a:lstStyle/>
          <a:p>
            <a:r>
              <a:rPr lang="de-CH" sz="800" dirty="0"/>
              <a:t>Quelle: AfU, SG</a:t>
            </a:r>
          </a:p>
        </p:txBody>
      </p:sp>
    </p:spTree>
    <p:extLst>
      <p:ext uri="{BB962C8B-B14F-4D97-AF65-F5344CB8AC3E}">
        <p14:creationId xmlns:p14="http://schemas.microsoft.com/office/powerpoint/2010/main" val="2526102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1.1.1 Güllebehälter</a:t>
            </a:r>
          </a:p>
        </p:txBody>
      </p:sp>
      <p:sp>
        <p:nvSpPr>
          <p:cNvPr id="5" name="Textfeld 4"/>
          <p:cNvSpPr txBox="1"/>
          <p:nvPr/>
        </p:nvSpPr>
        <p:spPr>
          <a:xfrm>
            <a:off x="4203524" y="958523"/>
            <a:ext cx="5500956" cy="646331"/>
          </a:xfrm>
          <a:prstGeom prst="rect">
            <a:avLst/>
          </a:prstGeom>
          <a:noFill/>
        </p:spPr>
        <p:txBody>
          <a:bodyPr wrap="square" rtlCol="0">
            <a:spAutoFit/>
          </a:bodyPr>
          <a:lstStyle/>
          <a:p>
            <a:r>
              <a:rPr lang="de-CH" dirty="0"/>
              <a:t>Güllebehälter mit krustenartigen Kalkablagerungen: </a:t>
            </a:r>
            <a:br>
              <a:rPr lang="de-CH" dirty="0"/>
            </a:br>
            <a:r>
              <a:rPr lang="de-CH" dirty="0"/>
              <a:t>tolerierbar, da kein Gülleaustritt.</a:t>
            </a:r>
          </a:p>
        </p:txBody>
      </p:sp>
      <p:sp>
        <p:nvSpPr>
          <p:cNvPr id="6" name="Textfeld 5"/>
          <p:cNvSpPr txBox="1"/>
          <p:nvPr/>
        </p:nvSpPr>
        <p:spPr>
          <a:xfrm>
            <a:off x="677863" y="5840521"/>
            <a:ext cx="2251509" cy="215444"/>
          </a:xfrm>
          <a:prstGeom prst="rect">
            <a:avLst/>
          </a:prstGeom>
          <a:noFill/>
        </p:spPr>
        <p:txBody>
          <a:bodyPr wrap="square" rtlCol="0">
            <a:spAutoFit/>
          </a:bodyPr>
          <a:lstStyle/>
          <a:p>
            <a:r>
              <a:rPr lang="de-CH" sz="800" dirty="0"/>
              <a:t>Quelle: E. Müller</a:t>
            </a:r>
          </a:p>
        </p:txBody>
      </p:sp>
      <p:pic>
        <p:nvPicPr>
          <p:cNvPr id="13" name="Grafik 12" descr="Ein Bild, das draußen, Gebäude, Megalith, Stein enthält.&#10;&#10;Automatisch generierte Beschreibung">
            <a:extLst>
              <a:ext uri="{FF2B5EF4-FFF2-40B4-BE49-F238E27FC236}">
                <a16:creationId xmlns:a16="http://schemas.microsoft.com/office/drawing/2014/main" id="{35CC411F-E215-4DF7-90A3-068678E6025D}"/>
              </a:ext>
            </a:extLst>
          </p:cNvPr>
          <p:cNvPicPr/>
          <p:nvPr/>
        </p:nvPicPr>
        <p:blipFill rotWithShape="1">
          <a:blip r:embed="rId2" cstate="print">
            <a:extLst>
              <a:ext uri="{28A0092B-C50C-407E-A947-70E740481C1C}">
                <a14:useLocalDpi xmlns:a14="http://schemas.microsoft.com/office/drawing/2010/main"/>
              </a:ext>
            </a:extLst>
          </a:blip>
          <a:srcRect/>
          <a:stretch/>
        </p:blipFill>
        <p:spPr bwMode="auto">
          <a:xfrm>
            <a:off x="752291" y="808118"/>
            <a:ext cx="3022267" cy="5005852"/>
          </a:xfrm>
          <a:prstGeom prst="rect">
            <a:avLst/>
          </a:prstGeom>
          <a:noFill/>
          <a:ln>
            <a:noFill/>
          </a:ln>
        </p:spPr>
      </p:pic>
      <p:sp>
        <p:nvSpPr>
          <p:cNvPr id="14" name="Smiley 13">
            <a:extLst>
              <a:ext uri="{FF2B5EF4-FFF2-40B4-BE49-F238E27FC236}">
                <a16:creationId xmlns:a16="http://schemas.microsoft.com/office/drawing/2014/main" id="{1E7FC557-BDEA-429D-B229-7141577B33DF}"/>
              </a:ext>
            </a:extLst>
          </p:cNvPr>
          <p:cNvSpPr/>
          <p:nvPr/>
        </p:nvSpPr>
        <p:spPr>
          <a:xfrm>
            <a:off x="838199" y="1044030"/>
            <a:ext cx="863600" cy="8636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CH" dirty="0"/>
          </a:p>
        </p:txBody>
      </p:sp>
      <p:sp>
        <p:nvSpPr>
          <p:cNvPr id="15" name="Pfeil nach unten 7">
            <a:extLst>
              <a:ext uri="{FF2B5EF4-FFF2-40B4-BE49-F238E27FC236}">
                <a16:creationId xmlns:a16="http://schemas.microsoft.com/office/drawing/2014/main" id="{FF53D14C-A1F8-42B8-8DA6-06E2C68FE968}"/>
              </a:ext>
            </a:extLst>
          </p:cNvPr>
          <p:cNvSpPr/>
          <p:nvPr/>
        </p:nvSpPr>
        <p:spPr>
          <a:xfrm rot="2562641">
            <a:off x="2215031" y="1270876"/>
            <a:ext cx="605307" cy="988208"/>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6" name="Pfeil nach unten 7">
            <a:extLst>
              <a:ext uri="{FF2B5EF4-FFF2-40B4-BE49-F238E27FC236}">
                <a16:creationId xmlns:a16="http://schemas.microsoft.com/office/drawing/2014/main" id="{6EECD8A4-30ED-4304-BB68-E8F3E96AC3CE}"/>
              </a:ext>
            </a:extLst>
          </p:cNvPr>
          <p:cNvSpPr/>
          <p:nvPr/>
        </p:nvSpPr>
        <p:spPr>
          <a:xfrm rot="18483336">
            <a:off x="1885236" y="4275074"/>
            <a:ext cx="605307" cy="988208"/>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826880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1.1.2 Mistlagerung</a:t>
            </a:r>
          </a:p>
        </p:txBody>
      </p:sp>
      <p:pic>
        <p:nvPicPr>
          <p:cNvPr id="4" name="Inhaltsplatzhalter 3"/>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838200" y="1070712"/>
            <a:ext cx="5099205" cy="2928206"/>
          </a:xfrm>
        </p:spPr>
      </p:pic>
      <p:pic>
        <p:nvPicPr>
          <p:cNvPr id="5" name="Grafik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36117" y="1070712"/>
            <a:ext cx="5159653" cy="3869740"/>
          </a:xfrm>
          <a:prstGeom prst="rect">
            <a:avLst/>
          </a:prstGeom>
        </p:spPr>
      </p:pic>
      <p:sp>
        <p:nvSpPr>
          <p:cNvPr id="6" name="Textfeld 5"/>
          <p:cNvSpPr txBox="1"/>
          <p:nvPr/>
        </p:nvSpPr>
        <p:spPr>
          <a:xfrm>
            <a:off x="807378" y="4046633"/>
            <a:ext cx="2251509" cy="215444"/>
          </a:xfrm>
          <a:prstGeom prst="rect">
            <a:avLst/>
          </a:prstGeom>
          <a:noFill/>
        </p:spPr>
        <p:txBody>
          <a:bodyPr wrap="square" rtlCol="0">
            <a:spAutoFit/>
          </a:bodyPr>
          <a:lstStyle/>
          <a:p>
            <a:r>
              <a:rPr lang="de-CH" sz="800" dirty="0"/>
              <a:t>Quelle: Qualinova</a:t>
            </a:r>
          </a:p>
        </p:txBody>
      </p:sp>
      <p:sp>
        <p:nvSpPr>
          <p:cNvPr id="7" name="Textfeld 6"/>
          <p:cNvSpPr txBox="1"/>
          <p:nvPr/>
        </p:nvSpPr>
        <p:spPr>
          <a:xfrm>
            <a:off x="6295021" y="5013479"/>
            <a:ext cx="2251509" cy="215444"/>
          </a:xfrm>
          <a:prstGeom prst="rect">
            <a:avLst/>
          </a:prstGeom>
          <a:noFill/>
        </p:spPr>
        <p:txBody>
          <a:bodyPr wrap="square" rtlCol="0">
            <a:spAutoFit/>
          </a:bodyPr>
          <a:lstStyle/>
          <a:p>
            <a:r>
              <a:rPr lang="de-CH" sz="800" dirty="0"/>
              <a:t>Quelle: AGRIDEA</a:t>
            </a:r>
          </a:p>
        </p:txBody>
      </p:sp>
      <p:sp>
        <p:nvSpPr>
          <p:cNvPr id="8" name="Textfeld 7"/>
          <p:cNvSpPr txBox="1"/>
          <p:nvPr/>
        </p:nvSpPr>
        <p:spPr>
          <a:xfrm>
            <a:off x="838200" y="5492726"/>
            <a:ext cx="4723310" cy="369332"/>
          </a:xfrm>
          <a:prstGeom prst="rect">
            <a:avLst/>
          </a:prstGeom>
          <a:noFill/>
        </p:spPr>
        <p:txBody>
          <a:bodyPr wrap="square" rtlCol="0">
            <a:spAutoFit/>
          </a:bodyPr>
          <a:lstStyle/>
          <a:p>
            <a:r>
              <a:rPr lang="de-CH" dirty="0"/>
              <a:t>Randabschluss verhindert Mistsaftaustritt.</a:t>
            </a:r>
          </a:p>
        </p:txBody>
      </p:sp>
      <p:sp>
        <p:nvSpPr>
          <p:cNvPr id="9" name="Smiley 8"/>
          <p:cNvSpPr/>
          <p:nvPr/>
        </p:nvSpPr>
        <p:spPr>
          <a:xfrm>
            <a:off x="4934536" y="2910366"/>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2" name="Smiley 11"/>
          <p:cNvSpPr/>
          <p:nvPr/>
        </p:nvSpPr>
        <p:spPr>
          <a:xfrm>
            <a:off x="10414511" y="3866191"/>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0" name="Pfeil nach unten 9"/>
          <p:cNvSpPr/>
          <p:nvPr/>
        </p:nvSpPr>
        <p:spPr>
          <a:xfrm rot="17838127">
            <a:off x="1302480" y="1822660"/>
            <a:ext cx="605307" cy="1413709"/>
          </a:xfrm>
          <a:prstGeom prst="downArrow">
            <a:avLst/>
          </a:prstGeom>
          <a:solidFill>
            <a:schemeClr val="accent6">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1" name="Pfeil nach unten 10"/>
          <p:cNvSpPr/>
          <p:nvPr/>
        </p:nvSpPr>
        <p:spPr>
          <a:xfrm rot="3200560">
            <a:off x="7537227" y="2085302"/>
            <a:ext cx="605307" cy="1413709"/>
          </a:xfrm>
          <a:prstGeom prst="downArrow">
            <a:avLst/>
          </a:prstGeom>
          <a:solidFill>
            <a:schemeClr val="accent6">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294042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1.1.2 Mistlagerung</a:t>
            </a:r>
          </a:p>
        </p:txBody>
      </p:sp>
      <p:sp>
        <p:nvSpPr>
          <p:cNvPr id="7" name="Textfeld 6"/>
          <p:cNvSpPr txBox="1"/>
          <p:nvPr/>
        </p:nvSpPr>
        <p:spPr>
          <a:xfrm>
            <a:off x="866684" y="4947263"/>
            <a:ext cx="2251509" cy="215444"/>
          </a:xfrm>
          <a:prstGeom prst="rect">
            <a:avLst/>
          </a:prstGeom>
          <a:noFill/>
        </p:spPr>
        <p:txBody>
          <a:bodyPr wrap="square" rtlCol="0">
            <a:spAutoFit/>
          </a:bodyPr>
          <a:lstStyle/>
          <a:p>
            <a:r>
              <a:rPr lang="de-CH" sz="800" dirty="0"/>
              <a:t>Quelle: Qualinova</a:t>
            </a:r>
          </a:p>
        </p:txBody>
      </p:sp>
      <p:sp>
        <p:nvSpPr>
          <p:cNvPr id="10" name="Textfeld 9"/>
          <p:cNvSpPr txBox="1"/>
          <p:nvPr/>
        </p:nvSpPr>
        <p:spPr>
          <a:xfrm>
            <a:off x="838199" y="5569470"/>
            <a:ext cx="5241325" cy="369332"/>
          </a:xfrm>
          <a:prstGeom prst="rect">
            <a:avLst/>
          </a:prstGeom>
          <a:noFill/>
        </p:spPr>
        <p:txBody>
          <a:bodyPr wrap="square" rtlCol="0">
            <a:spAutoFit/>
          </a:bodyPr>
          <a:lstStyle/>
          <a:p>
            <a:r>
              <a:rPr lang="de-CH" dirty="0"/>
              <a:t>Kein sichtbarer Mistsaftaustritt.</a:t>
            </a:r>
          </a:p>
        </p:txBody>
      </p:sp>
      <p:pic>
        <p:nvPicPr>
          <p:cNvPr id="6" name="Grafik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8328" y="919199"/>
            <a:ext cx="5347443" cy="4011714"/>
          </a:xfrm>
          <a:prstGeom prst="rect">
            <a:avLst/>
          </a:prstGeom>
        </p:spPr>
      </p:pic>
      <p:sp>
        <p:nvSpPr>
          <p:cNvPr id="14" name="Smiley 13"/>
          <p:cNvSpPr/>
          <p:nvPr/>
        </p:nvSpPr>
        <p:spPr>
          <a:xfrm>
            <a:off x="5146876" y="3857714"/>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3873070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1.1.2 Mistlagerung</a:t>
            </a:r>
          </a:p>
        </p:txBody>
      </p:sp>
      <p:pic>
        <p:nvPicPr>
          <p:cNvPr id="4" name="Inhaltsplatzhalter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38200" y="1690688"/>
            <a:ext cx="4983760" cy="3737820"/>
          </a:xfrm>
        </p:spPr>
      </p:pic>
      <p:sp>
        <p:nvSpPr>
          <p:cNvPr id="5" name="Textfeld 4"/>
          <p:cNvSpPr txBox="1"/>
          <p:nvPr/>
        </p:nvSpPr>
        <p:spPr>
          <a:xfrm>
            <a:off x="693972" y="5849616"/>
            <a:ext cx="5272216" cy="369332"/>
          </a:xfrm>
          <a:prstGeom prst="rect">
            <a:avLst/>
          </a:prstGeom>
          <a:noFill/>
        </p:spPr>
        <p:txBody>
          <a:bodyPr wrap="square" rtlCol="0">
            <a:spAutoFit/>
          </a:bodyPr>
          <a:lstStyle/>
          <a:p>
            <a:r>
              <a:rPr lang="de-CH" dirty="0"/>
              <a:t>Mangel: Mist neben Lagerfläche.</a:t>
            </a:r>
          </a:p>
        </p:txBody>
      </p:sp>
      <p:sp>
        <p:nvSpPr>
          <p:cNvPr id="6" name="Textfeld 5"/>
          <p:cNvSpPr txBox="1"/>
          <p:nvPr/>
        </p:nvSpPr>
        <p:spPr>
          <a:xfrm>
            <a:off x="838200" y="5428508"/>
            <a:ext cx="2251509" cy="215444"/>
          </a:xfrm>
          <a:prstGeom prst="rect">
            <a:avLst/>
          </a:prstGeom>
          <a:noFill/>
        </p:spPr>
        <p:txBody>
          <a:bodyPr wrap="square" rtlCol="0">
            <a:spAutoFit/>
          </a:bodyPr>
          <a:lstStyle/>
          <a:p>
            <a:r>
              <a:rPr lang="de-CH" sz="800" dirty="0"/>
              <a:t>Quelle: Qualinova</a:t>
            </a:r>
          </a:p>
        </p:txBody>
      </p:sp>
      <p:sp>
        <p:nvSpPr>
          <p:cNvPr id="10" name="Smiley 9"/>
          <p:cNvSpPr/>
          <p:nvPr/>
        </p:nvSpPr>
        <p:spPr>
          <a:xfrm>
            <a:off x="4778811" y="4381495"/>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pic>
        <p:nvPicPr>
          <p:cNvPr id="3" name="Grafik 2"/>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096000" y="1724468"/>
            <a:ext cx="5695507" cy="3704040"/>
          </a:xfrm>
          <a:prstGeom prst="rect">
            <a:avLst/>
          </a:prstGeom>
        </p:spPr>
      </p:pic>
      <p:sp>
        <p:nvSpPr>
          <p:cNvPr id="8" name="Smiley 7"/>
          <p:cNvSpPr/>
          <p:nvPr/>
        </p:nvSpPr>
        <p:spPr>
          <a:xfrm>
            <a:off x="10633083" y="4381495"/>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9" name="Textfeld 8"/>
          <p:cNvSpPr txBox="1"/>
          <p:nvPr/>
        </p:nvSpPr>
        <p:spPr>
          <a:xfrm>
            <a:off x="6062331" y="5431948"/>
            <a:ext cx="2251509" cy="215444"/>
          </a:xfrm>
          <a:prstGeom prst="rect">
            <a:avLst/>
          </a:prstGeom>
          <a:noFill/>
        </p:spPr>
        <p:txBody>
          <a:bodyPr wrap="square" rtlCol="0">
            <a:spAutoFit/>
          </a:bodyPr>
          <a:lstStyle/>
          <a:p>
            <a:r>
              <a:rPr lang="de-CH" sz="800" dirty="0"/>
              <a:t>Quelle: AfU, SG</a:t>
            </a:r>
          </a:p>
        </p:txBody>
      </p:sp>
    </p:spTree>
    <p:extLst>
      <p:ext uri="{BB962C8B-B14F-4D97-AF65-F5344CB8AC3E}">
        <p14:creationId xmlns:p14="http://schemas.microsoft.com/office/powerpoint/2010/main" val="1513404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1.1.2 Mistlagerung</a:t>
            </a:r>
          </a:p>
        </p:txBody>
      </p:sp>
      <p:pic>
        <p:nvPicPr>
          <p:cNvPr id="5" name="Inhaltsplatzhalter 4"/>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90043" y="1206842"/>
            <a:ext cx="5093043" cy="3819783"/>
          </a:xfrm>
        </p:spPr>
      </p:pic>
      <p:sp>
        <p:nvSpPr>
          <p:cNvPr id="7" name="Textfeld 6"/>
          <p:cNvSpPr txBox="1"/>
          <p:nvPr/>
        </p:nvSpPr>
        <p:spPr>
          <a:xfrm>
            <a:off x="790043" y="5026625"/>
            <a:ext cx="2251509" cy="215444"/>
          </a:xfrm>
          <a:prstGeom prst="rect">
            <a:avLst/>
          </a:prstGeom>
          <a:noFill/>
        </p:spPr>
        <p:txBody>
          <a:bodyPr wrap="square" rtlCol="0">
            <a:spAutoFit/>
          </a:bodyPr>
          <a:lstStyle/>
          <a:p>
            <a:r>
              <a:rPr lang="de-CH" sz="800" dirty="0"/>
              <a:t>Quelle: Qualinova</a:t>
            </a:r>
          </a:p>
        </p:txBody>
      </p:sp>
      <p:pic>
        <p:nvPicPr>
          <p:cNvPr id="8" name="Grafik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11328" y="1206842"/>
            <a:ext cx="5247503" cy="3935627"/>
          </a:xfrm>
          <a:prstGeom prst="rect">
            <a:avLst/>
          </a:prstGeom>
        </p:spPr>
      </p:pic>
      <p:sp>
        <p:nvSpPr>
          <p:cNvPr id="9" name="Textfeld 8"/>
          <p:cNvSpPr txBox="1"/>
          <p:nvPr/>
        </p:nvSpPr>
        <p:spPr>
          <a:xfrm>
            <a:off x="6211328" y="5142469"/>
            <a:ext cx="2251509" cy="215444"/>
          </a:xfrm>
          <a:prstGeom prst="rect">
            <a:avLst/>
          </a:prstGeom>
          <a:noFill/>
        </p:spPr>
        <p:txBody>
          <a:bodyPr wrap="square" rtlCol="0">
            <a:spAutoFit/>
          </a:bodyPr>
          <a:lstStyle/>
          <a:p>
            <a:r>
              <a:rPr lang="de-CH" sz="800" dirty="0"/>
              <a:t>Quelle: Qualinova</a:t>
            </a:r>
          </a:p>
        </p:txBody>
      </p:sp>
      <p:sp>
        <p:nvSpPr>
          <p:cNvPr id="10" name="Textfeld 9"/>
          <p:cNvSpPr txBox="1"/>
          <p:nvPr/>
        </p:nvSpPr>
        <p:spPr>
          <a:xfrm>
            <a:off x="790043" y="5651158"/>
            <a:ext cx="5681877" cy="369332"/>
          </a:xfrm>
          <a:prstGeom prst="rect">
            <a:avLst/>
          </a:prstGeom>
          <a:noFill/>
        </p:spPr>
        <p:txBody>
          <a:bodyPr wrap="square" rtlCol="0">
            <a:spAutoFit/>
          </a:bodyPr>
          <a:lstStyle/>
          <a:p>
            <a:r>
              <a:rPr lang="de-CH" dirty="0"/>
              <a:t>Mangel: Mistsaftaustritt wegen fehlender Umrandung.</a:t>
            </a:r>
          </a:p>
        </p:txBody>
      </p:sp>
      <p:sp>
        <p:nvSpPr>
          <p:cNvPr id="13" name="Smiley 12"/>
          <p:cNvSpPr/>
          <p:nvPr/>
        </p:nvSpPr>
        <p:spPr>
          <a:xfrm>
            <a:off x="4849426" y="4075190"/>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6" name="Smiley 15"/>
          <p:cNvSpPr/>
          <p:nvPr/>
        </p:nvSpPr>
        <p:spPr>
          <a:xfrm>
            <a:off x="10369719" y="4162625"/>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2615455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1.1.2 Mistlagerung</a:t>
            </a:r>
          </a:p>
        </p:txBody>
      </p:sp>
      <p:sp>
        <p:nvSpPr>
          <p:cNvPr id="7" name="Textfeld 6"/>
          <p:cNvSpPr txBox="1"/>
          <p:nvPr/>
        </p:nvSpPr>
        <p:spPr>
          <a:xfrm>
            <a:off x="827924" y="4402225"/>
            <a:ext cx="2251509" cy="215444"/>
          </a:xfrm>
          <a:prstGeom prst="rect">
            <a:avLst/>
          </a:prstGeom>
          <a:noFill/>
        </p:spPr>
        <p:txBody>
          <a:bodyPr wrap="square" rtlCol="0">
            <a:spAutoFit/>
          </a:bodyPr>
          <a:lstStyle/>
          <a:p>
            <a:r>
              <a:rPr lang="de-CH" sz="800" dirty="0"/>
              <a:t>Quelle: Qualinova</a:t>
            </a:r>
          </a:p>
        </p:txBody>
      </p:sp>
      <p:sp>
        <p:nvSpPr>
          <p:cNvPr id="9" name="Textfeld 8"/>
          <p:cNvSpPr txBox="1"/>
          <p:nvPr/>
        </p:nvSpPr>
        <p:spPr>
          <a:xfrm>
            <a:off x="5708820" y="5142469"/>
            <a:ext cx="2251509" cy="215444"/>
          </a:xfrm>
          <a:prstGeom prst="rect">
            <a:avLst/>
          </a:prstGeom>
          <a:noFill/>
        </p:spPr>
        <p:txBody>
          <a:bodyPr wrap="square" rtlCol="0">
            <a:spAutoFit/>
          </a:bodyPr>
          <a:lstStyle/>
          <a:p>
            <a:r>
              <a:rPr lang="de-CH" sz="800" dirty="0"/>
              <a:t>Quelle: Qualinova</a:t>
            </a:r>
          </a:p>
        </p:txBody>
      </p:sp>
      <p:sp>
        <p:nvSpPr>
          <p:cNvPr id="10" name="Textfeld 9"/>
          <p:cNvSpPr txBox="1"/>
          <p:nvPr/>
        </p:nvSpPr>
        <p:spPr>
          <a:xfrm>
            <a:off x="838199" y="4988581"/>
            <a:ext cx="5241325" cy="369332"/>
          </a:xfrm>
          <a:prstGeom prst="rect">
            <a:avLst/>
          </a:prstGeom>
          <a:noFill/>
        </p:spPr>
        <p:txBody>
          <a:bodyPr wrap="square" rtlCol="0">
            <a:spAutoFit/>
          </a:bodyPr>
          <a:lstStyle/>
          <a:p>
            <a:r>
              <a:rPr lang="de-CH" dirty="0"/>
              <a:t>Mangel: Mistsaftaustritt.</a:t>
            </a:r>
          </a:p>
        </p:txBody>
      </p:sp>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838198" y="1045515"/>
            <a:ext cx="4475449" cy="3356587"/>
          </a:xfrm>
        </p:spPr>
      </p:pic>
      <p:pic>
        <p:nvPicPr>
          <p:cNvPr id="6" name="Grafik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08820" y="768177"/>
            <a:ext cx="5832389" cy="4374292"/>
          </a:xfrm>
          <a:prstGeom prst="rect">
            <a:avLst/>
          </a:prstGeom>
        </p:spPr>
      </p:pic>
      <p:sp>
        <p:nvSpPr>
          <p:cNvPr id="13" name="Smiley 12"/>
          <p:cNvSpPr/>
          <p:nvPr/>
        </p:nvSpPr>
        <p:spPr>
          <a:xfrm>
            <a:off x="4308908" y="3399342"/>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6" name="Smiley 15"/>
          <p:cNvSpPr/>
          <p:nvPr/>
        </p:nvSpPr>
        <p:spPr>
          <a:xfrm>
            <a:off x="10472742" y="4124581"/>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501529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1.1.2 Mistlagerung (auf Alpen)</a:t>
            </a:r>
          </a:p>
        </p:txBody>
      </p:sp>
      <p:sp>
        <p:nvSpPr>
          <p:cNvPr id="10" name="Textfeld 9"/>
          <p:cNvSpPr txBox="1"/>
          <p:nvPr/>
        </p:nvSpPr>
        <p:spPr>
          <a:xfrm>
            <a:off x="748176" y="990521"/>
            <a:ext cx="10463840" cy="2308324"/>
          </a:xfrm>
          <a:prstGeom prst="rect">
            <a:avLst/>
          </a:prstGeom>
          <a:noFill/>
        </p:spPr>
        <p:txBody>
          <a:bodyPr wrap="square" rtlCol="0">
            <a:spAutoFit/>
          </a:bodyPr>
          <a:lstStyle/>
          <a:p>
            <a:r>
              <a:rPr lang="de-DE" dirty="0"/>
              <a:t>Hinweise: </a:t>
            </a:r>
          </a:p>
          <a:p>
            <a:endParaRPr lang="de-DE" dirty="0"/>
          </a:p>
          <a:p>
            <a:pPr marL="285750" indent="-285750">
              <a:buFont typeface="Arial" panose="020B0604020202020204" pitchFamily="34" charset="0"/>
              <a:buChar char="•"/>
            </a:pPr>
            <a:r>
              <a:rPr lang="de-DE" dirty="0"/>
              <a:t>Auf nicht erschlossenen Alpen wird die Lagerung von Mist ohne Mistplatte und ohne Entwässerung toleriert. Sie kann als Zwischenlagerung angesehen werden. In diesem Fall gilt der Kontrollpunkt Zwischenlagerung Mist (Kontrollpunkt 1.1.3). </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Unter nicht erschlossene Alpen werden Alpen verstanden, die während der Alpsaison mit einem geländegängigen Auto nicht zugänglich sind. </a:t>
            </a:r>
            <a:endParaRPr lang="de-CH" dirty="0"/>
          </a:p>
        </p:txBody>
      </p:sp>
      <p:pic>
        <p:nvPicPr>
          <p:cNvPr id="14" name="Grafik 13" descr="Ein Bild, das dunkel, erleuchtet enthält.&#10;&#10;Automatisch generierte Beschreibung">
            <a:extLst>
              <a:ext uri="{FF2B5EF4-FFF2-40B4-BE49-F238E27FC236}">
                <a16:creationId xmlns:a16="http://schemas.microsoft.com/office/drawing/2014/main" id="{C9EED0B5-A60B-4743-B4D7-5B51181850FC}"/>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4731935" y="364006"/>
            <a:ext cx="805380" cy="324778"/>
          </a:xfrm>
          <a:prstGeom prst="rect">
            <a:avLst/>
          </a:prstGeom>
        </p:spPr>
      </p:pic>
    </p:spTree>
    <p:extLst>
      <p:ext uri="{BB962C8B-B14F-4D97-AF65-F5344CB8AC3E}">
        <p14:creationId xmlns:p14="http://schemas.microsoft.com/office/powerpoint/2010/main" val="3755498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1.1.2 Mistlagerung</a:t>
            </a:r>
          </a:p>
        </p:txBody>
      </p:sp>
      <p:sp>
        <p:nvSpPr>
          <p:cNvPr id="7" name="Textfeld 6"/>
          <p:cNvSpPr txBox="1"/>
          <p:nvPr/>
        </p:nvSpPr>
        <p:spPr>
          <a:xfrm>
            <a:off x="946763" y="5386970"/>
            <a:ext cx="2251509" cy="215444"/>
          </a:xfrm>
          <a:prstGeom prst="rect">
            <a:avLst/>
          </a:prstGeom>
          <a:noFill/>
        </p:spPr>
        <p:txBody>
          <a:bodyPr wrap="square" rtlCol="0">
            <a:spAutoFit/>
          </a:bodyPr>
          <a:lstStyle/>
          <a:p>
            <a:r>
              <a:rPr lang="de-CH" sz="800" dirty="0"/>
              <a:t>Quelle: E. Müller</a:t>
            </a:r>
          </a:p>
        </p:txBody>
      </p:sp>
      <p:pic>
        <p:nvPicPr>
          <p:cNvPr id="12" name="Grafik 11" descr="Ein Bild, das Gras, draußen, Feld, Natur enthält.&#10;&#10;Automatisch generierte Beschreibung">
            <a:extLst>
              <a:ext uri="{FF2B5EF4-FFF2-40B4-BE49-F238E27FC236}">
                <a16:creationId xmlns:a16="http://schemas.microsoft.com/office/drawing/2014/main" id="{2C35E685-4714-407B-9C04-2BBEB9EC37BB}"/>
              </a:ext>
            </a:extLst>
          </p:cNvPr>
          <p:cNvPicPr/>
          <p:nvPr/>
        </p:nvPicPr>
        <p:blipFill rotWithShape="1">
          <a:blip r:embed="rId2" cstate="print">
            <a:extLst>
              <a:ext uri="{28A0092B-C50C-407E-A947-70E740481C1C}">
                <a14:useLocalDpi xmlns:a14="http://schemas.microsoft.com/office/drawing/2010/main"/>
              </a:ext>
            </a:extLst>
          </a:blip>
          <a:srcRect/>
          <a:stretch/>
        </p:blipFill>
        <p:spPr bwMode="auto">
          <a:xfrm>
            <a:off x="1008860" y="868001"/>
            <a:ext cx="4256159" cy="4502895"/>
          </a:xfrm>
          <a:prstGeom prst="rect">
            <a:avLst/>
          </a:prstGeom>
          <a:noFill/>
          <a:ln>
            <a:noFill/>
          </a:ln>
          <a:extLst>
            <a:ext uri="{53640926-AAD7-44D8-BBD7-CCE9431645EC}">
              <a14:shadowObscured xmlns:a14="http://schemas.microsoft.com/office/drawing/2010/main"/>
            </a:ext>
          </a:extLst>
        </p:spPr>
      </p:pic>
      <p:sp>
        <p:nvSpPr>
          <p:cNvPr id="13" name="Smiley 12"/>
          <p:cNvSpPr/>
          <p:nvPr/>
        </p:nvSpPr>
        <p:spPr>
          <a:xfrm>
            <a:off x="1208517" y="4154851"/>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pic>
        <p:nvPicPr>
          <p:cNvPr id="15" name="Grafik 14" descr="Ein Bild, das dunkel, erleuchtet enthält.&#10;&#10;Automatisch generierte Beschreibung">
            <a:extLst>
              <a:ext uri="{FF2B5EF4-FFF2-40B4-BE49-F238E27FC236}">
                <a16:creationId xmlns:a16="http://schemas.microsoft.com/office/drawing/2014/main" id="{C658D357-D03B-421D-A09C-6643F0566E09}"/>
              </a:ext>
            </a:extLst>
          </p:cNvPr>
          <p:cNvPicPr>
            <a:picLocks noChangeAspect="1"/>
          </p:cNvPicPr>
          <p:nvPr/>
        </p:nvPicPr>
        <p:blipFill>
          <a:blip r:embed="rId3"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0951110" y="1560166"/>
            <a:ext cx="805380" cy="286789"/>
          </a:xfrm>
          <a:prstGeom prst="rect">
            <a:avLst/>
          </a:prstGeom>
        </p:spPr>
      </p:pic>
      <p:sp>
        <p:nvSpPr>
          <p:cNvPr id="11" name="Textfeld 10">
            <a:extLst>
              <a:ext uri="{FF2B5EF4-FFF2-40B4-BE49-F238E27FC236}">
                <a16:creationId xmlns:a16="http://schemas.microsoft.com/office/drawing/2014/main" id="{90F5DB31-92BA-4DD9-BA58-0EDBEEC54D7D}"/>
              </a:ext>
            </a:extLst>
          </p:cNvPr>
          <p:cNvSpPr txBox="1"/>
          <p:nvPr/>
        </p:nvSpPr>
        <p:spPr>
          <a:xfrm>
            <a:off x="5505651" y="1001887"/>
            <a:ext cx="5445459" cy="923330"/>
          </a:xfrm>
          <a:prstGeom prst="rect">
            <a:avLst/>
          </a:prstGeom>
          <a:noFill/>
        </p:spPr>
        <p:txBody>
          <a:bodyPr wrap="square" rtlCol="0">
            <a:spAutoFit/>
          </a:bodyPr>
          <a:lstStyle/>
          <a:p>
            <a:r>
              <a:rPr lang="de-CH" dirty="0"/>
              <a:t>Mangel: Mist wird nicht auf einer Mistplatte gelagert, die in ein Güllelager entwässert. </a:t>
            </a:r>
          </a:p>
          <a:p>
            <a:r>
              <a:rPr lang="de-DE" dirty="0"/>
              <a:t>Dies gilt auch als Mangel auf erschlossenen Alpen.  </a:t>
            </a:r>
            <a:endParaRPr lang="de-CH" dirty="0"/>
          </a:p>
        </p:txBody>
      </p:sp>
    </p:spTree>
    <p:extLst>
      <p:ext uri="{BB962C8B-B14F-4D97-AF65-F5344CB8AC3E}">
        <p14:creationId xmlns:p14="http://schemas.microsoft.com/office/powerpoint/2010/main" val="357501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1.1.2 Mistlagerung</a:t>
            </a:r>
          </a:p>
        </p:txBody>
      </p:sp>
      <p:sp>
        <p:nvSpPr>
          <p:cNvPr id="7" name="Textfeld 6"/>
          <p:cNvSpPr txBox="1"/>
          <p:nvPr/>
        </p:nvSpPr>
        <p:spPr>
          <a:xfrm>
            <a:off x="838199" y="5142469"/>
            <a:ext cx="2251509" cy="215444"/>
          </a:xfrm>
          <a:prstGeom prst="rect">
            <a:avLst/>
          </a:prstGeom>
          <a:noFill/>
        </p:spPr>
        <p:txBody>
          <a:bodyPr wrap="square" rtlCol="0">
            <a:spAutoFit/>
          </a:bodyPr>
          <a:lstStyle/>
          <a:p>
            <a:r>
              <a:rPr lang="de-CH" sz="800" dirty="0"/>
              <a:t>Quelle: Qualinova</a:t>
            </a:r>
          </a:p>
        </p:txBody>
      </p:sp>
      <p:sp>
        <p:nvSpPr>
          <p:cNvPr id="9" name="Textfeld 8"/>
          <p:cNvSpPr txBox="1"/>
          <p:nvPr/>
        </p:nvSpPr>
        <p:spPr>
          <a:xfrm>
            <a:off x="6912489" y="6351314"/>
            <a:ext cx="2251509" cy="215444"/>
          </a:xfrm>
          <a:prstGeom prst="rect">
            <a:avLst/>
          </a:prstGeom>
          <a:noFill/>
        </p:spPr>
        <p:txBody>
          <a:bodyPr wrap="square" rtlCol="0">
            <a:spAutoFit/>
          </a:bodyPr>
          <a:lstStyle/>
          <a:p>
            <a:r>
              <a:rPr lang="de-CH" sz="800" dirty="0"/>
              <a:t>Quelle: PIOCH</a:t>
            </a:r>
          </a:p>
        </p:txBody>
      </p:sp>
      <p:sp>
        <p:nvSpPr>
          <p:cNvPr id="10" name="Textfeld 9"/>
          <p:cNvSpPr txBox="1"/>
          <p:nvPr/>
        </p:nvSpPr>
        <p:spPr>
          <a:xfrm>
            <a:off x="838199" y="5611109"/>
            <a:ext cx="5241325" cy="646331"/>
          </a:xfrm>
          <a:prstGeom prst="rect">
            <a:avLst/>
          </a:prstGeom>
          <a:noFill/>
        </p:spPr>
        <p:txBody>
          <a:bodyPr wrap="square" rtlCol="0">
            <a:spAutoFit/>
          </a:bodyPr>
          <a:lstStyle/>
          <a:p>
            <a:r>
              <a:rPr lang="de-CH" dirty="0"/>
              <a:t>Mangel: Mistsaftaustritt wegen defekter oder undichter Lagereinrichtung.</a:t>
            </a:r>
          </a:p>
        </p:txBody>
      </p:sp>
      <p:pic>
        <p:nvPicPr>
          <p:cNvPr id="5" name="Inhaltsplatzhalter 4"/>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38199" y="865915"/>
            <a:ext cx="5702071" cy="4276554"/>
          </a:xfrm>
        </p:spPr>
      </p:pic>
      <p:pic>
        <p:nvPicPr>
          <p:cNvPr id="8" name="Grafik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12489" y="553135"/>
            <a:ext cx="4348635" cy="5798179"/>
          </a:xfrm>
          <a:prstGeom prst="rect">
            <a:avLst/>
          </a:prstGeom>
        </p:spPr>
      </p:pic>
      <p:sp>
        <p:nvSpPr>
          <p:cNvPr id="13" name="Smiley 12"/>
          <p:cNvSpPr/>
          <p:nvPr/>
        </p:nvSpPr>
        <p:spPr>
          <a:xfrm>
            <a:off x="5506608" y="4132159"/>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6" name="Smiley 15"/>
          <p:cNvSpPr/>
          <p:nvPr/>
        </p:nvSpPr>
        <p:spPr>
          <a:xfrm>
            <a:off x="10199905" y="5250191"/>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902302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1.1.3 Mistzwischenlager</a:t>
            </a:r>
          </a:p>
        </p:txBody>
      </p:sp>
      <p:sp>
        <p:nvSpPr>
          <p:cNvPr id="11" name="Textfeld 10"/>
          <p:cNvSpPr txBox="1"/>
          <p:nvPr/>
        </p:nvSpPr>
        <p:spPr>
          <a:xfrm>
            <a:off x="737936" y="2722860"/>
            <a:ext cx="10615864" cy="1200329"/>
          </a:xfrm>
          <a:prstGeom prst="rect">
            <a:avLst/>
          </a:prstGeom>
          <a:noFill/>
        </p:spPr>
        <p:txBody>
          <a:bodyPr wrap="square" rtlCol="0">
            <a:spAutoFit/>
          </a:bodyPr>
          <a:lstStyle/>
          <a:p>
            <a:r>
              <a:rPr lang="de-DE" dirty="0"/>
              <a:t>Hinweis zur </a:t>
            </a:r>
            <a:r>
              <a:rPr lang="de-DE" i="1" dirty="0"/>
              <a:t>Feldrandkompostierung</a:t>
            </a:r>
            <a:r>
              <a:rPr lang="de-DE" dirty="0"/>
              <a:t>: Mist kann für eine bessere Verwertbarkeit der darin enthaltenen Nährstoffe in geordneten Kompostmieten kompostiert werden (</a:t>
            </a:r>
            <a:r>
              <a:rPr lang="de-DE" i="1" dirty="0"/>
              <a:t>Feldrandkompostierung</a:t>
            </a:r>
            <a:r>
              <a:rPr lang="de-DE" dirty="0"/>
              <a:t>). Die Feldrandkompostierung ist jedoch nicht Gegenstand der Grundkontrolle Gewässerschutz im Rahmen der VKKL. Sie wird in der Vollzugshilfe Nährstoffe und Verwendung von Düngern geregelt (Kapitel 5.5).</a:t>
            </a:r>
            <a:endParaRPr lang="de-CH" dirty="0"/>
          </a:p>
        </p:txBody>
      </p:sp>
      <p:sp>
        <p:nvSpPr>
          <p:cNvPr id="9" name="Textfeld 8">
            <a:extLst>
              <a:ext uri="{FF2B5EF4-FFF2-40B4-BE49-F238E27FC236}">
                <a16:creationId xmlns:a16="http://schemas.microsoft.com/office/drawing/2014/main" id="{A46711EA-A1F6-4061-AD93-23AA1986FBD7}"/>
              </a:ext>
            </a:extLst>
          </p:cNvPr>
          <p:cNvSpPr txBox="1"/>
          <p:nvPr/>
        </p:nvSpPr>
        <p:spPr>
          <a:xfrm>
            <a:off x="788069" y="1038617"/>
            <a:ext cx="11284066" cy="1299458"/>
          </a:xfrm>
          <a:prstGeom prst="rect">
            <a:avLst/>
          </a:prstGeom>
          <a:noFill/>
        </p:spPr>
        <p:txBody>
          <a:bodyPr wrap="square">
            <a:spAutoFit/>
          </a:bodyPr>
          <a:lstStyle/>
          <a:p>
            <a:pPr>
              <a:lnSpc>
                <a:spcPct val="107000"/>
              </a:lnSpc>
              <a:spcAft>
                <a:spcPts val="800"/>
              </a:spcAft>
            </a:pPr>
            <a:r>
              <a:rPr lang="de-CH" sz="1800" dirty="0">
                <a:effectLst/>
                <a:latin typeface="+mj-lt"/>
                <a:ea typeface="Calibri" panose="020F0502020204030204" pitchFamily="34" charset="0"/>
                <a:cs typeface="Times New Roman" panose="02020603050405020304" pitchFamily="18" charset="0"/>
              </a:rPr>
              <a:t>Hinweis zur </a:t>
            </a:r>
            <a:r>
              <a:rPr lang="de-CH" sz="1800" i="1" dirty="0">
                <a:effectLst/>
                <a:latin typeface="+mj-lt"/>
                <a:ea typeface="Calibri" panose="020F0502020204030204" pitchFamily="34" charset="0"/>
                <a:cs typeface="Times New Roman" panose="02020603050405020304" pitchFamily="18" charset="0"/>
              </a:rPr>
              <a:t>Mistzwischenlagerung</a:t>
            </a:r>
            <a:r>
              <a:rPr lang="de-CH" sz="1800" dirty="0">
                <a:effectLst/>
                <a:latin typeface="+mj-lt"/>
                <a:ea typeface="Calibri" panose="020F0502020204030204" pitchFamily="34" charset="0"/>
                <a:cs typeface="Times New Roman" panose="02020603050405020304" pitchFamily="18" charset="0"/>
              </a:rPr>
              <a:t>: Wegen der Gefahr von Gewässerverunreinigung ist Mistzwischenlagerung grundsätzlich nicht erlaubt. Aus betrieblichen Gründen kurz vor dem Verteilen des Mists kann sie jedoch auf kurze Zeit erfolgen, in der Regel maximal 6 Wochen. </a:t>
            </a:r>
          </a:p>
          <a:p>
            <a:r>
              <a:rPr lang="de-CH" sz="1400" dirty="0">
                <a:effectLst/>
                <a:latin typeface="+mj-lt"/>
                <a:ea typeface="Calibri" panose="020F0502020204030204" pitchFamily="34" charset="0"/>
                <a:cs typeface="Times New Roman" panose="02020603050405020304" pitchFamily="18" charset="0"/>
              </a:rPr>
              <a:t>Vgl. BAFU et al., 2012: Nährstoffe und Verwendung von Düngern in der Landwirtschaft. Ein Modul der Vollzugshilfe; Kapitel 5.4.</a:t>
            </a:r>
          </a:p>
        </p:txBody>
      </p:sp>
    </p:spTree>
    <p:extLst>
      <p:ext uri="{BB962C8B-B14F-4D97-AF65-F5344CB8AC3E}">
        <p14:creationId xmlns:p14="http://schemas.microsoft.com/office/powerpoint/2010/main" val="547334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1.1.3 Mistzwischenlager</a:t>
            </a:r>
          </a:p>
        </p:txBody>
      </p:sp>
      <p:pic>
        <p:nvPicPr>
          <p:cNvPr id="4" name="Inhaltsplatzhalter 3"/>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894080" y="834175"/>
            <a:ext cx="7244158" cy="4302904"/>
          </a:xfrm>
        </p:spPr>
      </p:pic>
      <p:sp>
        <p:nvSpPr>
          <p:cNvPr id="7" name="Textfeld 6"/>
          <p:cNvSpPr txBox="1"/>
          <p:nvPr/>
        </p:nvSpPr>
        <p:spPr>
          <a:xfrm>
            <a:off x="838200" y="5158666"/>
            <a:ext cx="2251509" cy="215444"/>
          </a:xfrm>
          <a:prstGeom prst="rect">
            <a:avLst/>
          </a:prstGeom>
          <a:noFill/>
        </p:spPr>
        <p:txBody>
          <a:bodyPr wrap="square" rtlCol="0">
            <a:spAutoFit/>
          </a:bodyPr>
          <a:lstStyle/>
          <a:p>
            <a:r>
              <a:rPr lang="de-CH" sz="800" dirty="0"/>
              <a:t>Quelle: Qualinova</a:t>
            </a:r>
          </a:p>
        </p:txBody>
      </p:sp>
      <p:sp>
        <p:nvSpPr>
          <p:cNvPr id="8" name="Smiley 7"/>
          <p:cNvSpPr/>
          <p:nvPr/>
        </p:nvSpPr>
        <p:spPr>
          <a:xfrm>
            <a:off x="6908587" y="4061408"/>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9" name="Textfeld 8">
            <a:extLst>
              <a:ext uri="{FF2B5EF4-FFF2-40B4-BE49-F238E27FC236}">
                <a16:creationId xmlns:a16="http://schemas.microsoft.com/office/drawing/2014/main" id="{A46711EA-A1F6-4061-AD93-23AA1986FBD7}"/>
              </a:ext>
            </a:extLst>
          </p:cNvPr>
          <p:cNvSpPr txBox="1"/>
          <p:nvPr/>
        </p:nvSpPr>
        <p:spPr>
          <a:xfrm>
            <a:off x="8270936" y="834175"/>
            <a:ext cx="3657362" cy="3131242"/>
          </a:xfrm>
          <a:prstGeom prst="rect">
            <a:avLst/>
          </a:prstGeom>
          <a:noFill/>
        </p:spPr>
        <p:txBody>
          <a:bodyPr wrap="square">
            <a:spAutoFit/>
          </a:bodyPr>
          <a:lstStyle/>
          <a:p>
            <a:pPr>
              <a:lnSpc>
                <a:spcPct val="107000"/>
              </a:lnSpc>
              <a:spcAft>
                <a:spcPts val="800"/>
              </a:spcAft>
            </a:pPr>
            <a:r>
              <a:rPr lang="de-CH" sz="1800" dirty="0">
                <a:effectLst/>
                <a:latin typeface="+mj-lt"/>
                <a:ea typeface="Calibri" panose="020F0502020204030204" pitchFamily="34" charset="0"/>
                <a:cs typeface="Times New Roman" panose="02020603050405020304" pitchFamily="18" charset="0"/>
              </a:rPr>
              <a:t>Der Mist muss beim Mistzwischenlager abgedeckt sein. Beträgt die Lagerdauer nur wenige Tage, kann auf die Abdeckung verzichtet werden, ebenso bei trockenem und strohreichem Pferdemist. </a:t>
            </a:r>
          </a:p>
          <a:p>
            <a:r>
              <a:rPr lang="de-CH" sz="1400" dirty="0">
                <a:effectLst/>
                <a:latin typeface="+mj-lt"/>
                <a:ea typeface="Calibri" panose="020F0502020204030204" pitchFamily="34" charset="0"/>
                <a:cs typeface="Times New Roman" panose="02020603050405020304" pitchFamily="18" charset="0"/>
              </a:rPr>
              <a:t>Vgl. BAFU et al., 2012: Nährstoffe und Verwendung von Düngern in der Landwirtschaft. Ein Modul der Vollzugshilfe; Kapitel 5.4</a:t>
            </a:r>
          </a:p>
        </p:txBody>
      </p:sp>
    </p:spTree>
    <p:extLst>
      <p:ext uri="{BB962C8B-B14F-4D97-AF65-F5344CB8AC3E}">
        <p14:creationId xmlns:p14="http://schemas.microsoft.com/office/powerpoint/2010/main" val="26232922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1.1.3 Mistzwischenlager</a:t>
            </a:r>
          </a:p>
        </p:txBody>
      </p:sp>
      <p:pic>
        <p:nvPicPr>
          <p:cNvPr id="4" name="Grafik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8200" y="921968"/>
            <a:ext cx="5199997" cy="3464498"/>
          </a:xfrm>
          <a:prstGeom prst="rect">
            <a:avLst/>
          </a:prstGeom>
        </p:spPr>
      </p:pic>
      <p:pic>
        <p:nvPicPr>
          <p:cNvPr id="5" name="Grafik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97051" y="921968"/>
            <a:ext cx="4619331" cy="3464498"/>
          </a:xfrm>
          <a:prstGeom prst="rect">
            <a:avLst/>
          </a:prstGeom>
        </p:spPr>
      </p:pic>
      <p:sp>
        <p:nvSpPr>
          <p:cNvPr id="6" name="Textfeld 5"/>
          <p:cNvSpPr txBox="1"/>
          <p:nvPr/>
        </p:nvSpPr>
        <p:spPr>
          <a:xfrm>
            <a:off x="838200" y="4386466"/>
            <a:ext cx="2251509" cy="215444"/>
          </a:xfrm>
          <a:prstGeom prst="rect">
            <a:avLst/>
          </a:prstGeom>
          <a:noFill/>
        </p:spPr>
        <p:txBody>
          <a:bodyPr wrap="square" rtlCol="0">
            <a:spAutoFit/>
          </a:bodyPr>
          <a:lstStyle/>
          <a:p>
            <a:r>
              <a:rPr lang="de-CH" sz="800" dirty="0"/>
              <a:t>Quelle: Qualinova</a:t>
            </a:r>
          </a:p>
        </p:txBody>
      </p:sp>
      <p:sp>
        <p:nvSpPr>
          <p:cNvPr id="7" name="Textfeld 6"/>
          <p:cNvSpPr txBox="1"/>
          <p:nvPr/>
        </p:nvSpPr>
        <p:spPr>
          <a:xfrm>
            <a:off x="6497051" y="4386466"/>
            <a:ext cx="2251509" cy="215444"/>
          </a:xfrm>
          <a:prstGeom prst="rect">
            <a:avLst/>
          </a:prstGeom>
          <a:noFill/>
        </p:spPr>
        <p:txBody>
          <a:bodyPr wrap="square" rtlCol="0">
            <a:spAutoFit/>
          </a:bodyPr>
          <a:lstStyle/>
          <a:p>
            <a:r>
              <a:rPr lang="de-CH" sz="800" dirty="0"/>
              <a:t>Quelle: Qualinova</a:t>
            </a:r>
          </a:p>
        </p:txBody>
      </p:sp>
      <p:sp>
        <p:nvSpPr>
          <p:cNvPr id="10" name="Smiley 9"/>
          <p:cNvSpPr/>
          <p:nvPr/>
        </p:nvSpPr>
        <p:spPr>
          <a:xfrm>
            <a:off x="4971624" y="3416696"/>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3" name="Smiley 12"/>
          <p:cNvSpPr/>
          <p:nvPr/>
        </p:nvSpPr>
        <p:spPr>
          <a:xfrm>
            <a:off x="10095543" y="3346291"/>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4" name="Textfeld 13"/>
          <p:cNvSpPr txBox="1"/>
          <p:nvPr/>
        </p:nvSpPr>
        <p:spPr>
          <a:xfrm>
            <a:off x="751572" y="4898115"/>
            <a:ext cx="10602228" cy="923330"/>
          </a:xfrm>
          <a:prstGeom prst="rect">
            <a:avLst/>
          </a:prstGeom>
          <a:noFill/>
        </p:spPr>
        <p:txBody>
          <a:bodyPr wrap="square" rtlCol="0">
            <a:spAutoFit/>
          </a:bodyPr>
          <a:lstStyle/>
          <a:p>
            <a:r>
              <a:rPr lang="de-CH" dirty="0"/>
              <a:t>Mangel: Mist ungedeckt, Mistwasser sichtbar, Lagerung zu lange (Misthaufen bereits bewachsen).</a:t>
            </a:r>
            <a:br>
              <a:rPr lang="de-CH" dirty="0"/>
            </a:br>
            <a:endParaRPr lang="de-CH" dirty="0"/>
          </a:p>
          <a:p>
            <a:endParaRPr lang="de-CH" dirty="0"/>
          </a:p>
        </p:txBody>
      </p:sp>
    </p:spTree>
    <p:extLst>
      <p:ext uri="{BB962C8B-B14F-4D97-AF65-F5344CB8AC3E}">
        <p14:creationId xmlns:p14="http://schemas.microsoft.com/office/powerpoint/2010/main" val="3857722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1.1.4: Siloanlagen und Lagerung, Siloballen und Silowürste auf Hof</a:t>
            </a:r>
          </a:p>
        </p:txBody>
      </p:sp>
      <p:pic>
        <p:nvPicPr>
          <p:cNvPr id="8" name="Inhaltsplatzhalter 7"/>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838200" y="872675"/>
            <a:ext cx="7160394" cy="5370296"/>
          </a:xfrm>
        </p:spPr>
      </p:pic>
      <p:sp>
        <p:nvSpPr>
          <p:cNvPr id="5" name="Smiley 4"/>
          <p:cNvSpPr/>
          <p:nvPr/>
        </p:nvSpPr>
        <p:spPr>
          <a:xfrm>
            <a:off x="6969828" y="5121325"/>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9" name="Textfeld 8"/>
          <p:cNvSpPr txBox="1"/>
          <p:nvPr/>
        </p:nvSpPr>
        <p:spPr>
          <a:xfrm>
            <a:off x="838200" y="6242971"/>
            <a:ext cx="2251509" cy="215444"/>
          </a:xfrm>
          <a:prstGeom prst="rect">
            <a:avLst/>
          </a:prstGeom>
          <a:noFill/>
        </p:spPr>
        <p:txBody>
          <a:bodyPr wrap="square" rtlCol="0">
            <a:spAutoFit/>
          </a:bodyPr>
          <a:lstStyle/>
          <a:p>
            <a:r>
              <a:rPr lang="de-CH" sz="800" dirty="0"/>
              <a:t>Quelle: Qualinova</a:t>
            </a:r>
          </a:p>
        </p:txBody>
      </p:sp>
      <p:sp>
        <p:nvSpPr>
          <p:cNvPr id="10" name="Textfeld 9"/>
          <p:cNvSpPr txBox="1"/>
          <p:nvPr/>
        </p:nvSpPr>
        <p:spPr>
          <a:xfrm>
            <a:off x="8128416" y="872675"/>
            <a:ext cx="3579797" cy="3970318"/>
          </a:xfrm>
          <a:prstGeom prst="rect">
            <a:avLst/>
          </a:prstGeom>
          <a:noFill/>
        </p:spPr>
        <p:txBody>
          <a:bodyPr wrap="square" rtlCol="0">
            <a:spAutoFit/>
          </a:bodyPr>
          <a:lstStyle/>
          <a:p>
            <a:r>
              <a:rPr lang="de-CH" dirty="0"/>
              <a:t>Siloballen werden auf einer  </a:t>
            </a:r>
            <a:r>
              <a:rPr lang="de-CH" dirty="0" err="1"/>
              <a:t>düngbaren</a:t>
            </a:r>
            <a:r>
              <a:rPr lang="de-CH" dirty="0"/>
              <a:t> Wiese gelagert. Saftaustritt ist in geringem Masse toleriert, falls das Gras noch normal wächst und kein punktueller Abfluss in ein Oberflächengewässer, in eine Regenabwasserleitung oder in einen Sickerschacht möglich ist. </a:t>
            </a:r>
          </a:p>
          <a:p>
            <a:endParaRPr lang="de-CH" dirty="0"/>
          </a:p>
          <a:p>
            <a:r>
              <a:rPr lang="de-CH" dirty="0"/>
              <a:t>Empfehlung: </a:t>
            </a:r>
          </a:p>
          <a:p>
            <a:r>
              <a:rPr lang="de-CH" dirty="0"/>
              <a:t>Jährlicher Wechsel des Ortes, wo die Siloballen gelagert werden. </a:t>
            </a:r>
          </a:p>
        </p:txBody>
      </p:sp>
    </p:spTree>
    <p:extLst>
      <p:ext uri="{BB962C8B-B14F-4D97-AF65-F5344CB8AC3E}">
        <p14:creationId xmlns:p14="http://schemas.microsoft.com/office/powerpoint/2010/main" val="4153970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1.1.4: Siloanlagen und Lagerung, Siloballen und Silowürste auf Hof</a:t>
            </a:r>
          </a:p>
        </p:txBody>
      </p:sp>
      <p:sp>
        <p:nvSpPr>
          <p:cNvPr id="9" name="Textfeld 8"/>
          <p:cNvSpPr txBox="1"/>
          <p:nvPr/>
        </p:nvSpPr>
        <p:spPr>
          <a:xfrm>
            <a:off x="925757" y="5681981"/>
            <a:ext cx="2251509" cy="215444"/>
          </a:xfrm>
          <a:prstGeom prst="rect">
            <a:avLst/>
          </a:prstGeom>
          <a:noFill/>
        </p:spPr>
        <p:txBody>
          <a:bodyPr wrap="square" rtlCol="0">
            <a:spAutoFit/>
          </a:bodyPr>
          <a:lstStyle/>
          <a:p>
            <a:r>
              <a:rPr lang="de-CH" sz="800" dirty="0"/>
              <a:t>Quelle: E. Müller</a:t>
            </a:r>
          </a:p>
        </p:txBody>
      </p:sp>
      <p:sp>
        <p:nvSpPr>
          <p:cNvPr id="10" name="Textfeld 9"/>
          <p:cNvSpPr txBox="1"/>
          <p:nvPr/>
        </p:nvSpPr>
        <p:spPr>
          <a:xfrm>
            <a:off x="7532514" y="1263625"/>
            <a:ext cx="3579797" cy="1477328"/>
          </a:xfrm>
          <a:prstGeom prst="rect">
            <a:avLst/>
          </a:prstGeom>
          <a:noFill/>
        </p:spPr>
        <p:txBody>
          <a:bodyPr wrap="square" rtlCol="0">
            <a:spAutoFit/>
          </a:bodyPr>
          <a:lstStyle/>
          <a:p>
            <a:r>
              <a:rPr lang="de-DE" dirty="0"/>
              <a:t>Lagerung auf einer </a:t>
            </a:r>
            <a:r>
              <a:rPr lang="de-DE" dirty="0" err="1"/>
              <a:t>düngbaren</a:t>
            </a:r>
            <a:r>
              <a:rPr lang="de-DE" dirty="0"/>
              <a:t> Wiese, ohne Entwässerung in Oberflächengewässer, Regenabwasserleitung oder Sickerschacht. </a:t>
            </a:r>
            <a:endParaRPr lang="de-CH" dirty="0"/>
          </a:p>
        </p:txBody>
      </p:sp>
      <p:pic>
        <p:nvPicPr>
          <p:cNvPr id="11" name="Inhaltsplatzhalter 10" descr="Ein Bild, das Gras, draußen, Sitz, Sofa enthält.&#10;&#10;Automatisch generierte Beschreibung">
            <a:extLst>
              <a:ext uri="{FF2B5EF4-FFF2-40B4-BE49-F238E27FC236}">
                <a16:creationId xmlns:a16="http://schemas.microsoft.com/office/drawing/2014/main" id="{BEB7853E-2DDA-4741-AA92-913F085B77B6}"/>
              </a:ext>
            </a:extLst>
          </p:cNvPr>
          <p:cNvPicPr>
            <a:picLocks noGrp="1"/>
          </p:cNvPicPr>
          <p:nvPr>
            <p:ph idx="1"/>
          </p:nvPr>
        </p:nvPicPr>
        <p:blipFill>
          <a:blip r:embed="rId2" cstate="print">
            <a:extLst>
              <a:ext uri="{28A0092B-C50C-407E-A947-70E740481C1C}">
                <a14:useLocalDpi xmlns:a14="http://schemas.microsoft.com/office/drawing/2010/main"/>
              </a:ext>
            </a:extLst>
          </a:blip>
          <a:srcRect/>
          <a:stretch>
            <a:fillRect/>
          </a:stretch>
        </p:blipFill>
        <p:spPr bwMode="auto">
          <a:xfrm>
            <a:off x="946305" y="821883"/>
            <a:ext cx="6282268" cy="4828146"/>
          </a:xfrm>
          <a:prstGeom prst="rect">
            <a:avLst/>
          </a:prstGeom>
          <a:noFill/>
          <a:ln>
            <a:noFill/>
          </a:ln>
        </p:spPr>
      </p:pic>
      <p:sp>
        <p:nvSpPr>
          <p:cNvPr id="5" name="Smiley 4"/>
          <p:cNvSpPr/>
          <p:nvPr/>
        </p:nvSpPr>
        <p:spPr>
          <a:xfrm>
            <a:off x="5991620" y="4477882"/>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4858575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0344" y="402166"/>
            <a:ext cx="10515600" cy="376019"/>
          </a:xfrm>
        </p:spPr>
        <p:txBody>
          <a:bodyPr>
            <a:normAutofit/>
          </a:bodyPr>
          <a:lstStyle/>
          <a:p>
            <a:r>
              <a:rPr lang="de-CH" sz="1800" dirty="0"/>
              <a:t>1.1.4: Siloanlagen und Lagerung, Siloballen und Silowürste auf Hof</a:t>
            </a:r>
          </a:p>
        </p:txBody>
      </p:sp>
      <p:pic>
        <p:nvPicPr>
          <p:cNvPr id="1028" name="Picture 4" descr="20170831_09302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38201" y="1053917"/>
            <a:ext cx="4142160" cy="3970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descr="20170831_093045 - Kopi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705532" y="1044392"/>
            <a:ext cx="4142161" cy="3995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feld 10"/>
          <p:cNvSpPr txBox="1"/>
          <p:nvPr/>
        </p:nvSpPr>
        <p:spPr>
          <a:xfrm>
            <a:off x="776556" y="5031367"/>
            <a:ext cx="2251509" cy="215444"/>
          </a:xfrm>
          <a:prstGeom prst="rect">
            <a:avLst/>
          </a:prstGeom>
          <a:noFill/>
        </p:spPr>
        <p:txBody>
          <a:bodyPr wrap="square" rtlCol="0">
            <a:spAutoFit/>
          </a:bodyPr>
          <a:lstStyle/>
          <a:p>
            <a:r>
              <a:rPr lang="de-CH" sz="800" dirty="0"/>
              <a:t>Quelle: Qualinova</a:t>
            </a:r>
          </a:p>
        </p:txBody>
      </p:sp>
      <p:sp>
        <p:nvSpPr>
          <p:cNvPr id="12" name="Textfeld 11"/>
          <p:cNvSpPr txBox="1"/>
          <p:nvPr/>
        </p:nvSpPr>
        <p:spPr>
          <a:xfrm>
            <a:off x="6664436" y="5051915"/>
            <a:ext cx="2251509" cy="215444"/>
          </a:xfrm>
          <a:prstGeom prst="rect">
            <a:avLst/>
          </a:prstGeom>
          <a:noFill/>
        </p:spPr>
        <p:txBody>
          <a:bodyPr wrap="square" rtlCol="0">
            <a:spAutoFit/>
          </a:bodyPr>
          <a:lstStyle/>
          <a:p>
            <a:r>
              <a:rPr lang="de-CH" sz="800" dirty="0"/>
              <a:t>Quelle: Qualinova</a:t>
            </a:r>
          </a:p>
        </p:txBody>
      </p:sp>
      <p:sp>
        <p:nvSpPr>
          <p:cNvPr id="13" name="Smiley 12"/>
          <p:cNvSpPr/>
          <p:nvPr/>
        </p:nvSpPr>
        <p:spPr>
          <a:xfrm>
            <a:off x="9767303" y="4047667"/>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6" name="Smiley 5"/>
          <p:cNvSpPr/>
          <p:nvPr/>
        </p:nvSpPr>
        <p:spPr>
          <a:xfrm>
            <a:off x="4017833" y="4008594"/>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4" name="Textfeld 13"/>
          <p:cNvSpPr txBox="1"/>
          <p:nvPr/>
        </p:nvSpPr>
        <p:spPr>
          <a:xfrm>
            <a:off x="830344" y="5454917"/>
            <a:ext cx="10221229" cy="369332"/>
          </a:xfrm>
          <a:prstGeom prst="rect">
            <a:avLst/>
          </a:prstGeom>
          <a:noFill/>
        </p:spPr>
        <p:txBody>
          <a:bodyPr wrap="square" rtlCol="0">
            <a:spAutoFit/>
          </a:bodyPr>
          <a:lstStyle/>
          <a:p>
            <a:r>
              <a:rPr lang="de-CH" dirty="0"/>
              <a:t>Mangel: Silosaft tritt aus. Gestörter Graswuchs sichtbar. </a:t>
            </a:r>
          </a:p>
        </p:txBody>
      </p:sp>
      <p:sp>
        <p:nvSpPr>
          <p:cNvPr id="10" name="Pfeil nach unten 9"/>
          <p:cNvSpPr/>
          <p:nvPr/>
        </p:nvSpPr>
        <p:spPr>
          <a:xfrm rot="19588102">
            <a:off x="7758811" y="2752859"/>
            <a:ext cx="605307" cy="1352282"/>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5" name="Pfeil nach unten 14"/>
          <p:cNvSpPr/>
          <p:nvPr/>
        </p:nvSpPr>
        <p:spPr>
          <a:xfrm rot="2663649">
            <a:off x="3476973" y="1993167"/>
            <a:ext cx="605307" cy="1352282"/>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6" name="Textfeld 15">
            <a:extLst>
              <a:ext uri="{FF2B5EF4-FFF2-40B4-BE49-F238E27FC236}">
                <a16:creationId xmlns:a16="http://schemas.microsoft.com/office/drawing/2014/main" id="{34234A8F-322B-42B8-9775-5CDEEE9B64D8}"/>
              </a:ext>
            </a:extLst>
          </p:cNvPr>
          <p:cNvSpPr txBox="1"/>
          <p:nvPr/>
        </p:nvSpPr>
        <p:spPr>
          <a:xfrm>
            <a:off x="830343" y="5950163"/>
            <a:ext cx="10221229" cy="369332"/>
          </a:xfrm>
          <a:prstGeom prst="rect">
            <a:avLst/>
          </a:prstGeom>
          <a:noFill/>
        </p:spPr>
        <p:txBody>
          <a:bodyPr wrap="square" rtlCol="0">
            <a:spAutoFit/>
          </a:bodyPr>
          <a:lstStyle/>
          <a:p>
            <a:r>
              <a:rPr lang="de-CH" dirty="0"/>
              <a:t>Hinweis: Feine Risse in der Anlage werden toleriert, falls kein </a:t>
            </a:r>
            <a:r>
              <a:rPr lang="de-CH" dirty="0" err="1"/>
              <a:t>Silosaft</a:t>
            </a:r>
            <a:r>
              <a:rPr lang="de-CH" dirty="0"/>
              <a:t> austritt. </a:t>
            </a:r>
          </a:p>
        </p:txBody>
      </p:sp>
    </p:spTree>
    <p:extLst>
      <p:ext uri="{BB962C8B-B14F-4D97-AF65-F5344CB8AC3E}">
        <p14:creationId xmlns:p14="http://schemas.microsoft.com/office/powerpoint/2010/main" val="1367413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1.1.4: Siloanlagen und Lagerung, Siloballen und Silowürste auf Hof</a:t>
            </a:r>
          </a:p>
        </p:txBody>
      </p:sp>
      <p:sp>
        <p:nvSpPr>
          <p:cNvPr id="8" name="Textfeld 7"/>
          <p:cNvSpPr txBox="1"/>
          <p:nvPr/>
        </p:nvSpPr>
        <p:spPr>
          <a:xfrm>
            <a:off x="5089385" y="1012437"/>
            <a:ext cx="3826870" cy="646331"/>
          </a:xfrm>
          <a:prstGeom prst="rect">
            <a:avLst/>
          </a:prstGeom>
          <a:noFill/>
        </p:spPr>
        <p:txBody>
          <a:bodyPr wrap="square" rtlCol="0">
            <a:spAutoFit/>
          </a:bodyPr>
          <a:lstStyle/>
          <a:p>
            <a:r>
              <a:rPr lang="de-CH" dirty="0"/>
              <a:t>Mangel: Betonwerk visuell nicht in Ordnung (Beton ist zerfressen). </a:t>
            </a:r>
          </a:p>
        </p:txBody>
      </p:sp>
      <p:sp>
        <p:nvSpPr>
          <p:cNvPr id="9" name="Textfeld 8"/>
          <p:cNvSpPr txBox="1"/>
          <p:nvPr/>
        </p:nvSpPr>
        <p:spPr>
          <a:xfrm>
            <a:off x="858748" y="5901810"/>
            <a:ext cx="2251509" cy="215444"/>
          </a:xfrm>
          <a:prstGeom prst="rect">
            <a:avLst/>
          </a:prstGeom>
          <a:noFill/>
        </p:spPr>
        <p:txBody>
          <a:bodyPr wrap="square" rtlCol="0">
            <a:spAutoFit/>
          </a:bodyPr>
          <a:lstStyle/>
          <a:p>
            <a:r>
              <a:rPr lang="de-CH" sz="800" dirty="0"/>
              <a:t>Quelle: E. Müller</a:t>
            </a:r>
          </a:p>
        </p:txBody>
      </p:sp>
      <p:pic>
        <p:nvPicPr>
          <p:cNvPr id="10" name="Inhaltsplatzhalter 9" descr="Ein Bild, das draußen, Holz enthält.&#10;&#10;Automatisch generierte Beschreibung">
            <a:extLst>
              <a:ext uri="{FF2B5EF4-FFF2-40B4-BE49-F238E27FC236}">
                <a16:creationId xmlns:a16="http://schemas.microsoft.com/office/drawing/2014/main" id="{4349A17B-9EB1-4A20-9BE7-5997710AAF21}"/>
              </a:ext>
            </a:extLst>
          </p:cNvPr>
          <p:cNvPicPr>
            <a:picLocks noGrp="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950612" y="874426"/>
            <a:ext cx="3826871" cy="4971570"/>
          </a:xfrm>
          <a:prstGeom prst="rect">
            <a:avLst/>
          </a:prstGeom>
          <a:noFill/>
          <a:ln>
            <a:noFill/>
          </a:ln>
        </p:spPr>
      </p:pic>
      <p:sp>
        <p:nvSpPr>
          <p:cNvPr id="6" name="Smiley 5"/>
          <p:cNvSpPr/>
          <p:nvPr/>
        </p:nvSpPr>
        <p:spPr>
          <a:xfrm>
            <a:off x="1453145" y="4720324"/>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1" name="Pfeil nach unten 14">
            <a:extLst>
              <a:ext uri="{FF2B5EF4-FFF2-40B4-BE49-F238E27FC236}">
                <a16:creationId xmlns:a16="http://schemas.microsoft.com/office/drawing/2014/main" id="{76B39301-A0DF-4E31-8B23-0E10948EBD56}"/>
              </a:ext>
            </a:extLst>
          </p:cNvPr>
          <p:cNvSpPr/>
          <p:nvPr/>
        </p:nvSpPr>
        <p:spPr>
          <a:xfrm rot="13767504">
            <a:off x="1046604" y="2200408"/>
            <a:ext cx="605307" cy="1352282"/>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053156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1.1.4: Siloanlagen und Lagerung, Siloballen und Silowürste auf Hof</a:t>
            </a:r>
          </a:p>
        </p:txBody>
      </p:sp>
      <p:pic>
        <p:nvPicPr>
          <p:cNvPr id="7" name="Inhaltsplatzhalter 6"/>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38200" y="874426"/>
            <a:ext cx="6881261" cy="5160946"/>
          </a:xfrm>
        </p:spPr>
      </p:pic>
      <p:sp>
        <p:nvSpPr>
          <p:cNvPr id="6" name="Smiley 5"/>
          <p:cNvSpPr/>
          <p:nvPr/>
        </p:nvSpPr>
        <p:spPr>
          <a:xfrm>
            <a:off x="6572854" y="4934783"/>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8" name="Textfeld 7"/>
          <p:cNvSpPr txBox="1"/>
          <p:nvPr/>
        </p:nvSpPr>
        <p:spPr>
          <a:xfrm>
            <a:off x="8018246" y="874426"/>
            <a:ext cx="3416568" cy="923330"/>
          </a:xfrm>
          <a:prstGeom prst="rect">
            <a:avLst/>
          </a:prstGeom>
          <a:noFill/>
        </p:spPr>
        <p:txBody>
          <a:bodyPr wrap="square" rtlCol="0">
            <a:spAutoFit/>
          </a:bodyPr>
          <a:lstStyle/>
          <a:p>
            <a:r>
              <a:rPr lang="de-CH" dirty="0"/>
              <a:t>Mangel: Austritt von Silosaft sichtbar. Dieser wird in Regen-abwasserleitung eingeleitet.</a:t>
            </a:r>
          </a:p>
        </p:txBody>
      </p:sp>
      <p:sp>
        <p:nvSpPr>
          <p:cNvPr id="9" name="Textfeld 8"/>
          <p:cNvSpPr txBox="1"/>
          <p:nvPr/>
        </p:nvSpPr>
        <p:spPr>
          <a:xfrm>
            <a:off x="838200" y="6035372"/>
            <a:ext cx="2251509" cy="215444"/>
          </a:xfrm>
          <a:prstGeom prst="rect">
            <a:avLst/>
          </a:prstGeom>
          <a:noFill/>
        </p:spPr>
        <p:txBody>
          <a:bodyPr wrap="square" rtlCol="0">
            <a:spAutoFit/>
          </a:bodyPr>
          <a:lstStyle/>
          <a:p>
            <a:r>
              <a:rPr lang="de-CH" sz="800" dirty="0"/>
              <a:t>Quelle: Qualinova</a:t>
            </a:r>
          </a:p>
        </p:txBody>
      </p:sp>
    </p:spTree>
    <p:extLst>
      <p:ext uri="{BB962C8B-B14F-4D97-AF65-F5344CB8AC3E}">
        <p14:creationId xmlns:p14="http://schemas.microsoft.com/office/powerpoint/2010/main" val="5257546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1.1.4: Siloanlagen und Lagerung, Siloballen und Silowürste auf Hof</a:t>
            </a:r>
          </a:p>
        </p:txBody>
      </p:sp>
      <p:sp>
        <p:nvSpPr>
          <p:cNvPr id="8" name="Textfeld 7"/>
          <p:cNvSpPr txBox="1"/>
          <p:nvPr/>
        </p:nvSpPr>
        <p:spPr>
          <a:xfrm>
            <a:off x="838200" y="5456920"/>
            <a:ext cx="9220200" cy="646331"/>
          </a:xfrm>
          <a:prstGeom prst="rect">
            <a:avLst/>
          </a:prstGeom>
          <a:noFill/>
        </p:spPr>
        <p:txBody>
          <a:bodyPr wrap="square" rtlCol="0">
            <a:spAutoFit/>
          </a:bodyPr>
          <a:lstStyle/>
          <a:p>
            <a:r>
              <a:rPr lang="de-DE" sz="1800" dirty="0">
                <a:effectLst/>
                <a:latin typeface="+mj-lt"/>
                <a:ea typeface="Calibri" panose="020F0502020204030204" pitchFamily="34" charset="0"/>
                <a:cs typeface="Times New Roman" panose="02020603050405020304" pitchFamily="18" charset="0"/>
              </a:rPr>
              <a:t>Siloballen werden auf einer befestigten Fläche gelagert. Es tritt Silosaft aus, der gesammelt und in diesem Beispiel in </a:t>
            </a:r>
            <a:r>
              <a:rPr lang="de-DE" dirty="0">
                <a:latin typeface="+mj-lt"/>
                <a:ea typeface="Calibri" panose="020F0502020204030204" pitchFamily="34" charset="0"/>
                <a:cs typeface="Times New Roman" panose="02020603050405020304" pitchFamily="18" charset="0"/>
              </a:rPr>
              <a:t>ein </a:t>
            </a:r>
            <a:r>
              <a:rPr lang="de-DE" sz="1800" dirty="0">
                <a:effectLst/>
                <a:latin typeface="+mj-lt"/>
                <a:ea typeface="Calibri" panose="020F0502020204030204" pitchFamily="34" charset="0"/>
                <a:cs typeface="Times New Roman" panose="02020603050405020304" pitchFamily="18" charset="0"/>
              </a:rPr>
              <a:t>Hofdüngerlager geleitet wird. </a:t>
            </a:r>
          </a:p>
        </p:txBody>
      </p:sp>
      <p:sp>
        <p:nvSpPr>
          <p:cNvPr id="9" name="Textfeld 8"/>
          <p:cNvSpPr txBox="1"/>
          <p:nvPr/>
        </p:nvSpPr>
        <p:spPr>
          <a:xfrm>
            <a:off x="838200" y="4909264"/>
            <a:ext cx="2251509" cy="215444"/>
          </a:xfrm>
          <a:prstGeom prst="rect">
            <a:avLst/>
          </a:prstGeom>
          <a:noFill/>
        </p:spPr>
        <p:txBody>
          <a:bodyPr wrap="square" rtlCol="0">
            <a:spAutoFit/>
          </a:bodyPr>
          <a:lstStyle/>
          <a:p>
            <a:r>
              <a:rPr lang="de-CH" sz="800" dirty="0"/>
              <a:t>Quelle: </a:t>
            </a:r>
            <a:r>
              <a:rPr lang="de-DE" sz="800" dirty="0">
                <a:effectLst/>
                <a:latin typeface="Calibri" panose="020F0502020204030204" pitchFamily="34" charset="0"/>
                <a:ea typeface="Calibri" panose="020F0502020204030204" pitchFamily="34" charset="0"/>
                <a:cs typeface="Times New Roman" panose="02020603050405020304" pitchFamily="18" charset="0"/>
              </a:rPr>
              <a:t>AGRIDEA</a:t>
            </a:r>
            <a:endParaRPr lang="de-CH" sz="800" dirty="0"/>
          </a:p>
        </p:txBody>
      </p:sp>
      <p:pic>
        <p:nvPicPr>
          <p:cNvPr id="11" name="Grafik 10" descr="Ein Bild, das Boden, draußen enthält.&#10;&#10;Automatisch generierte Beschreibung">
            <a:extLst>
              <a:ext uri="{FF2B5EF4-FFF2-40B4-BE49-F238E27FC236}">
                <a16:creationId xmlns:a16="http://schemas.microsoft.com/office/drawing/2014/main" id="{5BA15213-BB7B-49BE-8A2E-B2A0FE3F77AE}"/>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05577" y="985669"/>
            <a:ext cx="8055646" cy="3915939"/>
          </a:xfrm>
          <a:prstGeom prst="rect">
            <a:avLst/>
          </a:prstGeom>
          <a:noFill/>
          <a:ln>
            <a:noFill/>
          </a:ln>
        </p:spPr>
      </p:pic>
      <p:sp>
        <p:nvSpPr>
          <p:cNvPr id="12" name="Smiley 11">
            <a:extLst>
              <a:ext uri="{FF2B5EF4-FFF2-40B4-BE49-F238E27FC236}">
                <a16:creationId xmlns:a16="http://schemas.microsoft.com/office/drawing/2014/main" id="{139047ED-8755-4DF9-B7B5-1BB8C45AF6A6}"/>
              </a:ext>
            </a:extLst>
          </p:cNvPr>
          <p:cNvSpPr/>
          <p:nvPr/>
        </p:nvSpPr>
        <p:spPr>
          <a:xfrm>
            <a:off x="7772530" y="3722451"/>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527550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1.1.4: Siloanlagen und Lagerung, Siloballen und Silowürste auf Hof</a:t>
            </a:r>
          </a:p>
        </p:txBody>
      </p:sp>
      <p:sp>
        <p:nvSpPr>
          <p:cNvPr id="8" name="Textfeld 7"/>
          <p:cNvSpPr txBox="1"/>
          <p:nvPr/>
        </p:nvSpPr>
        <p:spPr>
          <a:xfrm>
            <a:off x="972852" y="5300037"/>
            <a:ext cx="9640352" cy="923330"/>
          </a:xfrm>
          <a:prstGeom prst="rect">
            <a:avLst/>
          </a:prstGeom>
          <a:noFill/>
        </p:spPr>
        <p:txBody>
          <a:bodyPr wrap="square" rtlCol="0">
            <a:spAutoFit/>
          </a:bodyPr>
          <a:lstStyle/>
          <a:p>
            <a:r>
              <a:rPr lang="de-CH" dirty="0"/>
              <a:t>Lagerung Siloballen auf Kiesplatz. Es tritt kein Silosaft aus. Falls </a:t>
            </a:r>
            <a:r>
              <a:rPr lang="de-CH" dirty="0" err="1"/>
              <a:t>Silosaft</a:t>
            </a:r>
            <a:r>
              <a:rPr lang="de-CH" dirty="0"/>
              <a:t> austritt, darf der Kiesplatz über die Schulter entwässern. </a:t>
            </a:r>
            <a:r>
              <a:rPr lang="de-DE" sz="1800" dirty="0">
                <a:effectLst/>
                <a:latin typeface="+mj-lt"/>
                <a:ea typeface="Calibri" panose="020F0502020204030204" pitchFamily="34" charset="0"/>
                <a:cs typeface="Times New Roman" panose="02020603050405020304" pitchFamily="18" charset="0"/>
              </a:rPr>
              <a:t>Er darf nicht in ein Oberflächengewässer oder in einen Sickerschacht entwässern.</a:t>
            </a:r>
            <a:r>
              <a:rPr lang="de-CH" dirty="0"/>
              <a:t> </a:t>
            </a:r>
          </a:p>
        </p:txBody>
      </p:sp>
      <p:sp>
        <p:nvSpPr>
          <p:cNvPr id="9" name="Textfeld 8"/>
          <p:cNvSpPr txBox="1"/>
          <p:nvPr/>
        </p:nvSpPr>
        <p:spPr>
          <a:xfrm>
            <a:off x="945382" y="4676116"/>
            <a:ext cx="2251509" cy="215444"/>
          </a:xfrm>
          <a:prstGeom prst="rect">
            <a:avLst/>
          </a:prstGeom>
          <a:noFill/>
        </p:spPr>
        <p:txBody>
          <a:bodyPr wrap="square" rtlCol="0">
            <a:spAutoFit/>
          </a:bodyPr>
          <a:lstStyle/>
          <a:p>
            <a:r>
              <a:rPr lang="de-CH" sz="800" dirty="0"/>
              <a:t>Quelle: E. Müller</a:t>
            </a:r>
          </a:p>
        </p:txBody>
      </p:sp>
      <p:pic>
        <p:nvPicPr>
          <p:cNvPr id="7" name="Grafik 6" descr="Ein Bild, das Gras, Baum, draußen, Himmel enthält.&#10;&#10;Automatisch generierte Beschreibung">
            <a:extLst>
              <a:ext uri="{FF2B5EF4-FFF2-40B4-BE49-F238E27FC236}">
                <a16:creationId xmlns:a16="http://schemas.microsoft.com/office/drawing/2014/main" id="{F0A98BFC-49AD-4DDB-98C3-2786E17E026E}"/>
              </a:ext>
            </a:extLst>
          </p:cNvPr>
          <p:cNvPicPr/>
          <p:nvPr/>
        </p:nvPicPr>
        <p:blipFill rotWithShape="1">
          <a:blip r:embed="rId2" cstate="print">
            <a:extLst>
              <a:ext uri="{28A0092B-C50C-407E-A947-70E740481C1C}">
                <a14:useLocalDpi xmlns:a14="http://schemas.microsoft.com/office/drawing/2010/main"/>
              </a:ext>
            </a:extLst>
          </a:blip>
          <a:srcRect/>
          <a:stretch/>
        </p:blipFill>
        <p:spPr bwMode="auto">
          <a:xfrm>
            <a:off x="972852" y="1004561"/>
            <a:ext cx="4571365" cy="3646805"/>
          </a:xfrm>
          <a:prstGeom prst="rect">
            <a:avLst/>
          </a:prstGeom>
          <a:noFill/>
          <a:ln>
            <a:noFill/>
          </a:ln>
          <a:extLst>
            <a:ext uri="{53640926-AAD7-44D8-BBD7-CCE9431645EC}">
              <a14:shadowObscured xmlns:a14="http://schemas.microsoft.com/office/drawing/2010/main"/>
            </a:ext>
          </a:extLst>
        </p:spPr>
      </p:pic>
      <p:sp>
        <p:nvSpPr>
          <p:cNvPr id="11" name="Smiley 10">
            <a:extLst>
              <a:ext uri="{FF2B5EF4-FFF2-40B4-BE49-F238E27FC236}">
                <a16:creationId xmlns:a16="http://schemas.microsoft.com/office/drawing/2014/main" id="{8D5AE0B6-781B-4C5F-9A4A-26926E807458}"/>
              </a:ext>
            </a:extLst>
          </p:cNvPr>
          <p:cNvSpPr/>
          <p:nvPr/>
        </p:nvSpPr>
        <p:spPr>
          <a:xfrm>
            <a:off x="1159185" y="3503470"/>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3594156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1.1.5 Laufhöfe</a:t>
            </a:r>
          </a:p>
        </p:txBody>
      </p:sp>
      <p:sp>
        <p:nvSpPr>
          <p:cNvPr id="13" name="Textfeld 12">
            <a:extLst>
              <a:ext uri="{FF2B5EF4-FFF2-40B4-BE49-F238E27FC236}">
                <a16:creationId xmlns:a16="http://schemas.microsoft.com/office/drawing/2014/main" id="{4C8CD6E1-C4D1-4BFF-8C94-E544633C2779}"/>
              </a:ext>
            </a:extLst>
          </p:cNvPr>
          <p:cNvSpPr txBox="1"/>
          <p:nvPr/>
        </p:nvSpPr>
        <p:spPr>
          <a:xfrm>
            <a:off x="647483" y="1051308"/>
            <a:ext cx="10482689" cy="1461490"/>
          </a:xfrm>
          <a:prstGeom prst="rect">
            <a:avLst/>
          </a:prstGeom>
          <a:noFill/>
        </p:spPr>
        <p:txBody>
          <a:bodyPr wrap="square">
            <a:spAutoFit/>
          </a:bodyPr>
          <a:lstStyle/>
          <a:p>
            <a:pPr>
              <a:lnSpc>
                <a:spcPct val="107000"/>
              </a:lnSpc>
              <a:spcAft>
                <a:spcPts val="800"/>
              </a:spcAft>
            </a:pPr>
            <a:r>
              <a:rPr lang="de-CH" sz="1800" dirty="0">
                <a:effectLst/>
                <a:latin typeface="+mj-lt"/>
                <a:ea typeface="Calibri" panose="020F0502020204030204" pitchFamily="34" charset="0"/>
                <a:cs typeface="Times New Roman" panose="02020603050405020304" pitchFamily="18" charset="0"/>
              </a:rPr>
              <a:t>Bei den Laufhöfen wird bei den Grundkontrollen wie folgt unterschieden: </a:t>
            </a:r>
          </a:p>
          <a:p>
            <a:pPr marL="342900" indent="-342900">
              <a:lnSpc>
                <a:spcPct val="107000"/>
              </a:lnSpc>
              <a:spcAft>
                <a:spcPts val="800"/>
              </a:spcAft>
              <a:buFont typeface="+mj-lt"/>
              <a:buAutoNum type="alphaLcParenR"/>
            </a:pPr>
            <a:r>
              <a:rPr lang="de-CH" dirty="0">
                <a:latin typeface="+mj-lt"/>
                <a:ea typeface="Calibri" panose="020F0502020204030204" pitchFamily="34" charset="0"/>
                <a:cs typeface="Times New Roman" panose="02020603050405020304" pitchFamily="18" charset="0"/>
              </a:rPr>
              <a:t>P</a:t>
            </a:r>
            <a:r>
              <a:rPr lang="de-CH" sz="1800" dirty="0">
                <a:effectLst/>
                <a:latin typeface="+mj-lt"/>
                <a:ea typeface="Calibri" panose="020F0502020204030204" pitchFamily="34" charset="0"/>
                <a:cs typeface="Times New Roman" panose="02020603050405020304" pitchFamily="18" charset="0"/>
              </a:rPr>
              <a:t>ermanent zugängliche Laufhöfe für Rinder und Schweine und</a:t>
            </a:r>
          </a:p>
          <a:p>
            <a:pPr marL="342900" indent="-342900">
              <a:lnSpc>
                <a:spcPct val="107000"/>
              </a:lnSpc>
              <a:spcAft>
                <a:spcPts val="800"/>
              </a:spcAft>
              <a:buFont typeface="+mj-lt"/>
              <a:buAutoNum type="alphaLcParenR"/>
            </a:pPr>
            <a:r>
              <a:rPr lang="de-CH" dirty="0">
                <a:latin typeface="+mj-lt"/>
                <a:cs typeface="Times New Roman" panose="02020603050405020304" pitchFamily="18" charset="0"/>
              </a:rPr>
              <a:t>Nicht permanent zugängliche Laufhöfe und permanent zugängliche Laufhöfe für die anderen Nutztiere (ausser Geflügel) sowie Kälberiglus auf Sömmerungsbetrieben</a:t>
            </a:r>
          </a:p>
        </p:txBody>
      </p:sp>
      <p:sp>
        <p:nvSpPr>
          <p:cNvPr id="17" name="Textfeld 16">
            <a:extLst>
              <a:ext uri="{FF2B5EF4-FFF2-40B4-BE49-F238E27FC236}">
                <a16:creationId xmlns:a16="http://schemas.microsoft.com/office/drawing/2014/main" id="{CDD406B3-422C-485F-8006-9FFE8DD6D53C}"/>
              </a:ext>
            </a:extLst>
          </p:cNvPr>
          <p:cNvSpPr txBox="1"/>
          <p:nvPr/>
        </p:nvSpPr>
        <p:spPr>
          <a:xfrm>
            <a:off x="647483" y="5646841"/>
            <a:ext cx="8198566" cy="367216"/>
          </a:xfrm>
          <a:prstGeom prst="rect">
            <a:avLst/>
          </a:prstGeom>
          <a:noFill/>
        </p:spPr>
        <p:txBody>
          <a:bodyPr wrap="square">
            <a:spAutoFit/>
          </a:bodyPr>
          <a:lstStyle/>
          <a:p>
            <a:pPr>
              <a:lnSpc>
                <a:spcPct val="107000"/>
              </a:lnSpc>
              <a:spcAft>
                <a:spcPts val="800"/>
              </a:spcAft>
            </a:pPr>
            <a:r>
              <a:rPr lang="de-CH" sz="1800" dirty="0">
                <a:effectLst/>
                <a:latin typeface="+mj-lt"/>
                <a:ea typeface="Calibri" panose="020F0502020204030204" pitchFamily="34" charset="0"/>
                <a:cs typeface="Times New Roman" panose="02020603050405020304" pitchFamily="18" charset="0"/>
              </a:rPr>
              <a:t>Hinweis: </a:t>
            </a:r>
            <a:r>
              <a:rPr lang="de-CH" dirty="0">
                <a:latin typeface="+mj-lt"/>
                <a:ea typeface="Calibri" panose="020F0502020204030204" pitchFamily="34" charset="0"/>
                <a:cs typeface="Times New Roman" panose="02020603050405020304" pitchFamily="18" charset="0"/>
              </a:rPr>
              <a:t>Für die Weidehaltung von Alpschweinen siehe separates Dokument. </a:t>
            </a:r>
          </a:p>
        </p:txBody>
      </p:sp>
      <p:pic>
        <p:nvPicPr>
          <p:cNvPr id="18" name="Grafik 17" descr="Ein Bild, das dunkel, erleuchtet enthält.&#10;&#10;Automatisch generierte Beschreibung">
            <a:extLst>
              <a:ext uri="{FF2B5EF4-FFF2-40B4-BE49-F238E27FC236}">
                <a16:creationId xmlns:a16="http://schemas.microsoft.com/office/drawing/2014/main" id="{5A3EED9F-7381-4DEE-92C2-D194AB4A140B}"/>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0727482" y="5668060"/>
            <a:ext cx="805380" cy="324778"/>
          </a:xfrm>
          <a:prstGeom prst="rect">
            <a:avLst/>
          </a:prstGeom>
        </p:spPr>
      </p:pic>
      <p:pic>
        <p:nvPicPr>
          <p:cNvPr id="19" name="Grafik 18" descr="Ein Bild, das dunkel, erleuchtet enthält.&#10;&#10;Automatisch generierte Beschreibung">
            <a:extLst>
              <a:ext uri="{FF2B5EF4-FFF2-40B4-BE49-F238E27FC236}">
                <a16:creationId xmlns:a16="http://schemas.microsoft.com/office/drawing/2014/main" id="{A72D9109-CD86-4E4F-A10D-C792F5D6B021}"/>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0711574" y="2053979"/>
            <a:ext cx="805380" cy="324778"/>
          </a:xfrm>
          <a:prstGeom prst="rect">
            <a:avLst/>
          </a:prstGeom>
        </p:spPr>
      </p:pic>
      <p:sp>
        <p:nvSpPr>
          <p:cNvPr id="20" name="Textfeld 19">
            <a:extLst>
              <a:ext uri="{FF2B5EF4-FFF2-40B4-BE49-F238E27FC236}">
                <a16:creationId xmlns:a16="http://schemas.microsoft.com/office/drawing/2014/main" id="{BC41CECF-24DB-4C9A-98B8-0F0FF83295DD}"/>
              </a:ext>
            </a:extLst>
          </p:cNvPr>
          <p:cNvSpPr txBox="1"/>
          <p:nvPr/>
        </p:nvSpPr>
        <p:spPr>
          <a:xfrm>
            <a:off x="647483" y="3064157"/>
            <a:ext cx="10515599" cy="2308324"/>
          </a:xfrm>
          <a:prstGeom prst="rect">
            <a:avLst/>
          </a:prstGeom>
          <a:noFill/>
        </p:spPr>
        <p:txBody>
          <a:bodyPr wrap="square">
            <a:spAutoFit/>
          </a:bodyPr>
          <a:lstStyle/>
          <a:p>
            <a:r>
              <a:rPr lang="de-CH" sz="1800" dirty="0">
                <a:effectLst/>
                <a:latin typeface="+mj-lt"/>
                <a:ea typeface="Calibri" panose="020F0502020204030204" pitchFamily="34" charset="0"/>
                <a:cs typeface="Times New Roman" panose="02020603050405020304" pitchFamily="18" charset="0"/>
              </a:rPr>
              <a:t>Ein permanent zugänglicher Laufhof bildet gemäss Vollzugshilfe </a:t>
            </a:r>
            <a:r>
              <a:rPr lang="de-DE" sz="1800" dirty="0">
                <a:effectLst/>
                <a:latin typeface="+mj-lt"/>
                <a:ea typeface="Calibri" panose="020F0502020204030204" pitchFamily="34" charset="0"/>
                <a:cs typeface="Times New Roman" panose="02020603050405020304" pitchFamily="18" charset="0"/>
              </a:rPr>
              <a:t>Baulicher Umweltschutz in der Landwirtschaft (Kapitel 6.1.2) </a:t>
            </a:r>
            <a:r>
              <a:rPr lang="de-CH" sz="1800" dirty="0">
                <a:effectLst/>
                <a:latin typeface="+mj-lt"/>
                <a:ea typeface="Calibri" panose="020F0502020204030204" pitchFamily="34" charset="0"/>
                <a:cs typeface="Times New Roman" panose="02020603050405020304" pitchFamily="18" charset="0"/>
              </a:rPr>
              <a:t> mit dem Stall eine bauliche Einheit, dessen Belag undurchlässig ist („hat keine Risse/Löcher“) und entwässert in ein Hofdüngerlager. Die Definition ist unabhängig von der Grösse der Herde. </a:t>
            </a:r>
          </a:p>
          <a:p>
            <a:endParaRPr lang="de-CH" dirty="0">
              <a:latin typeface="+mj-lt"/>
              <a:ea typeface="Calibri" panose="020F0502020204030204" pitchFamily="34" charset="0"/>
              <a:cs typeface="Times New Roman" panose="02020603050405020304" pitchFamily="18" charset="0"/>
            </a:endParaRPr>
          </a:p>
          <a:p>
            <a:r>
              <a:rPr lang="de-DE" sz="1800" dirty="0">
                <a:effectLst/>
                <a:latin typeface="+mj-lt"/>
                <a:ea typeface="Calibri" panose="020F0502020204030204" pitchFamily="34" charset="0"/>
                <a:cs typeface="Times New Roman" panose="02020603050405020304" pitchFamily="18" charset="0"/>
              </a:rPr>
              <a:t>Laufhöfe mit undichtem Belag dürfen</a:t>
            </a:r>
            <a:r>
              <a:rPr lang="de-CH" sz="1800" dirty="0">
                <a:effectLst/>
                <a:latin typeface="+mj-lt"/>
                <a:ea typeface="Calibri" panose="020F0502020204030204" pitchFamily="34" charset="0"/>
                <a:cs typeface="Times New Roman" panose="02020603050405020304" pitchFamily="18" charset="0"/>
              </a:rPr>
              <a:t> </a:t>
            </a:r>
            <a:r>
              <a:rPr lang="de-CH" dirty="0">
                <a:latin typeface="+mj-lt"/>
                <a:ea typeface="Calibri" panose="020F0502020204030204" pitchFamily="34" charset="0"/>
                <a:cs typeface="Times New Roman" panose="02020603050405020304" pitchFamily="18" charset="0"/>
              </a:rPr>
              <a:t>gemäss Vollzughilfe Baulicher Umweltschutz </a:t>
            </a:r>
            <a:r>
              <a:rPr lang="de-CH" sz="1800" dirty="0">
                <a:effectLst/>
                <a:latin typeface="+mj-lt"/>
                <a:ea typeface="Calibri" panose="020F0502020204030204" pitchFamily="34" charset="0"/>
                <a:cs typeface="Times New Roman" panose="02020603050405020304" pitchFamily="18" charset="0"/>
              </a:rPr>
              <a:t>(Kapitel 6, Tabelle 13, Index 2) nicht mehr als 2 h pro Tag genutzt werden. I</a:t>
            </a:r>
            <a:r>
              <a:rPr lang="de-DE" sz="1800" dirty="0">
                <a:effectLst/>
                <a:latin typeface="+mj-lt"/>
                <a:ea typeface="Calibri" panose="020F0502020204030204" pitchFamily="34" charset="0"/>
                <a:cs typeface="Times New Roman" panose="02020603050405020304" pitchFamily="18" charset="0"/>
              </a:rPr>
              <a:t>n den übrigen Gewässerschutzbereichen ist auch eine längere Nutzung möglich, wenn keine Gefahr einer Gewässerverschmutzung besteht.</a:t>
            </a:r>
            <a:r>
              <a:rPr lang="de-CH" sz="1800" dirty="0">
                <a:effectLst/>
                <a:latin typeface="+mj-lt"/>
                <a:ea typeface="Calibri" panose="020F0502020204030204" pitchFamily="34" charset="0"/>
                <a:cs typeface="Times New Roman" panose="02020603050405020304" pitchFamily="18" charset="0"/>
              </a:rPr>
              <a:t> </a:t>
            </a:r>
            <a:endParaRPr lang="de-CH" dirty="0">
              <a:latin typeface="+mj-lt"/>
            </a:endParaRPr>
          </a:p>
        </p:txBody>
      </p:sp>
    </p:spTree>
    <p:extLst>
      <p:ext uri="{BB962C8B-B14F-4D97-AF65-F5344CB8AC3E}">
        <p14:creationId xmlns:p14="http://schemas.microsoft.com/office/powerpoint/2010/main" val="801381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1.1.5 Laufhof</a:t>
            </a:r>
          </a:p>
        </p:txBody>
      </p:sp>
      <p:pic>
        <p:nvPicPr>
          <p:cNvPr id="7" name="Inhaltsplatzhalter 6"/>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38200" y="865488"/>
            <a:ext cx="6322996" cy="4742247"/>
          </a:xfrm>
        </p:spPr>
      </p:pic>
      <p:sp>
        <p:nvSpPr>
          <p:cNvPr id="4" name="Smiley 3"/>
          <p:cNvSpPr/>
          <p:nvPr/>
        </p:nvSpPr>
        <p:spPr>
          <a:xfrm>
            <a:off x="6096000" y="4493678"/>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8" name="Textfeld 7"/>
          <p:cNvSpPr txBox="1"/>
          <p:nvPr/>
        </p:nvSpPr>
        <p:spPr>
          <a:xfrm>
            <a:off x="797104" y="5656439"/>
            <a:ext cx="2251509" cy="215444"/>
          </a:xfrm>
          <a:prstGeom prst="rect">
            <a:avLst/>
          </a:prstGeom>
          <a:noFill/>
        </p:spPr>
        <p:txBody>
          <a:bodyPr wrap="square" rtlCol="0">
            <a:spAutoFit/>
          </a:bodyPr>
          <a:lstStyle/>
          <a:p>
            <a:r>
              <a:rPr lang="de-CH" sz="800" dirty="0"/>
              <a:t>Quelle: AWEL, ZH</a:t>
            </a:r>
          </a:p>
        </p:txBody>
      </p:sp>
      <p:sp>
        <p:nvSpPr>
          <p:cNvPr id="11" name="Rechteck 10">
            <a:extLst>
              <a:ext uri="{FF2B5EF4-FFF2-40B4-BE49-F238E27FC236}">
                <a16:creationId xmlns:a16="http://schemas.microsoft.com/office/drawing/2014/main" id="{F05A400F-C7CF-408C-B578-D768DC559537}"/>
              </a:ext>
            </a:extLst>
          </p:cNvPr>
          <p:cNvSpPr/>
          <p:nvPr/>
        </p:nvSpPr>
        <p:spPr>
          <a:xfrm>
            <a:off x="838200" y="5992512"/>
            <a:ext cx="8212569" cy="369332"/>
          </a:xfrm>
          <a:prstGeom prst="rect">
            <a:avLst/>
          </a:prstGeom>
        </p:spPr>
        <p:txBody>
          <a:bodyPr wrap="none">
            <a:spAutoFit/>
          </a:bodyPr>
          <a:lstStyle/>
          <a:p>
            <a:r>
              <a:rPr lang="de-CH" dirty="0"/>
              <a:t>Permanent zugänglicher Laufhof für Rinder: Belag hat keine Löcher, Risse etc.</a:t>
            </a:r>
          </a:p>
        </p:txBody>
      </p:sp>
    </p:spTree>
    <p:extLst>
      <p:ext uri="{BB962C8B-B14F-4D97-AF65-F5344CB8AC3E}">
        <p14:creationId xmlns:p14="http://schemas.microsoft.com/office/powerpoint/2010/main" val="30522119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1.1.5 Laufhof</a:t>
            </a:r>
          </a:p>
        </p:txBody>
      </p:sp>
      <p:sp>
        <p:nvSpPr>
          <p:cNvPr id="8" name="Textfeld 7"/>
          <p:cNvSpPr txBox="1"/>
          <p:nvPr/>
        </p:nvSpPr>
        <p:spPr>
          <a:xfrm>
            <a:off x="812409" y="3554319"/>
            <a:ext cx="2251509" cy="215444"/>
          </a:xfrm>
          <a:prstGeom prst="rect">
            <a:avLst/>
          </a:prstGeom>
          <a:noFill/>
        </p:spPr>
        <p:txBody>
          <a:bodyPr wrap="square" rtlCol="0">
            <a:spAutoFit/>
          </a:bodyPr>
          <a:lstStyle/>
          <a:p>
            <a:r>
              <a:rPr lang="de-CH" sz="800" dirty="0"/>
              <a:t>Quelle: AGRIDEA</a:t>
            </a:r>
          </a:p>
        </p:txBody>
      </p:sp>
      <p:sp>
        <p:nvSpPr>
          <p:cNvPr id="10" name="Textfeld 9">
            <a:extLst>
              <a:ext uri="{FF2B5EF4-FFF2-40B4-BE49-F238E27FC236}">
                <a16:creationId xmlns:a16="http://schemas.microsoft.com/office/drawing/2014/main" id="{F8FA5277-A670-44CC-A0E7-7502FD6CF951}"/>
              </a:ext>
            </a:extLst>
          </p:cNvPr>
          <p:cNvSpPr txBox="1"/>
          <p:nvPr/>
        </p:nvSpPr>
        <p:spPr>
          <a:xfrm>
            <a:off x="812408" y="4982241"/>
            <a:ext cx="6429214" cy="1062535"/>
          </a:xfrm>
          <a:prstGeom prst="rect">
            <a:avLst/>
          </a:prstGeom>
          <a:noFill/>
        </p:spPr>
        <p:txBody>
          <a:bodyPr wrap="square">
            <a:spAutoFit/>
          </a:bodyPr>
          <a:lstStyle/>
          <a:p>
            <a:pPr>
              <a:lnSpc>
                <a:spcPct val="107000"/>
              </a:lnSpc>
              <a:spcAft>
                <a:spcPts val="800"/>
              </a:spcAft>
            </a:pPr>
            <a:r>
              <a:rPr lang="de-CH" dirty="0"/>
              <a:t>Permanent zugänglicher Laufhof für Rinder: </a:t>
            </a:r>
            <a:r>
              <a:rPr lang="de-CH" sz="1800" dirty="0">
                <a:effectLst/>
                <a:latin typeface="+mj-lt"/>
                <a:ea typeface="Calibri" panose="020F0502020204030204" pitchFamily="34" charset="0"/>
                <a:cs typeface="Times New Roman" panose="02020603050405020304" pitchFamily="18" charset="0"/>
              </a:rPr>
              <a:t>Belag hat keine Risse, Löcher etc. Der Laufhof entwässert in Hofdüngerlager. </a:t>
            </a:r>
          </a:p>
          <a:p>
            <a:pPr>
              <a:lnSpc>
                <a:spcPct val="107000"/>
              </a:lnSpc>
              <a:spcAft>
                <a:spcPts val="800"/>
              </a:spcAft>
            </a:pPr>
            <a:endParaRPr lang="de-CH" sz="1800" dirty="0">
              <a:effectLst/>
              <a:latin typeface="+mj-lt"/>
              <a:ea typeface="Calibri" panose="020F0502020204030204" pitchFamily="34" charset="0"/>
              <a:cs typeface="Times New Roman" panose="02020603050405020304" pitchFamily="18" charset="0"/>
            </a:endParaRPr>
          </a:p>
        </p:txBody>
      </p:sp>
      <p:pic>
        <p:nvPicPr>
          <p:cNvPr id="11" name="Inhaltsplatzhalter 10" descr="Ein Bild, das Gras, draußen, Bereich enthält.&#10;&#10;Automatisch generierte Beschreibung">
            <a:extLst>
              <a:ext uri="{FF2B5EF4-FFF2-40B4-BE49-F238E27FC236}">
                <a16:creationId xmlns:a16="http://schemas.microsoft.com/office/drawing/2014/main" id="{240170F6-2891-44CB-84A5-EAFB854E5158}"/>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812408" y="980813"/>
            <a:ext cx="7313140" cy="3498719"/>
          </a:xfrm>
        </p:spPr>
      </p:pic>
      <p:sp>
        <p:nvSpPr>
          <p:cNvPr id="14" name="Smiley 13">
            <a:extLst>
              <a:ext uri="{FF2B5EF4-FFF2-40B4-BE49-F238E27FC236}">
                <a16:creationId xmlns:a16="http://schemas.microsoft.com/office/drawing/2014/main" id="{E443FD43-E269-4211-BBEE-B956B4E9A2CB}"/>
              </a:ext>
            </a:extLst>
          </p:cNvPr>
          <p:cNvSpPr/>
          <p:nvPr/>
        </p:nvSpPr>
        <p:spPr>
          <a:xfrm>
            <a:off x="6829549" y="3429000"/>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9" name="Textfeld 8">
            <a:extLst>
              <a:ext uri="{FF2B5EF4-FFF2-40B4-BE49-F238E27FC236}">
                <a16:creationId xmlns:a16="http://schemas.microsoft.com/office/drawing/2014/main" id="{8EA83729-0EA4-4DFB-9295-B7B851E4A7D2}"/>
              </a:ext>
            </a:extLst>
          </p:cNvPr>
          <p:cNvSpPr txBox="1"/>
          <p:nvPr/>
        </p:nvSpPr>
        <p:spPr>
          <a:xfrm>
            <a:off x="725185" y="4519012"/>
            <a:ext cx="2251509" cy="215444"/>
          </a:xfrm>
          <a:prstGeom prst="rect">
            <a:avLst/>
          </a:prstGeom>
          <a:noFill/>
        </p:spPr>
        <p:txBody>
          <a:bodyPr wrap="square" rtlCol="0">
            <a:spAutoFit/>
          </a:bodyPr>
          <a:lstStyle/>
          <a:p>
            <a:r>
              <a:rPr lang="de-CH" sz="800" dirty="0"/>
              <a:t>Quelle: AGRIDEA</a:t>
            </a:r>
          </a:p>
        </p:txBody>
      </p:sp>
    </p:spTree>
    <p:extLst>
      <p:ext uri="{BB962C8B-B14F-4D97-AF65-F5344CB8AC3E}">
        <p14:creationId xmlns:p14="http://schemas.microsoft.com/office/powerpoint/2010/main" val="903388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1.1.5 Laufhof</a:t>
            </a:r>
          </a:p>
        </p:txBody>
      </p:sp>
      <p:pic>
        <p:nvPicPr>
          <p:cNvPr id="7" name="Inhaltsplatzhalter 6"/>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38200" y="896630"/>
            <a:ext cx="4965834" cy="3724376"/>
          </a:xfrm>
        </p:spPr>
      </p:pic>
      <p:sp>
        <p:nvSpPr>
          <p:cNvPr id="6" name="Smiley 5"/>
          <p:cNvSpPr/>
          <p:nvPr/>
        </p:nvSpPr>
        <p:spPr>
          <a:xfrm>
            <a:off x="4733443" y="3599058"/>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pic>
        <p:nvPicPr>
          <p:cNvPr id="8" name="Grafik 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36034" y="931870"/>
            <a:ext cx="5534527" cy="3724377"/>
          </a:xfrm>
          <a:prstGeom prst="rect">
            <a:avLst/>
          </a:prstGeom>
        </p:spPr>
      </p:pic>
      <p:sp>
        <p:nvSpPr>
          <p:cNvPr id="9" name="Rechteck 8"/>
          <p:cNvSpPr/>
          <p:nvPr/>
        </p:nvSpPr>
        <p:spPr>
          <a:xfrm>
            <a:off x="690675" y="5428303"/>
            <a:ext cx="11226278" cy="646331"/>
          </a:xfrm>
          <a:prstGeom prst="rect">
            <a:avLst/>
          </a:prstGeom>
        </p:spPr>
        <p:txBody>
          <a:bodyPr wrap="none">
            <a:spAutoFit/>
          </a:bodyPr>
          <a:lstStyle/>
          <a:p>
            <a:r>
              <a:rPr lang="de-CH" dirty="0"/>
              <a:t>Belag des permanent zugänglichen Laufhofs für Kälber mit Mängeln: Abfluss von Niederschlagswasser bzw.</a:t>
            </a:r>
            <a:br>
              <a:rPr lang="de-CH" dirty="0"/>
            </a:br>
            <a:r>
              <a:rPr lang="de-CH" dirty="0"/>
              <a:t>Versickerung werden nicht verhindert. </a:t>
            </a:r>
          </a:p>
        </p:txBody>
      </p:sp>
      <p:sp>
        <p:nvSpPr>
          <p:cNvPr id="10" name="Textfeld 9"/>
          <p:cNvSpPr txBox="1"/>
          <p:nvPr/>
        </p:nvSpPr>
        <p:spPr>
          <a:xfrm>
            <a:off x="6205206" y="4647734"/>
            <a:ext cx="2251509" cy="215444"/>
          </a:xfrm>
          <a:prstGeom prst="rect">
            <a:avLst/>
          </a:prstGeom>
          <a:noFill/>
        </p:spPr>
        <p:txBody>
          <a:bodyPr wrap="square" rtlCol="0">
            <a:spAutoFit/>
          </a:bodyPr>
          <a:lstStyle/>
          <a:p>
            <a:r>
              <a:rPr lang="de-CH" sz="800" dirty="0"/>
              <a:t>Quelle: AWEL, ZH</a:t>
            </a:r>
          </a:p>
        </p:txBody>
      </p:sp>
      <p:sp>
        <p:nvSpPr>
          <p:cNvPr id="11" name="Textfeld 10"/>
          <p:cNvSpPr txBox="1"/>
          <p:nvPr/>
        </p:nvSpPr>
        <p:spPr>
          <a:xfrm>
            <a:off x="838200" y="4621006"/>
            <a:ext cx="2251509" cy="215444"/>
          </a:xfrm>
          <a:prstGeom prst="rect">
            <a:avLst/>
          </a:prstGeom>
          <a:noFill/>
        </p:spPr>
        <p:txBody>
          <a:bodyPr wrap="square" rtlCol="0">
            <a:spAutoFit/>
          </a:bodyPr>
          <a:lstStyle/>
          <a:p>
            <a:r>
              <a:rPr lang="de-CH" sz="800" dirty="0"/>
              <a:t>Quelle: Qualinova</a:t>
            </a:r>
          </a:p>
        </p:txBody>
      </p:sp>
      <p:sp>
        <p:nvSpPr>
          <p:cNvPr id="12" name="Smiley 11"/>
          <p:cNvSpPr/>
          <p:nvPr/>
        </p:nvSpPr>
        <p:spPr>
          <a:xfrm>
            <a:off x="10748051" y="3599058"/>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39560157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1.1.5 Laufhof</a:t>
            </a:r>
          </a:p>
        </p:txBody>
      </p:sp>
      <p:sp>
        <p:nvSpPr>
          <p:cNvPr id="9" name="Rechteck 8"/>
          <p:cNvSpPr/>
          <p:nvPr/>
        </p:nvSpPr>
        <p:spPr>
          <a:xfrm>
            <a:off x="5135525" y="881610"/>
            <a:ext cx="5794745" cy="646331"/>
          </a:xfrm>
          <a:prstGeom prst="rect">
            <a:avLst/>
          </a:prstGeom>
        </p:spPr>
        <p:txBody>
          <a:bodyPr wrap="square">
            <a:spAutoFit/>
          </a:bodyPr>
          <a:lstStyle/>
          <a:p>
            <a:r>
              <a:rPr lang="de-CH" dirty="0"/>
              <a:t>Mangel: </a:t>
            </a:r>
            <a:r>
              <a:rPr lang="de-DE" dirty="0"/>
              <a:t>Abfluss von verschmutzten Abwasser möglich, </a:t>
            </a:r>
          </a:p>
          <a:p>
            <a:r>
              <a:rPr lang="de-DE" dirty="0"/>
              <a:t>Laufhof entwässert nicht in Güllegrube.</a:t>
            </a:r>
            <a:endParaRPr lang="de-CH" dirty="0"/>
          </a:p>
        </p:txBody>
      </p:sp>
      <p:sp>
        <p:nvSpPr>
          <p:cNvPr id="11" name="Textfeld 10"/>
          <p:cNvSpPr txBox="1"/>
          <p:nvPr/>
        </p:nvSpPr>
        <p:spPr>
          <a:xfrm>
            <a:off x="817652" y="6184964"/>
            <a:ext cx="2251509" cy="215444"/>
          </a:xfrm>
          <a:prstGeom prst="rect">
            <a:avLst/>
          </a:prstGeom>
          <a:noFill/>
        </p:spPr>
        <p:txBody>
          <a:bodyPr wrap="square" rtlCol="0">
            <a:spAutoFit/>
          </a:bodyPr>
          <a:lstStyle/>
          <a:p>
            <a:r>
              <a:rPr lang="de-CH" sz="800" dirty="0"/>
              <a:t>Quelle: E. Müller</a:t>
            </a:r>
          </a:p>
        </p:txBody>
      </p:sp>
      <p:pic>
        <p:nvPicPr>
          <p:cNvPr id="13" name="Grafik 12" descr="Ein Bild, das Gras, draußen, Heu enthält.&#10;&#10;Automatisch generierte Beschreibung">
            <a:extLst>
              <a:ext uri="{FF2B5EF4-FFF2-40B4-BE49-F238E27FC236}">
                <a16:creationId xmlns:a16="http://schemas.microsoft.com/office/drawing/2014/main" id="{53E83F77-F1AB-4D4C-9E45-FCDB859B97DB}"/>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838200" y="883400"/>
            <a:ext cx="4088926" cy="5272851"/>
          </a:xfrm>
          <a:prstGeom prst="rect">
            <a:avLst/>
          </a:prstGeom>
          <a:noFill/>
          <a:ln>
            <a:noFill/>
          </a:ln>
        </p:spPr>
      </p:pic>
      <p:sp>
        <p:nvSpPr>
          <p:cNvPr id="6" name="Smiley 5"/>
          <p:cNvSpPr/>
          <p:nvPr/>
        </p:nvSpPr>
        <p:spPr>
          <a:xfrm>
            <a:off x="3735326" y="5110600"/>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4" name="Textfeld 13">
            <a:extLst>
              <a:ext uri="{FF2B5EF4-FFF2-40B4-BE49-F238E27FC236}">
                <a16:creationId xmlns:a16="http://schemas.microsoft.com/office/drawing/2014/main" id="{E617FB60-29DC-4282-B2B5-25466E26D6C9}"/>
              </a:ext>
            </a:extLst>
          </p:cNvPr>
          <p:cNvSpPr txBox="1"/>
          <p:nvPr/>
        </p:nvSpPr>
        <p:spPr>
          <a:xfrm>
            <a:off x="5135525" y="2290496"/>
            <a:ext cx="5531671" cy="2308324"/>
          </a:xfrm>
          <a:prstGeom prst="rect">
            <a:avLst/>
          </a:prstGeom>
          <a:noFill/>
        </p:spPr>
        <p:txBody>
          <a:bodyPr wrap="square">
            <a:spAutoFit/>
          </a:bodyPr>
          <a:lstStyle/>
          <a:p>
            <a:r>
              <a:rPr lang="de-CH" sz="1800" dirty="0">
                <a:effectLst/>
                <a:latin typeface="+mj-lt"/>
                <a:ea typeface="Calibri" panose="020F0502020204030204" pitchFamily="34" charset="0"/>
                <a:cs typeface="Times New Roman" panose="02020603050405020304" pitchFamily="18" charset="0"/>
              </a:rPr>
              <a:t>Hinweis: </a:t>
            </a:r>
          </a:p>
          <a:p>
            <a:r>
              <a:rPr lang="de-CH" dirty="0">
                <a:latin typeface="+mj-lt"/>
                <a:ea typeface="Calibri" panose="020F0502020204030204" pitchFamily="34" charset="0"/>
                <a:cs typeface="Times New Roman" panose="02020603050405020304" pitchFamily="18" charset="0"/>
              </a:rPr>
              <a:t>Falls </a:t>
            </a:r>
            <a:r>
              <a:rPr lang="de-CH" sz="1800" dirty="0">
                <a:effectLst/>
                <a:latin typeface="+mj-lt"/>
                <a:ea typeface="Calibri" panose="020F0502020204030204" pitchFamily="34" charset="0"/>
                <a:cs typeface="Times New Roman" panose="02020603050405020304" pitchFamily="18" charset="0"/>
              </a:rPr>
              <a:t>Kälberiglus auf Sömmerungsbetrieben auf durchlässigem Belag (mit Rissen, Löcher etc.,) bzw. Boden gehalten werden, gilt es als Mangel, wenn der Zugang zur Weide nicht permanent ist und die Kälberiglus mehr als 2 Monate genutzt werden. Nachts kann der Zugang zur Weide abgesperrt werden.</a:t>
            </a:r>
            <a:endParaRPr lang="de-CH" dirty="0">
              <a:latin typeface="+mj-lt"/>
            </a:endParaRPr>
          </a:p>
        </p:txBody>
      </p:sp>
      <p:pic>
        <p:nvPicPr>
          <p:cNvPr id="17" name="Grafik 16" descr="Ein Bild, das dunkel, erleuchtet enthält.&#10;&#10;Automatisch generierte Beschreibung">
            <a:extLst>
              <a:ext uri="{FF2B5EF4-FFF2-40B4-BE49-F238E27FC236}">
                <a16:creationId xmlns:a16="http://schemas.microsoft.com/office/drawing/2014/main" id="{868C418C-E6F5-488C-A3FD-2A5EFB296521}"/>
              </a:ext>
            </a:extLst>
          </p:cNvPr>
          <p:cNvPicPr>
            <a:picLocks noChangeAspect="1"/>
          </p:cNvPicPr>
          <p:nvPr/>
        </p:nvPicPr>
        <p:blipFill>
          <a:blip r:embed="rId3"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0667196" y="2641371"/>
            <a:ext cx="805380" cy="324778"/>
          </a:xfrm>
          <a:prstGeom prst="rect">
            <a:avLst/>
          </a:prstGeom>
        </p:spPr>
      </p:pic>
    </p:spTree>
    <p:extLst>
      <p:ext uri="{BB962C8B-B14F-4D97-AF65-F5344CB8AC3E}">
        <p14:creationId xmlns:p14="http://schemas.microsoft.com/office/powerpoint/2010/main" val="31817644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1.1.5 Laufhof</a:t>
            </a:r>
          </a:p>
        </p:txBody>
      </p:sp>
      <p:pic>
        <p:nvPicPr>
          <p:cNvPr id="7" name="Inhaltsplatzhalter 6"/>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838200" y="1114017"/>
            <a:ext cx="5755476" cy="3642160"/>
          </a:xfrm>
        </p:spPr>
      </p:pic>
      <p:sp>
        <p:nvSpPr>
          <p:cNvPr id="6" name="Smiley 5"/>
          <p:cNvSpPr/>
          <p:nvPr/>
        </p:nvSpPr>
        <p:spPr>
          <a:xfrm>
            <a:off x="5664000" y="3705127"/>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pic>
        <p:nvPicPr>
          <p:cNvPr id="12" name="Grafik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64596" y="1141621"/>
            <a:ext cx="4856214" cy="3642161"/>
          </a:xfrm>
          <a:prstGeom prst="rect">
            <a:avLst/>
          </a:prstGeom>
        </p:spPr>
      </p:pic>
      <p:sp>
        <p:nvSpPr>
          <p:cNvPr id="14" name="Smiley 13"/>
          <p:cNvSpPr/>
          <p:nvPr/>
        </p:nvSpPr>
        <p:spPr>
          <a:xfrm>
            <a:off x="10625284" y="3732732"/>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5" name="Rechteck 14"/>
          <p:cNvSpPr/>
          <p:nvPr/>
        </p:nvSpPr>
        <p:spPr>
          <a:xfrm>
            <a:off x="838200" y="5374651"/>
            <a:ext cx="10651084" cy="369332"/>
          </a:xfrm>
          <a:prstGeom prst="rect">
            <a:avLst/>
          </a:prstGeom>
        </p:spPr>
        <p:txBody>
          <a:bodyPr wrap="square">
            <a:spAutoFit/>
          </a:bodyPr>
          <a:lstStyle/>
          <a:p>
            <a:r>
              <a:rPr lang="de-CH" dirty="0"/>
              <a:t>Mangel: Abfluss von verschmutztem Abwasser (links Laufhof für Schweine, recht Laufhof für Rinder).</a:t>
            </a:r>
          </a:p>
        </p:txBody>
      </p:sp>
      <p:sp>
        <p:nvSpPr>
          <p:cNvPr id="16" name="Textfeld 15"/>
          <p:cNvSpPr txBox="1"/>
          <p:nvPr/>
        </p:nvSpPr>
        <p:spPr>
          <a:xfrm>
            <a:off x="838200" y="4756177"/>
            <a:ext cx="2251509" cy="215444"/>
          </a:xfrm>
          <a:prstGeom prst="rect">
            <a:avLst/>
          </a:prstGeom>
          <a:noFill/>
        </p:spPr>
        <p:txBody>
          <a:bodyPr wrap="square" rtlCol="0">
            <a:spAutoFit/>
          </a:bodyPr>
          <a:lstStyle/>
          <a:p>
            <a:r>
              <a:rPr lang="de-CH" sz="800" dirty="0"/>
              <a:t>Quelle: Qualinova</a:t>
            </a:r>
          </a:p>
        </p:txBody>
      </p:sp>
      <p:sp>
        <p:nvSpPr>
          <p:cNvPr id="17" name="Textfeld 16"/>
          <p:cNvSpPr txBox="1"/>
          <p:nvPr/>
        </p:nvSpPr>
        <p:spPr>
          <a:xfrm>
            <a:off x="6682206" y="4811174"/>
            <a:ext cx="2251509" cy="215444"/>
          </a:xfrm>
          <a:prstGeom prst="rect">
            <a:avLst/>
          </a:prstGeom>
          <a:noFill/>
        </p:spPr>
        <p:txBody>
          <a:bodyPr wrap="square" rtlCol="0">
            <a:spAutoFit/>
          </a:bodyPr>
          <a:lstStyle/>
          <a:p>
            <a:r>
              <a:rPr lang="de-CH" sz="800" dirty="0"/>
              <a:t>Quelle: AWEL, ZH</a:t>
            </a:r>
          </a:p>
        </p:txBody>
      </p:sp>
    </p:spTree>
    <p:extLst>
      <p:ext uri="{BB962C8B-B14F-4D97-AF65-F5344CB8AC3E}">
        <p14:creationId xmlns:p14="http://schemas.microsoft.com/office/powerpoint/2010/main" val="10470431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1.1.5 Laufhof</a:t>
            </a:r>
          </a:p>
        </p:txBody>
      </p:sp>
      <p:pic>
        <p:nvPicPr>
          <p:cNvPr id="4" name="Grafik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1008111"/>
            <a:ext cx="6320937" cy="4731009"/>
          </a:xfrm>
          <a:prstGeom prst="rect">
            <a:avLst/>
          </a:prstGeom>
        </p:spPr>
      </p:pic>
      <p:sp>
        <p:nvSpPr>
          <p:cNvPr id="5" name="Smiley 4"/>
          <p:cNvSpPr/>
          <p:nvPr/>
        </p:nvSpPr>
        <p:spPr>
          <a:xfrm>
            <a:off x="5949303" y="4524429"/>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6" name="Textfeld 5"/>
          <p:cNvSpPr txBox="1"/>
          <p:nvPr/>
        </p:nvSpPr>
        <p:spPr>
          <a:xfrm>
            <a:off x="838200" y="5739120"/>
            <a:ext cx="2251509" cy="215444"/>
          </a:xfrm>
          <a:prstGeom prst="rect">
            <a:avLst/>
          </a:prstGeom>
          <a:noFill/>
        </p:spPr>
        <p:txBody>
          <a:bodyPr wrap="square" rtlCol="0">
            <a:spAutoFit/>
          </a:bodyPr>
          <a:lstStyle/>
          <a:p>
            <a:r>
              <a:rPr lang="de-CH" sz="800" dirty="0"/>
              <a:t>Quelle: AfU, SG</a:t>
            </a:r>
          </a:p>
        </p:txBody>
      </p:sp>
      <p:sp>
        <p:nvSpPr>
          <p:cNvPr id="7" name="Rechteck 6"/>
          <p:cNvSpPr/>
          <p:nvPr/>
        </p:nvSpPr>
        <p:spPr>
          <a:xfrm>
            <a:off x="7331468" y="1008111"/>
            <a:ext cx="4350249" cy="646331"/>
          </a:xfrm>
          <a:prstGeom prst="rect">
            <a:avLst/>
          </a:prstGeom>
        </p:spPr>
        <p:txBody>
          <a:bodyPr wrap="square">
            <a:spAutoFit/>
          </a:bodyPr>
          <a:lstStyle/>
          <a:p>
            <a:r>
              <a:rPr lang="de-CH" dirty="0"/>
              <a:t>Mangel: Abfluss in Regenabwasserleitung.</a:t>
            </a:r>
          </a:p>
        </p:txBody>
      </p:sp>
    </p:spTree>
    <p:extLst>
      <p:ext uri="{BB962C8B-B14F-4D97-AF65-F5344CB8AC3E}">
        <p14:creationId xmlns:p14="http://schemas.microsoft.com/office/powerpoint/2010/main" val="37830431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1.1.5 Laufhof</a:t>
            </a:r>
          </a:p>
        </p:txBody>
      </p:sp>
      <p:pic>
        <p:nvPicPr>
          <p:cNvPr id="4" name="Grafik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1044715"/>
            <a:ext cx="4966699" cy="3725025"/>
          </a:xfrm>
          <a:prstGeom prst="rect">
            <a:avLst/>
          </a:prstGeom>
        </p:spPr>
      </p:pic>
      <p:pic>
        <p:nvPicPr>
          <p:cNvPr id="5" name="Grafik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07354" y="1044715"/>
            <a:ext cx="5370251" cy="3804687"/>
          </a:xfrm>
          <a:prstGeom prst="rect">
            <a:avLst/>
          </a:prstGeom>
        </p:spPr>
      </p:pic>
      <p:sp>
        <p:nvSpPr>
          <p:cNvPr id="6" name="Smiley 5"/>
          <p:cNvSpPr/>
          <p:nvPr/>
        </p:nvSpPr>
        <p:spPr>
          <a:xfrm>
            <a:off x="4755964" y="3734309"/>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7" name="Smiley 6"/>
          <p:cNvSpPr/>
          <p:nvPr/>
        </p:nvSpPr>
        <p:spPr>
          <a:xfrm>
            <a:off x="10583020" y="3769402"/>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8" name="Textfeld 7"/>
          <p:cNvSpPr txBox="1"/>
          <p:nvPr/>
        </p:nvSpPr>
        <p:spPr>
          <a:xfrm>
            <a:off x="838200" y="4769740"/>
            <a:ext cx="2251509" cy="215444"/>
          </a:xfrm>
          <a:prstGeom prst="rect">
            <a:avLst/>
          </a:prstGeom>
          <a:noFill/>
        </p:spPr>
        <p:txBody>
          <a:bodyPr wrap="square" rtlCol="0">
            <a:spAutoFit/>
          </a:bodyPr>
          <a:lstStyle/>
          <a:p>
            <a:r>
              <a:rPr lang="de-CH" sz="800" dirty="0"/>
              <a:t>Quelle: AWEL, ZH</a:t>
            </a:r>
          </a:p>
        </p:txBody>
      </p:sp>
      <p:sp>
        <p:nvSpPr>
          <p:cNvPr id="9" name="Textfeld 8"/>
          <p:cNvSpPr txBox="1"/>
          <p:nvPr/>
        </p:nvSpPr>
        <p:spPr>
          <a:xfrm>
            <a:off x="6307354" y="4849402"/>
            <a:ext cx="2251509" cy="215444"/>
          </a:xfrm>
          <a:prstGeom prst="rect">
            <a:avLst/>
          </a:prstGeom>
          <a:noFill/>
        </p:spPr>
        <p:txBody>
          <a:bodyPr wrap="square" rtlCol="0">
            <a:spAutoFit/>
          </a:bodyPr>
          <a:lstStyle/>
          <a:p>
            <a:r>
              <a:rPr lang="de-CH" sz="800" dirty="0"/>
              <a:t>Quelle: Qualinova</a:t>
            </a:r>
          </a:p>
        </p:txBody>
      </p:sp>
      <p:sp>
        <p:nvSpPr>
          <p:cNvPr id="10" name="Rechteck 9"/>
          <p:cNvSpPr/>
          <p:nvPr/>
        </p:nvSpPr>
        <p:spPr>
          <a:xfrm>
            <a:off x="6307354" y="5281402"/>
            <a:ext cx="5370251" cy="646331"/>
          </a:xfrm>
          <a:prstGeom prst="rect">
            <a:avLst/>
          </a:prstGeom>
        </p:spPr>
        <p:txBody>
          <a:bodyPr wrap="square">
            <a:spAutoFit/>
          </a:bodyPr>
          <a:lstStyle/>
          <a:p>
            <a:r>
              <a:rPr lang="de-CH" dirty="0"/>
              <a:t>Mangel: Morast auf dem nicht permanenten Laufhof für Rinder.</a:t>
            </a:r>
          </a:p>
        </p:txBody>
      </p:sp>
      <p:sp>
        <p:nvSpPr>
          <p:cNvPr id="11" name="Rechteck 10"/>
          <p:cNvSpPr/>
          <p:nvPr/>
        </p:nvSpPr>
        <p:spPr>
          <a:xfrm>
            <a:off x="838200" y="5290878"/>
            <a:ext cx="4781764" cy="646331"/>
          </a:xfrm>
          <a:prstGeom prst="rect">
            <a:avLst/>
          </a:prstGeom>
        </p:spPr>
        <p:txBody>
          <a:bodyPr wrap="square">
            <a:spAutoFit/>
          </a:bodyPr>
          <a:lstStyle/>
          <a:p>
            <a:r>
              <a:rPr lang="de-CH" dirty="0"/>
              <a:t>Mangel: ungenügender Belag des permanent zugänglichen Laufhofs (Löcher, Risse, etc.).</a:t>
            </a:r>
          </a:p>
        </p:txBody>
      </p:sp>
    </p:spTree>
    <p:extLst>
      <p:ext uri="{BB962C8B-B14F-4D97-AF65-F5344CB8AC3E}">
        <p14:creationId xmlns:p14="http://schemas.microsoft.com/office/powerpoint/2010/main" val="30500408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1.1.5 Laufhof</a:t>
            </a:r>
          </a:p>
        </p:txBody>
      </p:sp>
      <p:pic>
        <p:nvPicPr>
          <p:cNvPr id="4" name="Inhaltsplatzhalt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838200" y="878237"/>
            <a:ext cx="5475929" cy="4106947"/>
          </a:xfrm>
        </p:spPr>
      </p:pic>
      <p:sp>
        <p:nvSpPr>
          <p:cNvPr id="5" name="Smiley 4"/>
          <p:cNvSpPr/>
          <p:nvPr/>
        </p:nvSpPr>
        <p:spPr>
          <a:xfrm>
            <a:off x="5250567" y="3962652"/>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6" name="Textfeld 5"/>
          <p:cNvSpPr txBox="1"/>
          <p:nvPr/>
        </p:nvSpPr>
        <p:spPr>
          <a:xfrm>
            <a:off x="838200" y="4985184"/>
            <a:ext cx="2251509" cy="215444"/>
          </a:xfrm>
          <a:prstGeom prst="rect">
            <a:avLst/>
          </a:prstGeom>
          <a:noFill/>
        </p:spPr>
        <p:txBody>
          <a:bodyPr wrap="square" rtlCol="0">
            <a:spAutoFit/>
          </a:bodyPr>
          <a:lstStyle/>
          <a:p>
            <a:r>
              <a:rPr lang="de-CH" sz="800" dirty="0"/>
              <a:t>Quelle: AfU, SG</a:t>
            </a:r>
          </a:p>
        </p:txBody>
      </p:sp>
      <p:sp>
        <p:nvSpPr>
          <p:cNvPr id="7" name="Rechteck 6"/>
          <p:cNvSpPr/>
          <p:nvPr/>
        </p:nvSpPr>
        <p:spPr>
          <a:xfrm>
            <a:off x="6779004" y="5395081"/>
            <a:ext cx="4781764" cy="646331"/>
          </a:xfrm>
          <a:prstGeom prst="rect">
            <a:avLst/>
          </a:prstGeom>
        </p:spPr>
        <p:txBody>
          <a:bodyPr wrap="square">
            <a:spAutoFit/>
          </a:bodyPr>
          <a:lstStyle/>
          <a:p>
            <a:r>
              <a:rPr lang="de-CH" dirty="0"/>
              <a:t>Mangel: Morast auf permanent zugänglichem Laufhof für Pferde.</a:t>
            </a:r>
          </a:p>
        </p:txBody>
      </p:sp>
      <p:sp>
        <p:nvSpPr>
          <p:cNvPr id="8" name="Rechteck 7"/>
          <p:cNvSpPr/>
          <p:nvPr/>
        </p:nvSpPr>
        <p:spPr>
          <a:xfrm>
            <a:off x="838200" y="5395081"/>
            <a:ext cx="4781764" cy="369332"/>
          </a:xfrm>
          <a:prstGeom prst="rect">
            <a:avLst/>
          </a:prstGeom>
        </p:spPr>
        <p:txBody>
          <a:bodyPr wrap="square">
            <a:spAutoFit/>
          </a:bodyPr>
          <a:lstStyle/>
          <a:p>
            <a:r>
              <a:rPr lang="de-CH" dirty="0"/>
              <a:t>Mangel: Laufhof für Pferde hat Morast. </a:t>
            </a:r>
          </a:p>
        </p:txBody>
      </p:sp>
      <p:pic>
        <p:nvPicPr>
          <p:cNvPr id="9" name="Grafik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79004" y="1282498"/>
            <a:ext cx="5048036" cy="3786027"/>
          </a:xfrm>
          <a:prstGeom prst="rect">
            <a:avLst/>
          </a:prstGeom>
        </p:spPr>
      </p:pic>
      <p:sp>
        <p:nvSpPr>
          <p:cNvPr id="10" name="Textfeld 9"/>
          <p:cNvSpPr txBox="1"/>
          <p:nvPr/>
        </p:nvSpPr>
        <p:spPr>
          <a:xfrm>
            <a:off x="6779004" y="5068525"/>
            <a:ext cx="2251509" cy="215444"/>
          </a:xfrm>
          <a:prstGeom prst="rect">
            <a:avLst/>
          </a:prstGeom>
          <a:noFill/>
        </p:spPr>
        <p:txBody>
          <a:bodyPr wrap="square" rtlCol="0">
            <a:spAutoFit/>
          </a:bodyPr>
          <a:lstStyle/>
          <a:p>
            <a:r>
              <a:rPr lang="de-CH" sz="800" dirty="0"/>
              <a:t>Quelle: AfU, SG</a:t>
            </a:r>
          </a:p>
        </p:txBody>
      </p:sp>
      <p:sp>
        <p:nvSpPr>
          <p:cNvPr id="11" name="Smiley 10"/>
          <p:cNvSpPr/>
          <p:nvPr/>
        </p:nvSpPr>
        <p:spPr>
          <a:xfrm>
            <a:off x="10754228" y="4041380"/>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33627586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1.1.6 Umschlagplatz, Waschplatz und Gülleentnahmeplatz</a:t>
            </a:r>
          </a:p>
        </p:txBody>
      </p:sp>
      <p:pic>
        <p:nvPicPr>
          <p:cNvPr id="4" name="Inhaltsplatzhalter 3"/>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rot="5400000">
            <a:off x="265767" y="1392004"/>
            <a:ext cx="4927219" cy="3849632"/>
          </a:xfrm>
        </p:spPr>
      </p:pic>
      <p:sp>
        <p:nvSpPr>
          <p:cNvPr id="7" name="Textfeld 6"/>
          <p:cNvSpPr txBox="1"/>
          <p:nvPr/>
        </p:nvSpPr>
        <p:spPr>
          <a:xfrm>
            <a:off x="804560" y="5789347"/>
            <a:ext cx="2251509" cy="215444"/>
          </a:xfrm>
          <a:prstGeom prst="rect">
            <a:avLst/>
          </a:prstGeom>
          <a:noFill/>
        </p:spPr>
        <p:txBody>
          <a:bodyPr wrap="square" rtlCol="0">
            <a:spAutoFit/>
          </a:bodyPr>
          <a:lstStyle/>
          <a:p>
            <a:r>
              <a:rPr lang="de-CH" sz="800" dirty="0"/>
              <a:t>Quelle: AGRIDEA</a:t>
            </a:r>
          </a:p>
        </p:txBody>
      </p:sp>
      <p:sp>
        <p:nvSpPr>
          <p:cNvPr id="9" name="Rechteck 8"/>
          <p:cNvSpPr/>
          <p:nvPr/>
        </p:nvSpPr>
        <p:spPr>
          <a:xfrm>
            <a:off x="5296925" y="916163"/>
            <a:ext cx="5914629" cy="4801314"/>
          </a:xfrm>
          <a:prstGeom prst="rect">
            <a:avLst/>
          </a:prstGeom>
        </p:spPr>
        <p:txBody>
          <a:bodyPr wrap="square">
            <a:spAutoFit/>
          </a:bodyPr>
          <a:lstStyle/>
          <a:p>
            <a:r>
              <a:rPr lang="de-DE" dirty="0"/>
              <a:t>Umschlagplätze / Gülleentnahmeplätze:</a:t>
            </a:r>
          </a:p>
          <a:p>
            <a:endParaRPr lang="de-DE" dirty="0"/>
          </a:p>
          <a:p>
            <a:r>
              <a:rPr lang="de-CH" dirty="0"/>
              <a:t>Die dargestellte Situation ist konform, falls kein punktueller Abfluss des Abwassers erfolgt, der Platz über die Schulter entwässert wird und keine Gewässergefährdung besteht (Einträge in Oberflächengewässer, in Regenabwasserleitungen oder in einen Sickerschacht). </a:t>
            </a:r>
          </a:p>
          <a:p>
            <a:endParaRPr lang="de-CH" dirty="0"/>
          </a:p>
          <a:p>
            <a:endParaRPr lang="de-CH" dirty="0"/>
          </a:p>
          <a:p>
            <a:r>
              <a:rPr lang="de-CH" dirty="0"/>
              <a:t>Hinweis: </a:t>
            </a:r>
          </a:p>
          <a:p>
            <a:r>
              <a:rPr lang="de-CH" dirty="0"/>
              <a:t>Über die Schulter bedeutet, dass </a:t>
            </a:r>
            <a:r>
              <a:rPr lang="de-DE" dirty="0"/>
              <a:t>das verschmutzte Abwasser möglichst </a:t>
            </a:r>
            <a:r>
              <a:rPr lang="de-DE" dirty="0" err="1"/>
              <a:t>gleichmässig</a:t>
            </a:r>
            <a:r>
              <a:rPr lang="de-DE" dirty="0"/>
              <a:t> verteilt (nicht punktuell) in die unmittelbar angrenzende düngbare Wiese </a:t>
            </a:r>
            <a:r>
              <a:rPr lang="de-DE" dirty="0" err="1"/>
              <a:t>fliesst</a:t>
            </a:r>
            <a:r>
              <a:rPr lang="de-CH" dirty="0"/>
              <a:t>.</a:t>
            </a:r>
          </a:p>
          <a:p>
            <a:endParaRPr lang="de-CH" dirty="0"/>
          </a:p>
          <a:p>
            <a:endParaRPr lang="de-CH" dirty="0"/>
          </a:p>
        </p:txBody>
      </p:sp>
      <p:sp>
        <p:nvSpPr>
          <p:cNvPr id="11" name="Smiley 10">
            <a:extLst>
              <a:ext uri="{FF2B5EF4-FFF2-40B4-BE49-F238E27FC236}">
                <a16:creationId xmlns:a16="http://schemas.microsoft.com/office/drawing/2014/main" id="{A3F6C680-FD08-4574-9655-05EEC4013DDB}"/>
              </a:ext>
            </a:extLst>
          </p:cNvPr>
          <p:cNvSpPr/>
          <p:nvPr/>
        </p:nvSpPr>
        <p:spPr>
          <a:xfrm>
            <a:off x="980446" y="4744835"/>
            <a:ext cx="864000" cy="864000"/>
          </a:xfrm>
          <a:prstGeom prst="smileyFace">
            <a:avLst>
              <a:gd name="adj" fmla="val -1017"/>
            </a:avLst>
          </a:prstGeom>
          <a:solidFill>
            <a:schemeClr val="accent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15309283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1.1.6 Umschlagplatz, Waschplatz und Gülleentnahmeplatz</a:t>
            </a:r>
          </a:p>
        </p:txBody>
      </p:sp>
      <p:pic>
        <p:nvPicPr>
          <p:cNvPr id="4" name="Grafik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1" y="967747"/>
            <a:ext cx="5247426" cy="3935570"/>
          </a:xfrm>
          <a:prstGeom prst="rect">
            <a:avLst/>
          </a:prstGeom>
        </p:spPr>
      </p:pic>
      <p:sp>
        <p:nvSpPr>
          <p:cNvPr id="5" name="Rechteck 4"/>
          <p:cNvSpPr/>
          <p:nvPr/>
        </p:nvSpPr>
        <p:spPr>
          <a:xfrm>
            <a:off x="838199" y="5331598"/>
            <a:ext cx="5410933" cy="646331"/>
          </a:xfrm>
          <a:prstGeom prst="rect">
            <a:avLst/>
          </a:prstGeom>
        </p:spPr>
        <p:txBody>
          <a:bodyPr wrap="square">
            <a:spAutoFit/>
          </a:bodyPr>
          <a:lstStyle/>
          <a:p>
            <a:r>
              <a:rPr lang="de-CH" dirty="0"/>
              <a:t>Mangel: Gefahr, dass Gülle in die Regen-abwasserleitung gelangt. </a:t>
            </a:r>
          </a:p>
        </p:txBody>
      </p:sp>
      <p:sp>
        <p:nvSpPr>
          <p:cNvPr id="7" name="Textfeld 6"/>
          <p:cNvSpPr txBox="1"/>
          <p:nvPr/>
        </p:nvSpPr>
        <p:spPr>
          <a:xfrm>
            <a:off x="786830" y="4950279"/>
            <a:ext cx="2251509" cy="215444"/>
          </a:xfrm>
          <a:prstGeom prst="rect">
            <a:avLst/>
          </a:prstGeom>
          <a:noFill/>
        </p:spPr>
        <p:txBody>
          <a:bodyPr wrap="square" rtlCol="0">
            <a:spAutoFit/>
          </a:bodyPr>
          <a:lstStyle/>
          <a:p>
            <a:r>
              <a:rPr lang="de-CH" sz="800" dirty="0"/>
              <a:t>Quelle: Qualinova</a:t>
            </a:r>
          </a:p>
        </p:txBody>
      </p:sp>
      <p:pic>
        <p:nvPicPr>
          <p:cNvPr id="9" name="Grafik 8" descr="Ein Bild, das draußen, Gras, Himmel, Tag enthält.&#10;&#10;Automatisch generierte Beschreibung">
            <a:extLst>
              <a:ext uri="{FF2B5EF4-FFF2-40B4-BE49-F238E27FC236}">
                <a16:creationId xmlns:a16="http://schemas.microsoft.com/office/drawing/2014/main" id="{86FE41BA-EEE7-46AC-B7EB-9A5D86137008}"/>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p:blipFill>
        <p:spPr>
          <a:xfrm>
            <a:off x="6249132" y="967747"/>
            <a:ext cx="5240799" cy="3935570"/>
          </a:xfrm>
          <a:prstGeom prst="rect">
            <a:avLst/>
          </a:prstGeom>
        </p:spPr>
      </p:pic>
      <p:sp>
        <p:nvSpPr>
          <p:cNvPr id="16" name="Rechteck 15">
            <a:extLst>
              <a:ext uri="{FF2B5EF4-FFF2-40B4-BE49-F238E27FC236}">
                <a16:creationId xmlns:a16="http://schemas.microsoft.com/office/drawing/2014/main" id="{1D54B366-F6F8-4ADF-B1FB-178B5F9FD5F8}"/>
              </a:ext>
            </a:extLst>
          </p:cNvPr>
          <p:cNvSpPr/>
          <p:nvPr/>
        </p:nvSpPr>
        <p:spPr>
          <a:xfrm>
            <a:off x="6168775" y="5325839"/>
            <a:ext cx="5025934" cy="923330"/>
          </a:xfrm>
          <a:prstGeom prst="rect">
            <a:avLst/>
          </a:prstGeom>
        </p:spPr>
        <p:txBody>
          <a:bodyPr wrap="square">
            <a:spAutoFit/>
          </a:bodyPr>
          <a:lstStyle/>
          <a:p>
            <a:r>
              <a:rPr lang="de-DE" dirty="0"/>
              <a:t>Der Platz entwässert über die Schulter in die angrenzende düngbare Wiese. Es ist ein Sammelschacht vorhanden. </a:t>
            </a:r>
            <a:endParaRPr lang="de-CH" dirty="0"/>
          </a:p>
        </p:txBody>
      </p:sp>
      <p:sp>
        <p:nvSpPr>
          <p:cNvPr id="17" name="Textfeld 16">
            <a:extLst>
              <a:ext uri="{FF2B5EF4-FFF2-40B4-BE49-F238E27FC236}">
                <a16:creationId xmlns:a16="http://schemas.microsoft.com/office/drawing/2014/main" id="{EAD090A2-EA03-41DF-916B-2D074D52C162}"/>
              </a:ext>
            </a:extLst>
          </p:cNvPr>
          <p:cNvSpPr txBox="1"/>
          <p:nvPr/>
        </p:nvSpPr>
        <p:spPr>
          <a:xfrm>
            <a:off x="6168775" y="4964237"/>
            <a:ext cx="2251509" cy="215444"/>
          </a:xfrm>
          <a:prstGeom prst="rect">
            <a:avLst/>
          </a:prstGeom>
          <a:noFill/>
        </p:spPr>
        <p:txBody>
          <a:bodyPr wrap="square" rtlCol="0">
            <a:spAutoFit/>
          </a:bodyPr>
          <a:lstStyle/>
          <a:p>
            <a:r>
              <a:rPr lang="de-CH" sz="800" dirty="0"/>
              <a:t>Quelle: AWEL Zürich</a:t>
            </a:r>
          </a:p>
        </p:txBody>
      </p:sp>
      <p:sp>
        <p:nvSpPr>
          <p:cNvPr id="18" name="Smiley 17">
            <a:extLst>
              <a:ext uri="{FF2B5EF4-FFF2-40B4-BE49-F238E27FC236}">
                <a16:creationId xmlns:a16="http://schemas.microsoft.com/office/drawing/2014/main" id="{8DD15022-74AC-4259-ACAC-5DD805810C66}"/>
              </a:ext>
            </a:extLst>
          </p:cNvPr>
          <p:cNvSpPr/>
          <p:nvPr/>
        </p:nvSpPr>
        <p:spPr>
          <a:xfrm>
            <a:off x="10411066" y="3798375"/>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9" name="Smiley 18">
            <a:extLst>
              <a:ext uri="{FF2B5EF4-FFF2-40B4-BE49-F238E27FC236}">
                <a16:creationId xmlns:a16="http://schemas.microsoft.com/office/drawing/2014/main" id="{017C2F19-DA1F-436D-94C9-03BD5FADA7B2}"/>
              </a:ext>
            </a:extLst>
          </p:cNvPr>
          <p:cNvSpPr/>
          <p:nvPr/>
        </p:nvSpPr>
        <p:spPr>
          <a:xfrm>
            <a:off x="1264341" y="3817534"/>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20" name="Pfeil nach unten 9">
            <a:extLst>
              <a:ext uri="{FF2B5EF4-FFF2-40B4-BE49-F238E27FC236}">
                <a16:creationId xmlns:a16="http://schemas.microsoft.com/office/drawing/2014/main" id="{88E52F9E-B8B8-4234-9BED-95D3AF95F87B}"/>
              </a:ext>
            </a:extLst>
          </p:cNvPr>
          <p:cNvSpPr/>
          <p:nvPr/>
        </p:nvSpPr>
        <p:spPr>
          <a:xfrm rot="19588102">
            <a:off x="4460806" y="1787088"/>
            <a:ext cx="605307" cy="1352282"/>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21" name="Pfeil nach unten 9">
            <a:extLst>
              <a:ext uri="{FF2B5EF4-FFF2-40B4-BE49-F238E27FC236}">
                <a16:creationId xmlns:a16="http://schemas.microsoft.com/office/drawing/2014/main" id="{BDF5FE73-3906-412C-AC2F-942F2FB4584E}"/>
              </a:ext>
            </a:extLst>
          </p:cNvPr>
          <p:cNvSpPr/>
          <p:nvPr/>
        </p:nvSpPr>
        <p:spPr>
          <a:xfrm rot="6980603">
            <a:off x="8566878" y="3643757"/>
            <a:ext cx="605307" cy="1352282"/>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4056001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1.1.6 Umschlagplatz, Waschplatz und Gülleentnahmeplatz</a:t>
            </a:r>
          </a:p>
        </p:txBody>
      </p:sp>
      <p:pic>
        <p:nvPicPr>
          <p:cNvPr id="10" name="Grafik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0971" y="945013"/>
            <a:ext cx="5600043" cy="4200032"/>
          </a:xfrm>
          <a:prstGeom prst="rect">
            <a:avLst/>
          </a:prstGeom>
        </p:spPr>
      </p:pic>
      <p:sp>
        <p:nvSpPr>
          <p:cNvPr id="12" name="Textfeld 11"/>
          <p:cNvSpPr txBox="1"/>
          <p:nvPr/>
        </p:nvSpPr>
        <p:spPr>
          <a:xfrm>
            <a:off x="838200" y="5179547"/>
            <a:ext cx="2251509" cy="215444"/>
          </a:xfrm>
          <a:prstGeom prst="rect">
            <a:avLst/>
          </a:prstGeom>
          <a:noFill/>
        </p:spPr>
        <p:txBody>
          <a:bodyPr wrap="square" rtlCol="0">
            <a:spAutoFit/>
          </a:bodyPr>
          <a:lstStyle/>
          <a:p>
            <a:r>
              <a:rPr lang="de-CH" sz="800" dirty="0"/>
              <a:t>Quelle: Qualinova</a:t>
            </a:r>
          </a:p>
        </p:txBody>
      </p:sp>
      <p:sp>
        <p:nvSpPr>
          <p:cNvPr id="13" name="Rechteck 12"/>
          <p:cNvSpPr/>
          <p:nvPr/>
        </p:nvSpPr>
        <p:spPr>
          <a:xfrm>
            <a:off x="838200" y="5824434"/>
            <a:ext cx="9466780" cy="369332"/>
          </a:xfrm>
          <a:prstGeom prst="rect">
            <a:avLst/>
          </a:prstGeom>
        </p:spPr>
        <p:txBody>
          <a:bodyPr wrap="square">
            <a:spAutoFit/>
          </a:bodyPr>
          <a:lstStyle/>
          <a:p>
            <a:r>
              <a:rPr lang="de-CH" dirty="0"/>
              <a:t>Mangel: Gülleentnahmeplatz</a:t>
            </a:r>
            <a:r>
              <a:rPr lang="de-CH" i="1" dirty="0"/>
              <a:t> </a:t>
            </a:r>
            <a:r>
              <a:rPr lang="de-CH" dirty="0"/>
              <a:t>entwässert</a:t>
            </a:r>
            <a:r>
              <a:rPr lang="de-CH" i="1" dirty="0"/>
              <a:t> </a:t>
            </a:r>
            <a:r>
              <a:rPr lang="de-CH" dirty="0"/>
              <a:t>in Regenabwasserleitung.</a:t>
            </a:r>
          </a:p>
        </p:txBody>
      </p:sp>
      <p:sp>
        <p:nvSpPr>
          <p:cNvPr id="15" name="Smiley 14"/>
          <p:cNvSpPr/>
          <p:nvPr/>
        </p:nvSpPr>
        <p:spPr>
          <a:xfrm>
            <a:off x="5232000" y="4065450"/>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5027521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1.1.6 Umschlagplatz, Waschplatz und Gülleentnahmeplatz</a:t>
            </a:r>
          </a:p>
        </p:txBody>
      </p:sp>
      <p:pic>
        <p:nvPicPr>
          <p:cNvPr id="6" name="Grafik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7750" y="833400"/>
            <a:ext cx="4080300" cy="5440400"/>
          </a:xfrm>
          <a:prstGeom prst="rect">
            <a:avLst/>
          </a:prstGeom>
        </p:spPr>
      </p:pic>
      <p:sp>
        <p:nvSpPr>
          <p:cNvPr id="10" name="Textfeld 9"/>
          <p:cNvSpPr txBox="1"/>
          <p:nvPr/>
        </p:nvSpPr>
        <p:spPr>
          <a:xfrm>
            <a:off x="865832" y="6273800"/>
            <a:ext cx="2251509" cy="215444"/>
          </a:xfrm>
          <a:prstGeom prst="rect">
            <a:avLst/>
          </a:prstGeom>
          <a:noFill/>
        </p:spPr>
        <p:txBody>
          <a:bodyPr wrap="square" rtlCol="0">
            <a:spAutoFit/>
          </a:bodyPr>
          <a:lstStyle/>
          <a:p>
            <a:r>
              <a:rPr lang="de-CH" sz="800" dirty="0"/>
              <a:t>Quelle: Qualinova</a:t>
            </a:r>
          </a:p>
        </p:txBody>
      </p:sp>
      <p:sp>
        <p:nvSpPr>
          <p:cNvPr id="11" name="Textfeld 10">
            <a:extLst>
              <a:ext uri="{FF2B5EF4-FFF2-40B4-BE49-F238E27FC236}">
                <a16:creationId xmlns:a16="http://schemas.microsoft.com/office/drawing/2014/main" id="{15FF9C05-F453-4C21-9377-02714F873DB0}"/>
              </a:ext>
            </a:extLst>
          </p:cNvPr>
          <p:cNvSpPr txBox="1"/>
          <p:nvPr/>
        </p:nvSpPr>
        <p:spPr>
          <a:xfrm>
            <a:off x="5322012" y="950830"/>
            <a:ext cx="5300589" cy="1200329"/>
          </a:xfrm>
          <a:prstGeom prst="rect">
            <a:avLst/>
          </a:prstGeom>
          <a:noFill/>
        </p:spPr>
        <p:txBody>
          <a:bodyPr wrap="square">
            <a:spAutoFit/>
          </a:bodyPr>
          <a:lstStyle/>
          <a:p>
            <a:r>
              <a:rPr lang="de-DE" dirty="0"/>
              <a:t>Es muss überprüft werden, ob der Platz in ein Oberflächengewässer, Regenabwasserleitung oder in einen Sickerschacht entwässert. Falls ja, ist die Situation mangelhaft.</a:t>
            </a:r>
          </a:p>
        </p:txBody>
      </p:sp>
      <p:sp>
        <p:nvSpPr>
          <p:cNvPr id="7" name="Smiley 6">
            <a:extLst>
              <a:ext uri="{FF2B5EF4-FFF2-40B4-BE49-F238E27FC236}">
                <a16:creationId xmlns:a16="http://schemas.microsoft.com/office/drawing/2014/main" id="{AB65160F-5E1E-4A05-BB9F-0D3D7D426FAF}"/>
              </a:ext>
            </a:extLst>
          </p:cNvPr>
          <p:cNvSpPr/>
          <p:nvPr/>
        </p:nvSpPr>
        <p:spPr>
          <a:xfrm>
            <a:off x="3874031" y="5160600"/>
            <a:ext cx="864000" cy="864000"/>
          </a:xfrm>
          <a:prstGeom prst="smileyFace">
            <a:avLst>
              <a:gd name="adj" fmla="val -1017"/>
            </a:avLst>
          </a:prstGeom>
          <a:solidFill>
            <a:schemeClr val="accent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30990739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1.1.6 Umschlagplatz, Waschplatz und Gülleentnahmeplatz</a:t>
            </a:r>
          </a:p>
        </p:txBody>
      </p:sp>
      <p:pic>
        <p:nvPicPr>
          <p:cNvPr id="4" name="Inhaltsplatzhalter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925081" y="811446"/>
            <a:ext cx="6910236" cy="5182677"/>
          </a:xfrm>
        </p:spPr>
      </p:pic>
      <p:sp>
        <p:nvSpPr>
          <p:cNvPr id="5" name="Rechteck 4"/>
          <p:cNvSpPr/>
          <p:nvPr/>
        </p:nvSpPr>
        <p:spPr>
          <a:xfrm>
            <a:off x="7898000" y="811446"/>
            <a:ext cx="3921468" cy="923330"/>
          </a:xfrm>
          <a:prstGeom prst="rect">
            <a:avLst/>
          </a:prstGeom>
        </p:spPr>
        <p:txBody>
          <a:bodyPr wrap="square">
            <a:spAutoFit/>
          </a:bodyPr>
          <a:lstStyle/>
          <a:p>
            <a:r>
              <a:rPr lang="de-CH" dirty="0"/>
              <a:t>Mangel: </a:t>
            </a:r>
            <a:r>
              <a:rPr lang="de-CH" i="1" dirty="0"/>
              <a:t>Gülleentnahmeplatz</a:t>
            </a:r>
            <a:r>
              <a:rPr lang="de-CH" dirty="0"/>
              <a:t>: möglicher Abfluss in Regen-abwasserleitung bei Fehlverhalten.</a:t>
            </a:r>
          </a:p>
        </p:txBody>
      </p:sp>
      <p:sp>
        <p:nvSpPr>
          <p:cNvPr id="6" name="Rechteck 5"/>
          <p:cNvSpPr/>
          <p:nvPr/>
        </p:nvSpPr>
        <p:spPr>
          <a:xfrm>
            <a:off x="925080" y="813732"/>
            <a:ext cx="2103345" cy="156874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7" name="Ellipse 6"/>
          <p:cNvSpPr/>
          <p:nvPr/>
        </p:nvSpPr>
        <p:spPr>
          <a:xfrm>
            <a:off x="3390992" y="3812795"/>
            <a:ext cx="1080000" cy="1080000"/>
          </a:xfrm>
          <a:prstGeom prst="ellipse">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8" name="Smiley 7"/>
          <p:cNvSpPr/>
          <p:nvPr/>
        </p:nvSpPr>
        <p:spPr>
          <a:xfrm>
            <a:off x="6857010" y="4892795"/>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9" name="Textfeld 8"/>
          <p:cNvSpPr txBox="1"/>
          <p:nvPr/>
        </p:nvSpPr>
        <p:spPr>
          <a:xfrm>
            <a:off x="925080" y="5994123"/>
            <a:ext cx="2251509" cy="215444"/>
          </a:xfrm>
          <a:prstGeom prst="rect">
            <a:avLst/>
          </a:prstGeom>
          <a:noFill/>
        </p:spPr>
        <p:txBody>
          <a:bodyPr wrap="square" rtlCol="0">
            <a:spAutoFit/>
          </a:bodyPr>
          <a:lstStyle/>
          <a:p>
            <a:r>
              <a:rPr lang="de-CH" sz="800" dirty="0"/>
              <a:t>Quelle: AfU, SG</a:t>
            </a:r>
          </a:p>
        </p:txBody>
      </p:sp>
      <p:sp>
        <p:nvSpPr>
          <p:cNvPr id="10" name="Rechteck 9"/>
          <p:cNvSpPr/>
          <p:nvPr/>
        </p:nvSpPr>
        <p:spPr>
          <a:xfrm>
            <a:off x="1055629" y="3402784"/>
            <a:ext cx="2204815" cy="99131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400" dirty="0">
                <a:solidFill>
                  <a:schemeClr val="tx1"/>
                </a:solidFill>
              </a:rPr>
              <a:t>Gülleleitung</a:t>
            </a:r>
            <a:br>
              <a:rPr lang="fr-CH" sz="1400" dirty="0">
                <a:solidFill>
                  <a:schemeClr val="tx1"/>
                </a:solidFill>
              </a:rPr>
            </a:br>
            <a:r>
              <a:rPr lang="fr-CH" sz="1400" dirty="0">
                <a:solidFill>
                  <a:schemeClr val="tx1"/>
                </a:solidFill>
              </a:rPr>
              <a:t>(versteckt hinter der Fassade des Hauses)</a:t>
            </a:r>
          </a:p>
        </p:txBody>
      </p:sp>
    </p:spTree>
    <p:extLst>
      <p:ext uri="{BB962C8B-B14F-4D97-AF65-F5344CB8AC3E}">
        <p14:creationId xmlns:p14="http://schemas.microsoft.com/office/powerpoint/2010/main" val="26126573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1.1.6 Umschlagplatz, Waschplatz und Gülleentnahmeplatz</a:t>
            </a:r>
          </a:p>
        </p:txBody>
      </p:sp>
      <p:sp>
        <p:nvSpPr>
          <p:cNvPr id="9" name="Rechteck 8"/>
          <p:cNvSpPr/>
          <p:nvPr/>
        </p:nvSpPr>
        <p:spPr>
          <a:xfrm>
            <a:off x="6286844" y="1166609"/>
            <a:ext cx="4444656" cy="3416320"/>
          </a:xfrm>
          <a:prstGeom prst="rect">
            <a:avLst/>
          </a:prstGeom>
        </p:spPr>
        <p:txBody>
          <a:bodyPr wrap="square">
            <a:spAutoFit/>
          </a:bodyPr>
          <a:lstStyle/>
          <a:p>
            <a:r>
              <a:rPr lang="de-DE" dirty="0"/>
              <a:t>Der </a:t>
            </a:r>
            <a:r>
              <a:rPr lang="de-DE" i="1" dirty="0"/>
              <a:t>Waschplatz</a:t>
            </a:r>
            <a:r>
              <a:rPr lang="de-DE" dirty="0"/>
              <a:t> für Maschinen weist keine Löcher und Risse auf und entwässert in das Hofdüngerlager. Er darf nicht über die Schulter entwässert werden. </a:t>
            </a:r>
          </a:p>
          <a:p>
            <a:endParaRPr lang="de-DE" dirty="0"/>
          </a:p>
          <a:p>
            <a:r>
              <a:rPr lang="de-DE" dirty="0"/>
              <a:t>Hinweise: </a:t>
            </a:r>
          </a:p>
          <a:p>
            <a:pPr marL="285750" indent="-285750">
              <a:buFont typeface="Arial" panose="020B0604020202020204" pitchFamily="34" charset="0"/>
              <a:buChar char="•"/>
            </a:pPr>
            <a:r>
              <a:rPr lang="de-DE" dirty="0"/>
              <a:t>Die Waschplätze für Spritzgeräte sind in Punkt 1.2.3 geregelt.</a:t>
            </a:r>
          </a:p>
          <a:p>
            <a:pPr marL="285750" indent="-285750">
              <a:buFont typeface="Arial" panose="020B0604020202020204" pitchFamily="34" charset="0"/>
              <a:buChar char="•"/>
            </a:pPr>
            <a:r>
              <a:rPr lang="de-DE" dirty="0"/>
              <a:t>Eine gute Reinigung der Maschinen kann der Verbreitung von Neophyten entgegen wirken. </a:t>
            </a:r>
            <a:endParaRPr lang="de-CH" dirty="0"/>
          </a:p>
        </p:txBody>
      </p:sp>
      <p:sp>
        <p:nvSpPr>
          <p:cNvPr id="10" name="Textfeld 9"/>
          <p:cNvSpPr txBox="1"/>
          <p:nvPr/>
        </p:nvSpPr>
        <p:spPr>
          <a:xfrm>
            <a:off x="761197" y="4698496"/>
            <a:ext cx="2251509" cy="215444"/>
          </a:xfrm>
          <a:prstGeom prst="rect">
            <a:avLst/>
          </a:prstGeom>
          <a:noFill/>
        </p:spPr>
        <p:txBody>
          <a:bodyPr wrap="square" rtlCol="0">
            <a:spAutoFit/>
          </a:bodyPr>
          <a:lstStyle/>
          <a:p>
            <a:r>
              <a:rPr lang="de-CH" sz="800" dirty="0"/>
              <a:t>Quelle: E. Müller</a:t>
            </a:r>
          </a:p>
        </p:txBody>
      </p:sp>
      <p:pic>
        <p:nvPicPr>
          <p:cNvPr id="8" name="Grafik 7" descr="Ein Bild, das draußen, Boden, Himmel, Gebäude enthält.&#10;&#10;Automatisch generierte Beschreibung">
            <a:extLst>
              <a:ext uri="{FF2B5EF4-FFF2-40B4-BE49-F238E27FC236}">
                <a16:creationId xmlns:a16="http://schemas.microsoft.com/office/drawing/2014/main" id="{F9478D0E-9172-46DC-858A-428B4BAA3B72}"/>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bwMode="auto">
          <a:xfrm>
            <a:off x="838199" y="1255796"/>
            <a:ext cx="5066959" cy="3422082"/>
          </a:xfrm>
          <a:prstGeom prst="rect">
            <a:avLst/>
          </a:prstGeom>
          <a:noFill/>
          <a:ln>
            <a:noFill/>
          </a:ln>
          <a:extLst>
            <a:ext uri="{53640926-AAD7-44D8-BBD7-CCE9431645EC}">
              <a14:shadowObscured xmlns:a14="http://schemas.microsoft.com/office/drawing/2010/main"/>
            </a:ext>
          </a:extLst>
        </p:spPr>
      </p:pic>
      <p:sp>
        <p:nvSpPr>
          <p:cNvPr id="6" name="Smiley 5">
            <a:extLst>
              <a:ext uri="{FF2B5EF4-FFF2-40B4-BE49-F238E27FC236}">
                <a16:creationId xmlns:a16="http://schemas.microsoft.com/office/drawing/2014/main" id="{9AABC6EA-2496-44BF-8E4A-6034B04715B6}"/>
              </a:ext>
            </a:extLst>
          </p:cNvPr>
          <p:cNvSpPr/>
          <p:nvPr/>
        </p:nvSpPr>
        <p:spPr>
          <a:xfrm>
            <a:off x="4800001" y="3663899"/>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2572870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1003537" y="1186956"/>
            <a:ext cx="9486377" cy="2585323"/>
          </a:xfrm>
          <a:prstGeom prst="rect">
            <a:avLst/>
          </a:prstGeom>
        </p:spPr>
        <p:txBody>
          <a:bodyPr wrap="square">
            <a:spAutoFit/>
          </a:bodyPr>
          <a:lstStyle/>
          <a:p>
            <a:r>
              <a:rPr lang="de-CH" b="1" dirty="0"/>
              <a:t>Impressum</a:t>
            </a:r>
          </a:p>
          <a:p>
            <a:endParaRPr lang="de-CH" b="1" dirty="0"/>
          </a:p>
          <a:p>
            <a:pPr marL="1439863" indent="-1439863"/>
            <a:r>
              <a:rPr lang="de-CH" dirty="0"/>
              <a:t>Dieses Handbuch wurde mit Unterstützung des BAFU erstellt. </a:t>
            </a:r>
          </a:p>
          <a:p>
            <a:pPr marL="1439863" indent="-1439863"/>
            <a:endParaRPr lang="de-CH" dirty="0"/>
          </a:p>
          <a:p>
            <a:endParaRPr lang="de-CH" dirty="0"/>
          </a:p>
          <a:p>
            <a:r>
              <a:rPr lang="de-CH" dirty="0"/>
              <a:t>             </a:t>
            </a:r>
            <a:r>
              <a:rPr lang="de-CH" sz="1600" dirty="0"/>
              <a:t>Quelle: https://pixabay.com/de/vectors/landschaft-berg-winkel-wei%c3%9fe-wolken-6664777/</a:t>
            </a:r>
          </a:p>
          <a:p>
            <a:pPr marL="1439863" indent="-1439863"/>
            <a:r>
              <a:rPr lang="de-CH" dirty="0"/>
              <a:t>	</a:t>
            </a:r>
          </a:p>
          <a:p>
            <a:endParaRPr lang="de-CH" dirty="0"/>
          </a:p>
          <a:p>
            <a:r>
              <a:rPr lang="de-CH" dirty="0"/>
              <a:t>© AGRIDEA und KVU, November 2018, ergänzt Dezember 2022 durch KVU</a:t>
            </a:r>
          </a:p>
        </p:txBody>
      </p:sp>
      <p:pic>
        <p:nvPicPr>
          <p:cNvPr id="3" name="Grafik 2" descr="Ein Bild, das dunkel, erleuchtet enthält.&#10;&#10;Automatisch generierte Beschreibung">
            <a:extLst>
              <a:ext uri="{FF2B5EF4-FFF2-40B4-BE49-F238E27FC236}">
                <a16:creationId xmlns:a16="http://schemas.microsoft.com/office/drawing/2014/main" id="{4045F06A-9986-4982-908D-406E3BBFC737}"/>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003537" y="2569966"/>
            <a:ext cx="805380" cy="324778"/>
          </a:xfrm>
          <a:prstGeom prst="rect">
            <a:avLst/>
          </a:prstGeom>
        </p:spPr>
      </p:pic>
    </p:spTree>
    <p:extLst>
      <p:ext uri="{BB962C8B-B14F-4D97-AF65-F5344CB8AC3E}">
        <p14:creationId xmlns:p14="http://schemas.microsoft.com/office/powerpoint/2010/main" val="37181608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1522</Words>
  <Application>Microsoft Office PowerPoint</Application>
  <PresentationFormat>Breitbild</PresentationFormat>
  <Paragraphs>179</Paragraphs>
  <Slides>41</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41</vt:i4>
      </vt:variant>
    </vt:vector>
  </HeadingPairs>
  <TitlesOfParts>
    <vt:vector size="44" baseType="lpstr">
      <vt:lpstr>Arial</vt:lpstr>
      <vt:lpstr>Calibri</vt:lpstr>
      <vt:lpstr>Office Theme</vt:lpstr>
      <vt:lpstr>Handbuch der KVU  zu den Kontrollen im Gewässerschutz</vt:lpstr>
      <vt:lpstr>1.1.1 Güllebehälter</vt:lpstr>
      <vt:lpstr>1.1.1 Güllebehälter</vt:lpstr>
      <vt:lpstr>1.1.1 Güllebehälter</vt:lpstr>
      <vt:lpstr>1.1.1 Güllebehälter</vt:lpstr>
      <vt:lpstr>1.1.1 Güllebehälter</vt:lpstr>
      <vt:lpstr>1.1.1 Güllebehälter</vt:lpstr>
      <vt:lpstr>1.1.2 Mistlagerung</vt:lpstr>
      <vt:lpstr>1.1.2 Mistlagerung</vt:lpstr>
      <vt:lpstr>1.1.2 Mistlagerung</vt:lpstr>
      <vt:lpstr>1.1.2 Mistlagerung</vt:lpstr>
      <vt:lpstr>1.1.2 Mistlagerung</vt:lpstr>
      <vt:lpstr>1.1.2 Mistlagerung (auf Alpen)</vt:lpstr>
      <vt:lpstr>1.1.2 Mistlagerung</vt:lpstr>
      <vt:lpstr>1.1.2 Mistlagerung</vt:lpstr>
      <vt:lpstr>1.1.3 Mistzwischenlager</vt:lpstr>
      <vt:lpstr>1.1.3 Mistzwischenlager</vt:lpstr>
      <vt:lpstr>1.1.3 Mistzwischenlager</vt:lpstr>
      <vt:lpstr>1.1.4: Siloanlagen und Lagerung, Siloballen und Silowürste auf Hof</vt:lpstr>
      <vt:lpstr>1.1.4: Siloanlagen und Lagerung, Siloballen und Silowürste auf Hof</vt:lpstr>
      <vt:lpstr>1.1.4: Siloanlagen und Lagerung, Siloballen und Silowürste auf Hof</vt:lpstr>
      <vt:lpstr>1.1.4: Siloanlagen und Lagerung, Siloballen und Silowürste auf Hof</vt:lpstr>
      <vt:lpstr>1.1.4: Siloanlagen und Lagerung, Siloballen und Silowürste auf Hof</vt:lpstr>
      <vt:lpstr>1.1.4: Siloanlagen und Lagerung, Siloballen und Silowürste auf Hof</vt:lpstr>
      <vt:lpstr>1.1.4: Siloanlagen und Lagerung, Siloballen und Silowürste auf Hof</vt:lpstr>
      <vt:lpstr>1.1.5 Laufhöfe</vt:lpstr>
      <vt:lpstr>1.1.5 Laufhof</vt:lpstr>
      <vt:lpstr>1.1.5 Laufhof</vt:lpstr>
      <vt:lpstr>1.1.5 Laufhof</vt:lpstr>
      <vt:lpstr>1.1.5 Laufhof</vt:lpstr>
      <vt:lpstr>1.1.5 Laufhof</vt:lpstr>
      <vt:lpstr>1.1.5 Laufhof</vt:lpstr>
      <vt:lpstr>1.1.5 Laufhof</vt:lpstr>
      <vt:lpstr>1.1.5 Laufhof</vt:lpstr>
      <vt:lpstr>1.1.6 Umschlagplatz, Waschplatz und Gülleentnahmeplatz</vt:lpstr>
      <vt:lpstr>1.1.6 Umschlagplatz, Waschplatz und Gülleentnahmeplatz</vt:lpstr>
      <vt:lpstr>1.1.6 Umschlagplatz, Waschplatz und Gülleentnahmeplatz</vt:lpstr>
      <vt:lpstr>1.1.6 Umschlagplatz, Waschplatz und Gülleentnahmeplatz</vt:lpstr>
      <vt:lpstr>1.1.6 Umschlagplatz, Waschplatz und Gülleentnahmeplatz</vt:lpstr>
      <vt:lpstr>1.1.6 Umschlagplatz, Waschplatz und Gülleentnahmeplatz</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Kontrollanweisungen Gewässerschutz</dc:title>
  <dc:creator>Rösch Martina</dc:creator>
  <cp:lastModifiedBy>Michel Fischler</cp:lastModifiedBy>
  <cp:revision>257</cp:revision>
  <cp:lastPrinted>2018-06-11T08:53:09Z</cp:lastPrinted>
  <dcterms:created xsi:type="dcterms:W3CDTF">2018-06-04T10:39:03Z</dcterms:created>
  <dcterms:modified xsi:type="dcterms:W3CDTF">2022-12-12T13:54:44Z</dcterms:modified>
</cp:coreProperties>
</file>