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61" r:id="rId3"/>
    <p:sldId id="262" r:id="rId4"/>
    <p:sldId id="269" r:id="rId5"/>
    <p:sldId id="263" r:id="rId6"/>
    <p:sldId id="264" r:id="rId7"/>
    <p:sldId id="265" r:id="rId8"/>
    <p:sldId id="266" r:id="rId9"/>
    <p:sldId id="267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3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6DDB8-580A-4B73-9B70-73348C6D87B4}" type="datetimeFigureOut">
              <a:rPr lang="de-CH" smtClean="0"/>
              <a:t>29.01.2025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6D01E-6AFE-480F-89BA-13B75EDA0F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12715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6DDB8-580A-4B73-9B70-73348C6D87B4}" type="datetimeFigureOut">
              <a:rPr lang="de-CH" smtClean="0"/>
              <a:t>29.01.2025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6D01E-6AFE-480F-89BA-13B75EDA0F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86161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6DDB8-580A-4B73-9B70-73348C6D87B4}" type="datetimeFigureOut">
              <a:rPr lang="de-CH" smtClean="0"/>
              <a:t>29.01.2025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6D01E-6AFE-480F-89BA-13B75EDA0F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44906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6DDB8-580A-4B73-9B70-73348C6D87B4}" type="datetimeFigureOut">
              <a:rPr lang="de-CH" smtClean="0"/>
              <a:t>29.01.2025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6D01E-6AFE-480F-89BA-13B75EDA0F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26404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6DDB8-580A-4B73-9B70-73348C6D87B4}" type="datetimeFigureOut">
              <a:rPr lang="de-CH" smtClean="0"/>
              <a:t>29.01.2025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6D01E-6AFE-480F-89BA-13B75EDA0F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61639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6DDB8-580A-4B73-9B70-73348C6D87B4}" type="datetimeFigureOut">
              <a:rPr lang="de-CH" smtClean="0"/>
              <a:t>29.01.2025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6D01E-6AFE-480F-89BA-13B75EDA0F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04223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6DDB8-580A-4B73-9B70-73348C6D87B4}" type="datetimeFigureOut">
              <a:rPr lang="de-CH" smtClean="0"/>
              <a:t>29.01.2025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6D01E-6AFE-480F-89BA-13B75EDA0F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05592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6DDB8-580A-4B73-9B70-73348C6D87B4}" type="datetimeFigureOut">
              <a:rPr lang="de-CH" smtClean="0"/>
              <a:t>29.01.2025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6D01E-6AFE-480F-89BA-13B75EDA0F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13980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6DDB8-580A-4B73-9B70-73348C6D87B4}" type="datetimeFigureOut">
              <a:rPr lang="de-CH" smtClean="0"/>
              <a:t>29.01.2025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6D01E-6AFE-480F-89BA-13B75EDA0F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49304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6DDB8-580A-4B73-9B70-73348C6D87B4}" type="datetimeFigureOut">
              <a:rPr lang="de-CH" smtClean="0"/>
              <a:t>29.01.2025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6D01E-6AFE-480F-89BA-13B75EDA0F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50070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6DDB8-580A-4B73-9B70-73348C6D87B4}" type="datetimeFigureOut">
              <a:rPr lang="de-CH" smtClean="0"/>
              <a:t>29.01.2025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6D01E-6AFE-480F-89BA-13B75EDA0F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09199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6DDB8-580A-4B73-9B70-73348C6D87B4}" type="datetimeFigureOut">
              <a:rPr lang="de-CH" smtClean="0"/>
              <a:t>29.01.2025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6D01E-6AFE-480F-89BA-13B75EDA0F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19009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Arbeitsgruppe </a:t>
            </a:r>
            <a:br>
              <a:rPr lang="de-CH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Neophytenmanagement</a:t>
            </a:r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>
                <a:solidFill>
                  <a:schemeClr val="accent6">
                    <a:lumMod val="75000"/>
                  </a:schemeClr>
                </a:solidFill>
              </a:rPr>
              <a:t>Neobiotatagung Olten 31.01.2025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817A08D-2EE6-425D-9A3B-6FD7A4A13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335" y="6106057"/>
            <a:ext cx="2135505" cy="603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6152985"/>
            <a:ext cx="2198848" cy="51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0026" y="5958000"/>
            <a:ext cx="2113675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89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507" y="629026"/>
            <a:ext cx="11608494" cy="772074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83506" y="629025"/>
            <a:ext cx="9144000" cy="2249905"/>
          </a:xfrm>
          <a:solidFill>
            <a:schemeClr val="bg1"/>
          </a:solidFill>
        </p:spPr>
        <p:txBody>
          <a:bodyPr anchor="ctr" anchorCtr="0">
            <a:normAutofit/>
          </a:bodyPr>
          <a:lstStyle/>
          <a:p>
            <a:pPr algn="l"/>
            <a:r>
              <a:rPr lang="de-CH" b="1" dirty="0">
                <a:solidFill>
                  <a:schemeClr val="accent6">
                    <a:lumMod val="75000"/>
                  </a:schemeClr>
                </a:solidFill>
              </a:rPr>
              <a:t>Biologisch belasteter Boden</a:t>
            </a:r>
            <a:br>
              <a:rPr lang="de-CH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de-CH" sz="3200" dirty="0">
                <a:solidFill>
                  <a:schemeClr val="accent6">
                    <a:lumMod val="75000"/>
                  </a:schemeClr>
                </a:solidFill>
              </a:rPr>
              <a:t>Empfehlungen des Cercle Exotique zu Prävention, Umgang und Nachsorge </a:t>
            </a:r>
            <a:r>
              <a:rPr lang="de-CH" sz="3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 Publikation Frühling 2025</a:t>
            </a:r>
            <a:endParaRPr lang="de-CH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11968" y="2916230"/>
            <a:ext cx="9144000" cy="1655762"/>
          </a:xfrm>
        </p:spPr>
        <p:txBody>
          <a:bodyPr/>
          <a:lstStyle/>
          <a:p>
            <a:pPr algn="l"/>
            <a:r>
              <a:rPr lang="de-CH" dirty="0">
                <a:solidFill>
                  <a:schemeClr val="accent6">
                    <a:lumMod val="75000"/>
                  </a:schemeClr>
                </a:solidFill>
              </a:rPr>
              <a:t>Übersicht zur Revision</a:t>
            </a:r>
          </a:p>
        </p:txBody>
      </p:sp>
    </p:spTree>
    <p:extLst>
      <p:ext uri="{BB962C8B-B14F-4D97-AF65-F5344CB8AC3E}">
        <p14:creationId xmlns:p14="http://schemas.microsoft.com/office/powerpoint/2010/main" val="1614387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5400" b="1" dirty="0">
                <a:solidFill>
                  <a:schemeClr val="accent6">
                    <a:lumMod val="75000"/>
                  </a:schemeClr>
                </a:solidFill>
              </a:rPr>
              <a:t>Inhalt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838200" y="1439854"/>
            <a:ext cx="1093059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CH" sz="2400" dirty="0">
                <a:solidFill>
                  <a:schemeClr val="accent6">
                    <a:lumMod val="75000"/>
                  </a:schemeClr>
                </a:solidFill>
              </a:rPr>
              <a:t>1.	Zweck und Adressatenkreis	</a:t>
            </a:r>
          </a:p>
          <a:p>
            <a:pPr>
              <a:lnSpc>
                <a:spcPct val="150000"/>
              </a:lnSpc>
            </a:pPr>
            <a:r>
              <a:rPr lang="de-CH" sz="2400" dirty="0">
                <a:solidFill>
                  <a:schemeClr val="accent6">
                    <a:lumMod val="75000"/>
                  </a:schemeClr>
                </a:solidFill>
              </a:rPr>
              <a:t>2.	Hintergrund und rechtlicher Rahmen	</a:t>
            </a:r>
          </a:p>
          <a:p>
            <a:pPr>
              <a:lnSpc>
                <a:spcPct val="150000"/>
              </a:lnSpc>
            </a:pPr>
            <a:r>
              <a:rPr lang="de-CH" sz="2400" dirty="0">
                <a:solidFill>
                  <a:schemeClr val="accent6">
                    <a:lumMod val="75000"/>
                  </a:schemeClr>
                </a:solidFill>
              </a:rPr>
              <a:t>3.	Nachsorge	</a:t>
            </a:r>
          </a:p>
          <a:p>
            <a:pPr>
              <a:lnSpc>
                <a:spcPct val="150000"/>
              </a:lnSpc>
            </a:pPr>
            <a:r>
              <a:rPr lang="de-CH" sz="2400" dirty="0">
                <a:solidFill>
                  <a:schemeClr val="accent6">
                    <a:lumMod val="75000"/>
                  </a:schemeClr>
                </a:solidFill>
              </a:rPr>
              <a:t>4.	Verwendung der Merkblätter aus Anhang 1	</a:t>
            </a:r>
          </a:p>
          <a:p>
            <a:pPr>
              <a:lnSpc>
                <a:spcPct val="150000"/>
              </a:lnSpc>
            </a:pPr>
            <a:r>
              <a:rPr lang="de-CH" sz="2400" dirty="0">
                <a:solidFill>
                  <a:schemeClr val="accent6">
                    <a:lumMod val="75000"/>
                  </a:schemeClr>
                </a:solidFill>
              </a:rPr>
              <a:t>5.	Begriffe und Definitionen	</a:t>
            </a:r>
          </a:p>
          <a:p>
            <a:pPr>
              <a:lnSpc>
                <a:spcPct val="150000"/>
              </a:lnSpc>
            </a:pPr>
            <a:r>
              <a:rPr lang="de-CH" sz="2400" dirty="0">
                <a:solidFill>
                  <a:schemeClr val="accent6">
                    <a:lumMod val="75000"/>
                  </a:schemeClr>
                </a:solidFill>
              </a:rPr>
              <a:t>Anhang 1: Merkblätter zum Umgang mit biologisch belastetem Bodenabtrag </a:t>
            </a:r>
          </a:p>
          <a:p>
            <a:pPr>
              <a:lnSpc>
                <a:spcPct val="150000"/>
              </a:lnSpc>
            </a:pPr>
            <a:r>
              <a:rPr lang="de-CH" sz="2400" dirty="0">
                <a:solidFill>
                  <a:schemeClr val="accent6">
                    <a:lumMod val="75000"/>
                  </a:schemeClr>
                </a:solidFill>
              </a:rPr>
              <a:t>Anhang 2: Relevante Ausbreitungswege	</a:t>
            </a:r>
          </a:p>
          <a:p>
            <a:pPr>
              <a:lnSpc>
                <a:spcPct val="150000"/>
              </a:lnSpc>
            </a:pPr>
            <a:r>
              <a:rPr lang="de-CH" sz="2400" dirty="0">
                <a:solidFill>
                  <a:schemeClr val="accent6">
                    <a:lumMod val="75000"/>
                  </a:schemeClr>
                </a:solidFill>
              </a:rPr>
              <a:t>Anhang 3: Bodenbelastung</a:t>
            </a:r>
          </a:p>
          <a:p>
            <a:pPr>
              <a:lnSpc>
                <a:spcPct val="150000"/>
              </a:lnSpc>
            </a:pPr>
            <a:r>
              <a:rPr lang="de-CH" sz="2400" dirty="0">
                <a:solidFill>
                  <a:schemeClr val="accent6">
                    <a:lumMod val="75000"/>
                  </a:schemeClr>
                </a:solidFill>
              </a:rPr>
              <a:t>Anhang 4: Verwertungsmöglichkeiten für biologisch belasteten Boden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8945">
            <a:off x="9661534" y="56271"/>
            <a:ext cx="2506221" cy="250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230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5400" b="1" dirty="0">
                <a:solidFill>
                  <a:schemeClr val="accent6">
                    <a:lumMod val="75000"/>
                  </a:schemeClr>
                </a:solidFill>
              </a:rPr>
              <a:t>Merkblätter - Kapitel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838200" y="1439854"/>
            <a:ext cx="10930598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CH" sz="2200" dirty="0">
                <a:solidFill>
                  <a:schemeClr val="accent6">
                    <a:lumMod val="75000"/>
                  </a:schemeClr>
                </a:solidFill>
              </a:rPr>
              <a:t>Erkennungsmerkmale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CH" sz="2200" dirty="0">
                <a:solidFill>
                  <a:schemeClr val="accent6">
                    <a:lumMod val="75000"/>
                  </a:schemeClr>
                </a:solidFill>
              </a:rPr>
              <a:t>Verbreitung (durch)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CH" sz="2200" dirty="0">
                <a:solidFill>
                  <a:schemeClr val="accent6">
                    <a:lumMod val="75000"/>
                  </a:schemeClr>
                </a:solidFill>
              </a:rPr>
              <a:t>Ausmass der biologischen Bodenbelastung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CH" sz="2200" dirty="0">
                <a:solidFill>
                  <a:schemeClr val="accent6">
                    <a:lumMod val="75000"/>
                  </a:schemeClr>
                </a:solidFill>
              </a:rPr>
              <a:t>Vorbereitung vor dem Bodenabtrag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CH" sz="2200" dirty="0">
                <a:solidFill>
                  <a:schemeClr val="accent6">
                    <a:lumMod val="75000"/>
                  </a:schemeClr>
                </a:solidFill>
              </a:rPr>
              <a:t>Bodenbehandlung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CH" sz="2200" dirty="0">
                <a:solidFill>
                  <a:schemeClr val="accent6">
                    <a:lumMod val="75000"/>
                  </a:schemeClr>
                </a:solidFill>
              </a:rPr>
              <a:t>Entsorgung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CH" sz="2200" dirty="0">
                <a:solidFill>
                  <a:schemeClr val="accent6">
                    <a:lumMod val="75000"/>
                  </a:schemeClr>
                </a:solidFill>
              </a:rPr>
              <a:t>Rekultivierung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CH" sz="2200" dirty="0">
                <a:solidFill>
                  <a:schemeClr val="accent6">
                    <a:lumMod val="75000"/>
                  </a:schemeClr>
                </a:solidFill>
              </a:rPr>
              <a:t>Nachsorge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CH" sz="2200" dirty="0" err="1">
                <a:solidFill>
                  <a:schemeClr val="accent6">
                    <a:lumMod val="75000"/>
                  </a:schemeClr>
                </a:solidFill>
              </a:rPr>
              <a:t>Rechliche</a:t>
            </a:r>
            <a:r>
              <a:rPr lang="de-CH" sz="2200" dirty="0">
                <a:solidFill>
                  <a:schemeClr val="accent6">
                    <a:lumMod val="75000"/>
                  </a:schemeClr>
                </a:solidFill>
              </a:rPr>
              <a:t> Grundlagen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CH" sz="2200" dirty="0">
                <a:solidFill>
                  <a:schemeClr val="accent6">
                    <a:lumMod val="75000"/>
                  </a:schemeClr>
                </a:solidFill>
              </a:rPr>
              <a:t>Links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endParaRPr lang="de-CH" sz="2400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de-CH" sz="2400" dirty="0">
                <a:solidFill>
                  <a:schemeClr val="accent6">
                    <a:lumMod val="75000"/>
                  </a:schemeClr>
                </a:solidFill>
              </a:rPr>
              <a:t>	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8945">
            <a:off x="9661534" y="56271"/>
            <a:ext cx="2506221" cy="250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042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5400" b="1" dirty="0">
                <a:solidFill>
                  <a:schemeClr val="accent6">
                    <a:lumMod val="75000"/>
                  </a:schemeClr>
                </a:solidFill>
              </a:rPr>
              <a:t>Anhänge 1 &amp; 2</a:t>
            </a: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317" y="2028312"/>
            <a:ext cx="2976000" cy="4320000"/>
          </a:xfrm>
          <a:prstGeom prst="rect">
            <a:avLst/>
          </a:prstGeom>
        </p:spPr>
      </p:pic>
      <p:sp>
        <p:nvSpPr>
          <p:cNvPr id="14" name="Rechteck 13"/>
          <p:cNvSpPr/>
          <p:nvPr/>
        </p:nvSpPr>
        <p:spPr>
          <a:xfrm>
            <a:off x="4123447" y="1617572"/>
            <a:ext cx="49650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000" dirty="0">
                <a:solidFill>
                  <a:schemeClr val="accent6">
                    <a:lumMod val="75000"/>
                  </a:schemeClr>
                </a:solidFill>
              </a:rPr>
              <a:t>Anhang 2: Relevante Ausbreitungswege</a:t>
            </a:r>
          </a:p>
        </p:txBody>
      </p:sp>
      <p:sp>
        <p:nvSpPr>
          <p:cNvPr id="15" name="Rechteck 14"/>
          <p:cNvSpPr/>
          <p:nvPr/>
        </p:nvSpPr>
        <p:spPr>
          <a:xfrm>
            <a:off x="823317" y="1603017"/>
            <a:ext cx="2976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000" dirty="0">
                <a:solidFill>
                  <a:schemeClr val="accent6">
                    <a:lumMod val="75000"/>
                  </a:schemeClr>
                </a:solidFill>
              </a:rPr>
              <a:t>Anhang 1: 30 Merkblätter</a:t>
            </a: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3"/>
          <a:srcRect r="2698"/>
          <a:stretch/>
        </p:blipFill>
        <p:spPr>
          <a:xfrm>
            <a:off x="4123447" y="1972349"/>
            <a:ext cx="7875180" cy="4138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562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5400" b="1" dirty="0">
                <a:solidFill>
                  <a:schemeClr val="accent6">
                    <a:lumMod val="75000"/>
                  </a:schemeClr>
                </a:solidFill>
              </a:rPr>
              <a:t>Anhänge 3 &amp; 4</a:t>
            </a:r>
          </a:p>
        </p:txBody>
      </p:sp>
      <p:sp>
        <p:nvSpPr>
          <p:cNvPr id="12" name="Rechteck 11"/>
          <p:cNvSpPr/>
          <p:nvPr/>
        </p:nvSpPr>
        <p:spPr>
          <a:xfrm>
            <a:off x="6164878" y="1630929"/>
            <a:ext cx="40828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000" dirty="0">
                <a:solidFill>
                  <a:schemeClr val="accent6">
                    <a:lumMod val="75000"/>
                  </a:schemeClr>
                </a:solidFill>
              </a:rPr>
              <a:t>Anhang 4: Verwertungsmöglichkeiten</a:t>
            </a:r>
          </a:p>
        </p:txBody>
      </p:sp>
      <p:sp>
        <p:nvSpPr>
          <p:cNvPr id="13" name="Rechteck 12"/>
          <p:cNvSpPr/>
          <p:nvPr/>
        </p:nvSpPr>
        <p:spPr>
          <a:xfrm>
            <a:off x="838200" y="1630929"/>
            <a:ext cx="30175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000" dirty="0">
                <a:solidFill>
                  <a:schemeClr val="accent6">
                    <a:lumMod val="75000"/>
                  </a:schemeClr>
                </a:solidFill>
              </a:rPr>
              <a:t>Anhang 3: Bodenbelastung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/>
          <a:srcRect l="776" t="3149" r="2104" b="723"/>
          <a:stretch/>
        </p:blipFill>
        <p:spPr>
          <a:xfrm>
            <a:off x="832197" y="2492189"/>
            <a:ext cx="5395285" cy="398033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/>
          <a:srcRect l="3875" r="2949"/>
          <a:stretch/>
        </p:blipFill>
        <p:spPr>
          <a:xfrm>
            <a:off x="6272796" y="2956492"/>
            <a:ext cx="5464991" cy="299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489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 rot="20185310">
            <a:off x="7058481" y="366370"/>
            <a:ext cx="4703110" cy="3800621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>
            <a:biLevel thresh="50000"/>
          </a:blip>
          <a:srcRect b="11080"/>
          <a:stretch/>
        </p:blipFill>
        <p:spPr>
          <a:xfrm rot="919393">
            <a:off x="5037281" y="3729076"/>
            <a:ext cx="6387535" cy="3739849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>
            <a:biLevel thresh="50000"/>
          </a:blip>
          <a:stretch>
            <a:fillRect/>
          </a:stretch>
        </p:blipFill>
        <p:spPr>
          <a:xfrm rot="20837947">
            <a:off x="997946" y="3929247"/>
            <a:ext cx="3691282" cy="333950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>
            <a:biLevel thresh="50000"/>
          </a:blip>
          <a:stretch>
            <a:fillRect/>
          </a:stretch>
        </p:blipFill>
        <p:spPr>
          <a:xfrm rot="730523">
            <a:off x="1212646" y="384332"/>
            <a:ext cx="3261883" cy="391649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2346102"/>
            <a:ext cx="12191999" cy="840230"/>
          </a:xfr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de-CH" sz="5400" b="1" dirty="0">
                <a:solidFill>
                  <a:schemeClr val="accent6">
                    <a:lumMod val="75000"/>
                  </a:schemeClr>
                </a:solidFill>
              </a:rPr>
              <a:t>Neophytenbekämpfung Eisenbahnen</a:t>
            </a:r>
          </a:p>
        </p:txBody>
      </p:sp>
    </p:spTree>
    <p:extLst>
      <p:ext uri="{BB962C8B-B14F-4D97-AF65-F5344CB8AC3E}">
        <p14:creationId xmlns:p14="http://schemas.microsoft.com/office/powerpoint/2010/main" val="3011441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5400" b="1" dirty="0">
                <a:solidFill>
                  <a:schemeClr val="accent6">
                    <a:lumMod val="75000"/>
                  </a:schemeClr>
                </a:solidFill>
              </a:rPr>
              <a:t>Neobiotaforum 2025</a:t>
            </a:r>
          </a:p>
        </p:txBody>
      </p:sp>
      <p:sp>
        <p:nvSpPr>
          <p:cNvPr id="15" name="Rechteck 14"/>
          <p:cNvSpPr/>
          <p:nvPr/>
        </p:nvSpPr>
        <p:spPr>
          <a:xfrm>
            <a:off x="838200" y="1688043"/>
            <a:ext cx="25790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CH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145057"/>
              </p:ext>
            </p:extLst>
          </p:nvPr>
        </p:nvGraphicFramePr>
        <p:xfrm>
          <a:off x="1302358" y="2361301"/>
          <a:ext cx="8264336" cy="1625600"/>
        </p:xfrm>
        <a:graphic>
          <a:graphicData uri="http://schemas.openxmlformats.org/drawingml/2006/table">
            <a:tbl>
              <a:tblPr/>
              <a:tblGrid>
                <a:gridCol w="1820404">
                  <a:extLst>
                    <a:ext uri="{9D8B030D-6E8A-4147-A177-3AD203B41FA5}">
                      <a16:colId xmlns:a16="http://schemas.microsoft.com/office/drawing/2014/main" val="70447878"/>
                    </a:ext>
                  </a:extLst>
                </a:gridCol>
                <a:gridCol w="6443932">
                  <a:extLst>
                    <a:ext uri="{9D8B030D-6E8A-4147-A177-3AD203B41FA5}">
                      <a16:colId xmlns:a16="http://schemas.microsoft.com/office/drawing/2014/main" val="5213788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20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Datum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Thema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47379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30. April</a:t>
                      </a:r>
                      <a:r>
                        <a:rPr lang="de-CH" sz="200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2025</a:t>
                      </a:r>
                      <a:endParaRPr lang="de-CH" sz="20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Neophyten (Neubelgische</a:t>
                      </a:r>
                      <a:r>
                        <a:rPr lang="de-CH" sz="200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Aster, Wünsche?)</a:t>
                      </a:r>
                      <a:endParaRPr lang="de-CH" sz="20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32282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21. Mai 2025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Tigermücken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03122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11.</a:t>
                      </a:r>
                      <a:r>
                        <a:rPr lang="de-CH" sz="200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Juni 2025</a:t>
                      </a:r>
                      <a:endParaRPr lang="de-CH" sz="20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Schiffsmelde-</a:t>
                      </a:r>
                      <a:r>
                        <a:rPr lang="de-CH" sz="200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und Reinigungspflicht</a:t>
                      </a:r>
                      <a:endParaRPr lang="de-CH" sz="20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0356459"/>
                  </a:ext>
                </a:extLst>
              </a:tr>
            </a:tbl>
          </a:graphicData>
        </a:graphic>
      </p:graphicFrame>
      <p:sp>
        <p:nvSpPr>
          <p:cNvPr id="4" name="Rechteck 3"/>
          <p:cNvSpPr/>
          <p:nvPr/>
        </p:nvSpPr>
        <p:spPr>
          <a:xfrm>
            <a:off x="8990790" y="5004853"/>
            <a:ext cx="259359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de-CH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Wünsche und Vorschläge</a:t>
            </a:r>
          </a:p>
          <a:p>
            <a:pPr algn="ctr" fontAlgn="t"/>
            <a:r>
              <a:rPr lang="de-CH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bitte an</a:t>
            </a:r>
          </a:p>
          <a:p>
            <a:pPr algn="ctr" fontAlgn="t"/>
            <a:r>
              <a:rPr lang="de-CH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sascha.gregori@anu.gr.ch</a:t>
            </a:r>
          </a:p>
        </p:txBody>
      </p:sp>
    </p:spTree>
    <p:extLst>
      <p:ext uri="{BB962C8B-B14F-4D97-AF65-F5344CB8AC3E}">
        <p14:creationId xmlns:p14="http://schemas.microsoft.com/office/powerpoint/2010/main" val="315909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5400" b="1" dirty="0">
                <a:solidFill>
                  <a:schemeClr val="accent6">
                    <a:lumMod val="75000"/>
                  </a:schemeClr>
                </a:solidFill>
              </a:rPr>
              <a:t>Bekämpfungsmerkblätter</a:t>
            </a:r>
          </a:p>
        </p:txBody>
      </p:sp>
      <p:sp>
        <p:nvSpPr>
          <p:cNvPr id="15" name="Rechteck 14"/>
          <p:cNvSpPr/>
          <p:nvPr/>
        </p:nvSpPr>
        <p:spPr>
          <a:xfrm>
            <a:off x="1269520" y="2033100"/>
            <a:ext cx="878887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800" dirty="0">
                <a:solidFill>
                  <a:schemeClr val="accent6">
                    <a:lumMod val="75000"/>
                  </a:schemeClr>
                </a:solidFill>
              </a:rPr>
              <a:t>Überarbeitung der bestehenden Merkblätter (13 Arten)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800" dirty="0">
                <a:solidFill>
                  <a:schemeClr val="accent6">
                    <a:lumMod val="75000"/>
                  </a:schemeClr>
                </a:solidFill>
              </a:rPr>
              <a:t>Neue  Merkblätter (ca. 10 Arten)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800" dirty="0">
                <a:solidFill>
                  <a:schemeClr val="accent6">
                    <a:lumMod val="75000"/>
                  </a:schemeClr>
                </a:solidFill>
              </a:rPr>
              <a:t>Erarbeitung und Übersetzung 2025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800" dirty="0">
                <a:solidFill>
                  <a:schemeClr val="accent6">
                    <a:lumMod val="75000"/>
                  </a:schemeClr>
                </a:solidFill>
              </a:rPr>
              <a:t>Publikation Anfang 2026</a:t>
            </a:r>
          </a:p>
        </p:txBody>
      </p:sp>
    </p:spTree>
    <p:extLst>
      <p:ext uri="{BB962C8B-B14F-4D97-AF65-F5344CB8AC3E}">
        <p14:creationId xmlns:p14="http://schemas.microsoft.com/office/powerpoint/2010/main" val="4868087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</Words>
  <Application>Microsoft Office PowerPoint</Application>
  <PresentationFormat>Breitbild</PresentationFormat>
  <Paragraphs>51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Office</vt:lpstr>
      <vt:lpstr>Arbeitsgruppe  Neophytenmanagement</vt:lpstr>
      <vt:lpstr>Biologisch belasteter Boden Empfehlungen des Cercle Exotique zu Prävention, Umgang und Nachsorge  Publikation Frühling 2025</vt:lpstr>
      <vt:lpstr>Inhalt </vt:lpstr>
      <vt:lpstr>Merkblätter - Kapitel</vt:lpstr>
      <vt:lpstr>Anhänge 1 &amp; 2</vt:lpstr>
      <vt:lpstr>Anhänge 3 &amp; 4</vt:lpstr>
      <vt:lpstr>Neophytenbekämpfung Eisenbahnen</vt:lpstr>
      <vt:lpstr>Neobiotaforum 2025</vt:lpstr>
      <vt:lpstr>Bekämpfungsmerkblätter</vt:lpstr>
    </vt:vector>
  </TitlesOfParts>
  <Company>Kantonale Verwaltung Graubünden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ArG Neophytenmanagement</dc:title>
  <dc:creator>Gregori Sascha</dc:creator>
  <cp:lastModifiedBy>Svenja Zehnder</cp:lastModifiedBy>
  <cp:revision>4</cp:revision>
  <dcterms:created xsi:type="dcterms:W3CDTF">2025-01-22T09:26:39Z</dcterms:created>
  <dcterms:modified xsi:type="dcterms:W3CDTF">2025-01-29T10:20:27Z</dcterms:modified>
</cp:coreProperties>
</file>