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298" r:id="rId4"/>
    <p:sldId id="299" r:id="rId5"/>
    <p:sldId id="300" r:id="rId6"/>
    <p:sldId id="301" r:id="rId7"/>
    <p:sldId id="293" r:id="rId8"/>
  </p:sldIdLst>
  <p:sldSz cx="12192000" cy="6858000"/>
  <p:notesSz cx="6889750" cy="10020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 Fischler" initials="MF" lastIdx="2" clrIdx="0">
    <p:extLst>
      <p:ext uri="{19B8F6BF-5375-455C-9EA6-DF929625EA0E}">
        <p15:presenceInfo xmlns:p15="http://schemas.microsoft.com/office/powerpoint/2012/main" userId="Michel Fisch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47" autoAdjust="0"/>
    <p:restoredTop sz="94660"/>
  </p:normalViewPr>
  <p:slideViewPr>
    <p:cSldViewPr snapToGrid="0">
      <p:cViewPr varScale="1">
        <p:scale>
          <a:sx n="62" d="100"/>
          <a:sy n="62" d="100"/>
        </p:scale>
        <p:origin x="3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12.12.2022</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12.12.2022</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12.12.2022</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12.12.2022</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12.12.2022</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Modifier le format de la maquette du titre en cliquant dessus</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Modifier le format de la grille de texte</a:t>
            </a:r>
          </a:p>
          <a:p>
            <a:pPr lvl="1"/>
            <a:r>
              <a:rPr lang="de-DE" dirty="0"/>
              <a:t>Deuxième niveau</a:t>
            </a:r>
          </a:p>
          <a:p>
            <a:pPr lvl="2"/>
            <a:r>
              <a:rPr lang="de-DE" dirty="0"/>
              <a:t>Troisième niveau</a:t>
            </a:r>
          </a:p>
          <a:p>
            <a:pPr lvl="3"/>
            <a:r>
              <a:rPr lang="de-DE" dirty="0"/>
              <a:t>Quatrième niveau</a:t>
            </a:r>
          </a:p>
          <a:p>
            <a:pPr lvl="4"/>
            <a:r>
              <a:rPr lang="de-DE" dirty="0"/>
              <a:t>Cinquième niveau</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12.12.2022</a:t>
            </a:fld>
            <a:endParaRPr lang="de-CH"/>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32965" y="1122363"/>
            <a:ext cx="9144000" cy="2387600"/>
          </a:xfrm>
        </p:spPr>
        <p:txBody>
          <a:bodyPr>
            <a:normAutofit fontScale="90000"/>
          </a:bodyPr>
          <a:lstStyle/>
          <a:p>
            <a:r>
              <a:rPr lang="de-CH" dirty="0"/>
              <a:t>Manuel de la CCE </a:t>
            </a:r>
            <a:br>
              <a:rPr lang="de-CH" dirty="0"/>
            </a:br>
            <a:r>
              <a:rPr lang="de-CH" dirty="0"/>
              <a:t>sur les contrôles en matière de protection des eaux</a:t>
            </a:r>
          </a:p>
        </p:txBody>
      </p:sp>
      <p:sp>
        <p:nvSpPr>
          <p:cNvPr id="3" name="Untertitel 2"/>
          <p:cNvSpPr>
            <a:spLocks noGrp="1"/>
          </p:cNvSpPr>
          <p:nvPr>
            <p:ph type="subTitle" idx="1"/>
          </p:nvPr>
        </p:nvSpPr>
        <p:spPr>
          <a:xfrm>
            <a:off x="1532965" y="4177086"/>
            <a:ext cx="9144000" cy="980382"/>
          </a:xfrm>
        </p:spPr>
        <p:txBody>
          <a:bodyPr>
            <a:normAutofit/>
          </a:bodyPr>
          <a:lstStyle/>
          <a:p>
            <a:pPr>
              <a:lnSpc>
                <a:spcPct val="110000"/>
              </a:lnSpc>
            </a:pPr>
            <a:r>
              <a:rPr lang="de-CH" b="1" dirty="0" err="1">
                <a:latin typeface="+mj-lt"/>
              </a:rPr>
              <a:t>Précisions</a:t>
            </a:r>
            <a:r>
              <a:rPr lang="de-CH" b="1" dirty="0">
                <a:latin typeface="+mj-lt"/>
              </a:rPr>
              <a:t> </a:t>
            </a:r>
            <a:r>
              <a:rPr lang="de-CH" b="1" dirty="0" err="1">
                <a:latin typeface="+mj-lt"/>
              </a:rPr>
              <a:t>sur</a:t>
            </a:r>
            <a:r>
              <a:rPr lang="de-CH" b="1" dirty="0">
                <a:latin typeface="+mj-lt"/>
              </a:rPr>
              <a:t> </a:t>
            </a:r>
            <a:r>
              <a:rPr lang="de-CH" b="1" dirty="0" err="1">
                <a:latin typeface="+mj-lt"/>
              </a:rPr>
              <a:t>l’élément</a:t>
            </a:r>
            <a:r>
              <a:rPr lang="de-CH" b="1" dirty="0">
                <a:latin typeface="+mj-lt"/>
              </a:rPr>
              <a:t> de contrôle </a:t>
            </a:r>
            <a:r>
              <a:rPr lang="de-CH" b="1" i="1" dirty="0">
                <a:latin typeface="+mj-lt"/>
              </a:rPr>
              <a:t>1.3.1 Pâturage </a:t>
            </a:r>
            <a:br>
              <a:rPr lang="de-CH" b="1" dirty="0">
                <a:latin typeface="+mj-lt"/>
              </a:rPr>
            </a:br>
            <a:r>
              <a:rPr lang="de-CH" b="1" dirty="0" err="1">
                <a:latin typeface="+mj-lt"/>
              </a:rPr>
              <a:t>pour</a:t>
            </a:r>
            <a:r>
              <a:rPr lang="de-CH" b="1" dirty="0">
                <a:latin typeface="+mj-lt"/>
              </a:rPr>
              <a:t> </a:t>
            </a:r>
            <a:r>
              <a:rPr lang="fr-FR" b="1" dirty="0">
                <a:latin typeface="+mj-lt"/>
              </a:rPr>
              <a:t>la détention de porcs d'alpage en plein air</a:t>
            </a:r>
            <a:endParaRPr lang="de-CH" dirty="0">
              <a:latin typeface="+mj-lt"/>
            </a:endParaRPr>
          </a:p>
        </p:txBody>
      </p:sp>
      <p:sp>
        <p:nvSpPr>
          <p:cNvPr id="6" name="Textfeld 5">
            <a:extLst>
              <a:ext uri="{FF2B5EF4-FFF2-40B4-BE49-F238E27FC236}">
                <a16:creationId xmlns:a16="http://schemas.microsoft.com/office/drawing/2014/main" id="{7F0ED6CF-C700-4D1C-8628-143DA677AD24}"/>
              </a:ext>
            </a:extLst>
          </p:cNvPr>
          <p:cNvSpPr txBox="1"/>
          <p:nvPr/>
        </p:nvSpPr>
        <p:spPr>
          <a:xfrm>
            <a:off x="1515035" y="5177589"/>
            <a:ext cx="9143999" cy="369332"/>
          </a:xfrm>
          <a:prstGeom prst="rect">
            <a:avLst/>
          </a:prstGeom>
          <a:noFill/>
        </p:spPr>
        <p:txBody>
          <a:bodyPr wrap="square" rtlCol="0">
            <a:spAutoFit/>
          </a:bodyPr>
          <a:lstStyle/>
          <a:p>
            <a:pPr algn="ctr"/>
            <a:r>
              <a:rPr lang="de-CH" dirty="0"/>
              <a:t>Etat au 12 décembre 2022</a:t>
            </a:r>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sz="1800" dirty="0" err="1"/>
              <a:t>Détention</a:t>
            </a:r>
            <a:r>
              <a:rPr lang="de-CH" sz="1800" dirty="0"/>
              <a:t> de </a:t>
            </a:r>
            <a:r>
              <a:rPr lang="de-CH" sz="1800" dirty="0" err="1"/>
              <a:t>porcs</a:t>
            </a:r>
            <a:r>
              <a:rPr lang="de-CH" sz="1800" dirty="0"/>
              <a:t> </a:t>
            </a:r>
            <a:r>
              <a:rPr lang="de-CH" sz="1800" dirty="0" err="1"/>
              <a:t>d’alpage</a:t>
            </a:r>
            <a:r>
              <a:rPr lang="de-CH" sz="1800" dirty="0"/>
              <a:t> en </a:t>
            </a:r>
            <a:r>
              <a:rPr lang="de-CH" sz="1800" dirty="0" err="1"/>
              <a:t>plein</a:t>
            </a:r>
            <a:r>
              <a:rPr lang="de-CH" sz="1800" dirty="0"/>
              <a:t> </a:t>
            </a:r>
            <a:r>
              <a:rPr lang="de-CH" sz="1800" dirty="0" err="1"/>
              <a:t>air</a:t>
            </a:r>
            <a:r>
              <a:rPr lang="de-CH" sz="1800" dirty="0"/>
              <a:t> : principes concernant les distances et les emplacements</a:t>
            </a:r>
            <a:endParaRPr lang="de-CH" sz="1800" dirty="0">
              <a:highlight>
                <a:srgbClr val="00FF00"/>
              </a:highlight>
            </a:endParaRPr>
          </a:p>
        </p:txBody>
      </p:sp>
      <p:sp>
        <p:nvSpPr>
          <p:cNvPr id="11" name="Textfeld 10">
            <a:extLst>
              <a:ext uri="{FF2B5EF4-FFF2-40B4-BE49-F238E27FC236}">
                <a16:creationId xmlns:a16="http://schemas.microsoft.com/office/drawing/2014/main" id="{58289B13-294E-4395-96FB-9D82C5FA6726}"/>
              </a:ext>
            </a:extLst>
          </p:cNvPr>
          <p:cNvSpPr txBox="1"/>
          <p:nvPr/>
        </p:nvSpPr>
        <p:spPr>
          <a:xfrm>
            <a:off x="838198" y="970731"/>
            <a:ext cx="11223663" cy="5247462"/>
          </a:xfrm>
          <a:prstGeom prst="rect">
            <a:avLst/>
          </a:prstGeom>
          <a:noFill/>
        </p:spPr>
        <p:txBody>
          <a:bodyPr wrap="square">
            <a:spAutoFit/>
          </a:bodyPr>
          <a:lstStyle/>
          <a:p>
            <a:pPr lvl="0">
              <a:lnSpc>
                <a:spcPct val="107000"/>
              </a:lnSpc>
            </a:pPr>
            <a:r>
              <a:rPr lang="de-DE" dirty="0">
                <a:effectLst/>
                <a:ea typeface="Calibri" panose="020F0502020204030204" pitchFamily="34" charset="0"/>
                <a:cs typeface="Calibri" panose="020F0502020204030204" pitchFamily="34" charset="0"/>
              </a:rPr>
              <a:t>La </a:t>
            </a:r>
            <a:r>
              <a:rPr lang="de-DE" dirty="0" err="1">
                <a:effectLst/>
                <a:ea typeface="Calibri" panose="020F0502020204030204" pitchFamily="34" charset="0"/>
                <a:cs typeface="Calibri" panose="020F0502020204030204" pitchFamily="34" charset="0"/>
              </a:rPr>
              <a:t>détention</a:t>
            </a:r>
            <a:r>
              <a:rPr lang="de-DE" dirty="0">
                <a:effectLst/>
                <a:ea typeface="Calibri" panose="020F0502020204030204" pitchFamily="34" charset="0"/>
                <a:cs typeface="Calibri" panose="020F0502020204030204" pitchFamily="34" charset="0"/>
              </a:rPr>
              <a:t> </a:t>
            </a:r>
            <a:r>
              <a:rPr lang="fr-FR" dirty="0">
                <a:effectLst/>
                <a:ea typeface="Calibri" panose="020F0502020204030204" pitchFamily="34" charset="0"/>
                <a:cs typeface="Calibri" panose="020F0502020204030204" pitchFamily="34" charset="0"/>
              </a:rPr>
              <a:t>de porcs d'alpage en plein air </a:t>
            </a:r>
            <a:r>
              <a:rPr lang="de-DE" dirty="0" err="1">
                <a:effectLst/>
                <a:ea typeface="Calibri" panose="020F0502020204030204" pitchFamily="34" charset="0"/>
                <a:cs typeface="Calibri" panose="020F0502020204030204" pitchFamily="34" charset="0"/>
              </a:rPr>
              <a:t>est</a:t>
            </a:r>
            <a:r>
              <a:rPr lang="de-DE" dirty="0">
                <a:effectLst/>
                <a:ea typeface="Calibri" panose="020F0502020204030204" pitchFamily="34" charset="0"/>
                <a:cs typeface="Calibri" panose="020F0502020204030204" pitchFamily="34" charset="0"/>
              </a:rPr>
              <a:t> autorisée aux conditions suivantes :</a:t>
            </a:r>
          </a:p>
          <a:p>
            <a:pPr marL="742950" lvl="1" indent="-285750">
              <a:lnSpc>
                <a:spcPct val="107000"/>
              </a:lnSpc>
              <a:buFont typeface="+mj-lt"/>
              <a:buAutoNum type="alphaLcPeriod"/>
            </a:pPr>
            <a:r>
              <a:rPr lang="de-CH" dirty="0">
                <a:ea typeface="Calibri" panose="020F0502020204030204" pitchFamily="34" charset="0"/>
                <a:cs typeface="Calibri" panose="020F0502020204030204" pitchFamily="34" charset="0"/>
              </a:rPr>
              <a:t>Pas dans une zone de protection des eaux souterraines (S1-S3, </a:t>
            </a:r>
            <a:r>
              <a:rPr lang="de-CH" dirty="0" err="1">
                <a:ea typeface="Calibri" panose="020F0502020204030204" pitchFamily="34" charset="0"/>
                <a:cs typeface="Calibri" panose="020F0502020204030204" pitchFamily="34" charset="0"/>
              </a:rPr>
              <a:t>Sm</a:t>
            </a:r>
            <a:r>
              <a:rPr lang="de-CH" dirty="0">
                <a:ea typeface="Calibri" panose="020F0502020204030204" pitchFamily="34" charset="0"/>
                <a:cs typeface="Calibri" panose="020F0502020204030204" pitchFamily="34" charset="0"/>
              </a:rPr>
              <a:t>, Sh) ou </a:t>
            </a:r>
            <a:r>
              <a:rPr lang="de-CH" dirty="0" err="1">
                <a:ea typeface="Calibri" panose="020F0502020204030204" pitchFamily="34" charset="0"/>
                <a:cs typeface="Calibri" panose="020F0502020204030204" pitchFamily="34" charset="0"/>
              </a:rPr>
              <a:t>dans</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un</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périmètre</a:t>
            </a:r>
            <a:r>
              <a:rPr lang="de-CH" dirty="0">
                <a:ea typeface="Calibri" panose="020F0502020204030204" pitchFamily="34" charset="0"/>
                <a:cs typeface="Calibri" panose="020F0502020204030204" pitchFamily="34" charset="0"/>
              </a:rPr>
              <a:t> de protection des eaux </a:t>
            </a:r>
            <a:r>
              <a:rPr lang="de-CH" dirty="0" err="1">
                <a:ea typeface="Calibri" panose="020F0502020204030204" pitchFamily="34" charset="0"/>
                <a:cs typeface="Calibri" panose="020F0502020204030204" pitchFamily="34" charset="0"/>
              </a:rPr>
              <a:t>souterraines</a:t>
            </a:r>
            <a:r>
              <a:rPr lang="de-CH" dirty="0">
                <a:ea typeface="Calibri" panose="020F0502020204030204" pitchFamily="34" charset="0"/>
                <a:cs typeface="Calibri" panose="020F0502020204030204" pitchFamily="34" charset="0"/>
              </a:rPr>
              <a:t>. Dans </a:t>
            </a:r>
            <a:r>
              <a:rPr lang="de-CH" dirty="0" err="1">
                <a:ea typeface="Calibri" panose="020F0502020204030204" pitchFamily="34" charset="0"/>
                <a:cs typeface="Calibri" panose="020F0502020204030204" pitchFamily="34" charset="0"/>
              </a:rPr>
              <a:t>les</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périmètres</a:t>
            </a:r>
            <a:r>
              <a:rPr lang="de-CH" dirty="0">
                <a:ea typeface="Calibri" panose="020F0502020204030204" pitchFamily="34" charset="0"/>
                <a:cs typeface="Calibri" panose="020F0502020204030204" pitchFamily="34" charset="0"/>
              </a:rPr>
              <a:t> de protection des eaux souterraines, la </a:t>
            </a:r>
            <a:r>
              <a:rPr lang="de-CH" dirty="0" err="1">
                <a:ea typeface="Calibri" panose="020F0502020204030204" pitchFamily="34" charset="0"/>
                <a:cs typeface="Calibri" panose="020F0502020204030204" pitchFamily="34" charset="0"/>
              </a:rPr>
              <a:t>détention</a:t>
            </a:r>
            <a:r>
              <a:rPr lang="de-CH" dirty="0">
                <a:ea typeface="Calibri" panose="020F0502020204030204" pitchFamily="34" charset="0"/>
                <a:cs typeface="Calibri" panose="020F0502020204030204" pitchFamily="34" charset="0"/>
              </a:rPr>
              <a:t> de </a:t>
            </a:r>
            <a:r>
              <a:rPr lang="de-CH" dirty="0" err="1">
                <a:ea typeface="Calibri" panose="020F0502020204030204" pitchFamily="34" charset="0"/>
                <a:cs typeface="Calibri" panose="020F0502020204030204" pitchFamily="34" charset="0"/>
              </a:rPr>
              <a:t>porcs</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d’alpage</a:t>
            </a:r>
            <a:r>
              <a:rPr lang="de-CH" dirty="0">
                <a:ea typeface="Calibri" panose="020F0502020204030204" pitchFamily="34" charset="0"/>
                <a:cs typeface="Calibri" panose="020F0502020204030204" pitchFamily="34" charset="0"/>
              </a:rPr>
              <a:t> en plein air peut </a:t>
            </a:r>
            <a:r>
              <a:rPr lang="de-CH" dirty="0" err="1">
                <a:ea typeface="Calibri" panose="020F0502020204030204" pitchFamily="34" charset="0"/>
                <a:cs typeface="Calibri" panose="020F0502020204030204" pitchFamily="34" charset="0"/>
              </a:rPr>
              <a:t>être</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autorisée</a:t>
            </a:r>
            <a:r>
              <a:rPr lang="de-CH" dirty="0">
                <a:ea typeface="Calibri" panose="020F0502020204030204" pitchFamily="34" charset="0"/>
                <a:cs typeface="Calibri" panose="020F0502020204030204" pitchFamily="34" charset="0"/>
              </a:rPr>
              <a:t> pour une durée limitée s'il n'y a pas de risque pour l'utilisation future des eaux souterraines et si </a:t>
            </a:r>
            <a:r>
              <a:rPr lang="de-CH" dirty="0" err="1">
                <a:ea typeface="Calibri" panose="020F0502020204030204" pitchFamily="34" charset="0"/>
                <a:cs typeface="Calibri" panose="020F0502020204030204" pitchFamily="34" charset="0"/>
              </a:rPr>
              <a:t>aucune</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construction</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n'est</a:t>
            </a:r>
            <a:r>
              <a:rPr lang="de-CH" dirty="0">
                <a:ea typeface="Calibri" panose="020F0502020204030204" pitchFamily="34" charset="0"/>
                <a:cs typeface="Calibri" panose="020F0502020204030204" pitchFamily="34" charset="0"/>
              </a:rPr>
              <a:t> effectuée. </a:t>
            </a:r>
            <a:endParaRPr lang="de-CH" dirty="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de-CH" dirty="0">
                <a:effectLst/>
                <a:ea typeface="Calibri" panose="020F0502020204030204" pitchFamily="34" charset="0"/>
                <a:cs typeface="Calibri" panose="020F0502020204030204" pitchFamily="34" charset="0"/>
              </a:rPr>
              <a:t>Distance minimale de 10 m par rapport aux eaux situées en aval (cours d'eau, eaux de surface telles que petits lacs, étangs, etc.)</a:t>
            </a:r>
            <a:endParaRPr lang="de-CH" dirty="0">
              <a:effectLst/>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de-CH" dirty="0">
                <a:effectLst/>
                <a:ea typeface="Calibri" panose="020F0502020204030204" pitchFamily="34" charset="0"/>
                <a:cs typeface="Calibri" panose="020F0502020204030204" pitchFamily="34" charset="0"/>
              </a:rPr>
              <a:t>Pas d'utilisation de pâturages boisés.</a:t>
            </a:r>
            <a:endParaRPr lang="de-CH" dirty="0">
              <a:effectLst/>
              <a:ea typeface="Calibri" panose="020F0502020204030204" pitchFamily="34" charset="0"/>
              <a:cs typeface="Times New Roman" panose="02020603050405020304" pitchFamily="18" charset="0"/>
            </a:endParaRPr>
          </a:p>
          <a:p>
            <a:pPr marL="719138" lvl="1" indent="-261938">
              <a:lnSpc>
                <a:spcPct val="107000"/>
              </a:lnSpc>
              <a:spcAft>
                <a:spcPts val="300"/>
              </a:spcAft>
              <a:buFont typeface="+mj-lt"/>
              <a:buAutoNum type="alphaLcPeriod"/>
            </a:pPr>
            <a:r>
              <a:rPr lang="de-CH" dirty="0">
                <a:effectLst/>
                <a:ea typeface="Calibri" panose="020F0502020204030204" pitchFamily="34" charset="0"/>
                <a:cs typeface="Calibri" panose="020F0502020204030204" pitchFamily="34" charset="0"/>
              </a:rPr>
              <a:t>Pas dans les </a:t>
            </a:r>
            <a:r>
              <a:rPr lang="de-CH" dirty="0" err="1">
                <a:effectLst/>
                <a:ea typeface="Calibri" panose="020F0502020204030204" pitchFamily="34" charset="0"/>
                <a:cs typeface="Calibri" panose="020F0502020204030204" pitchFamily="34" charset="0"/>
              </a:rPr>
              <a:t>surfaces</a:t>
            </a:r>
            <a:r>
              <a:rPr lang="de-CH" dirty="0">
                <a:effectLst/>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dont</a:t>
            </a:r>
            <a:r>
              <a:rPr lang="de-CH" dirty="0">
                <a:ea typeface="Calibri" panose="020F0502020204030204" pitchFamily="34" charset="0"/>
                <a:cs typeface="Calibri" panose="020F0502020204030204" pitchFamily="34" charset="0"/>
              </a:rPr>
              <a:t> la </a:t>
            </a:r>
            <a:r>
              <a:rPr lang="de-CH" dirty="0" err="1">
                <a:ea typeface="Calibri" panose="020F0502020204030204" pitchFamily="34" charset="0"/>
                <a:cs typeface="Calibri" panose="020F0502020204030204" pitchFamily="34" charset="0"/>
              </a:rPr>
              <a:t>fumure</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est</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interdite</a:t>
            </a:r>
            <a:r>
              <a:rPr lang="de-CH" dirty="0">
                <a:effectLst/>
                <a:ea typeface="Calibri" panose="020F0502020204030204" pitchFamily="34" charset="0"/>
                <a:cs typeface="Calibri" panose="020F0502020204030204" pitchFamily="34" charset="0"/>
              </a:rPr>
              <a:t>, y compris les zones tampons de </a:t>
            </a:r>
            <a:r>
              <a:rPr lang="de-CH" dirty="0" err="1">
                <a:effectLst/>
                <a:ea typeface="Calibri" panose="020F0502020204030204" pitchFamily="34" charset="0"/>
                <a:cs typeface="Calibri" panose="020F0502020204030204" pitchFamily="34" charset="0"/>
              </a:rPr>
              <a:t>biotopes</a:t>
            </a:r>
            <a:r>
              <a:rPr lang="de-CH" dirty="0">
                <a:effectLst/>
                <a:ea typeface="Calibri" panose="020F0502020204030204" pitchFamily="34" charset="0"/>
                <a:cs typeface="Calibri" panose="020F0502020204030204" pitchFamily="34" charset="0"/>
              </a:rPr>
              <a:t>. </a:t>
            </a:r>
            <a:r>
              <a:rPr lang="de-CH" dirty="0">
                <a:ea typeface="Calibri" panose="020F0502020204030204" pitchFamily="34" charset="0"/>
                <a:cs typeface="Calibri" panose="020F0502020204030204" pitchFamily="34" charset="0"/>
              </a:rPr>
              <a:t>Par ex.</a:t>
            </a:r>
            <a:r>
              <a:rPr lang="de-CH" dirty="0">
                <a:effectLst/>
                <a:ea typeface="Calibri" panose="020F0502020204030204" pitchFamily="34" charset="0"/>
                <a:cs typeface="Calibri" panose="020F0502020204030204" pitchFamily="34" charset="0"/>
              </a:rPr>
              <a:t> : </a:t>
            </a:r>
            <a:endParaRPr lang="de-CH" dirty="0">
              <a:ea typeface="Calibri" panose="020F0502020204030204" pitchFamily="34" charset="0"/>
              <a:cs typeface="Calibri" panose="020F0502020204030204" pitchFamily="34" charset="0"/>
            </a:endParaRPr>
          </a:p>
          <a:p>
            <a:pPr marL="1200150" lvl="2" indent="-285750">
              <a:spcAft>
                <a:spcPts val="300"/>
              </a:spcAft>
              <a:buFont typeface="Arial" panose="020B0604020202020204" pitchFamily="34" charset="0"/>
              <a:buChar char="•"/>
            </a:pPr>
            <a:r>
              <a:rPr lang="de-CH" dirty="0" err="1">
                <a:ea typeface="Calibri" panose="020F0502020204030204" pitchFamily="34" charset="0"/>
                <a:cs typeface="Calibri" panose="020F0502020204030204" pitchFamily="34" charset="0"/>
              </a:rPr>
              <a:t>Régions</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classées</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réserves</a:t>
            </a:r>
            <a:r>
              <a:rPr lang="de-CH" dirty="0">
                <a:ea typeface="Calibri" panose="020F0502020204030204" pitchFamily="34" charset="0"/>
                <a:cs typeface="Calibri" panose="020F0502020204030204" pitchFamily="34" charset="0"/>
              </a:rPr>
              <a:t> </a:t>
            </a:r>
            <a:r>
              <a:rPr lang="de-CH" dirty="0" err="1">
                <a:ea typeface="Calibri" panose="020F0502020204030204" pitchFamily="34" charset="0"/>
                <a:cs typeface="Calibri" panose="020F0502020204030204" pitchFamily="34" charset="0"/>
              </a:rPr>
              <a:t>naturelles</a:t>
            </a:r>
            <a:r>
              <a:rPr lang="de-CH" dirty="0">
                <a:ea typeface="Calibri" panose="020F0502020204030204" pitchFamily="34" charset="0"/>
                <a:cs typeface="Calibri" panose="020F0502020204030204" pitchFamily="34" charset="0"/>
              </a:rPr>
              <a:t>; </a:t>
            </a:r>
          </a:p>
          <a:p>
            <a:pPr marL="1200150" lvl="2" indent="-285750">
              <a:spcAft>
                <a:spcPts val="300"/>
              </a:spcAft>
              <a:buFont typeface="Arial" panose="020B0604020202020204" pitchFamily="34" charset="0"/>
              <a:buChar char="•"/>
            </a:pPr>
            <a:r>
              <a:rPr lang="de-CH" dirty="0" err="1">
                <a:effectLst/>
                <a:ea typeface="Calibri" panose="020F0502020204030204" pitchFamily="34" charset="0"/>
                <a:cs typeface="Calibri" panose="020F0502020204030204" pitchFamily="34" charset="0"/>
              </a:rPr>
              <a:t>Roselières</a:t>
            </a:r>
            <a:r>
              <a:rPr lang="de-CH" dirty="0">
                <a:effectLst/>
                <a:ea typeface="Calibri" panose="020F0502020204030204" pitchFamily="34" charset="0"/>
                <a:cs typeface="Calibri" panose="020F0502020204030204" pitchFamily="34" charset="0"/>
              </a:rPr>
              <a:t> et marais ; </a:t>
            </a:r>
          </a:p>
          <a:p>
            <a:pPr marL="1200150" lvl="2" indent="-285750">
              <a:spcAft>
                <a:spcPts val="300"/>
              </a:spcAft>
              <a:buFont typeface="Arial" panose="020B0604020202020204" pitchFamily="34" charset="0"/>
              <a:buChar char="•"/>
            </a:pPr>
            <a:r>
              <a:rPr lang="de-CH" dirty="0">
                <a:effectLst/>
                <a:ea typeface="Calibri" panose="020F0502020204030204" pitchFamily="34" charset="0"/>
                <a:cs typeface="Calibri" panose="020F0502020204030204" pitchFamily="34" charset="0"/>
              </a:rPr>
              <a:t>Haies, bosquets et eaux de surface, y compris une bande tampon de 3 m de large le long de ces objets ; </a:t>
            </a:r>
          </a:p>
          <a:p>
            <a:pPr marL="1200150" lvl="2" indent="-285750">
              <a:spcAft>
                <a:spcPts val="300"/>
              </a:spcAft>
              <a:buFont typeface="Arial" panose="020B0604020202020204" pitchFamily="34" charset="0"/>
              <a:buChar char="•"/>
            </a:pPr>
            <a:r>
              <a:rPr lang="de-CH" dirty="0">
                <a:effectLst/>
                <a:ea typeface="Calibri" panose="020F0502020204030204" pitchFamily="34" charset="0"/>
                <a:cs typeface="Calibri" panose="020F0502020204030204" pitchFamily="34" charset="0"/>
              </a:rPr>
              <a:t>Espace </a:t>
            </a:r>
            <a:r>
              <a:rPr lang="de-CH" dirty="0" err="1">
                <a:effectLst/>
                <a:ea typeface="Calibri" panose="020F0502020204030204" pitchFamily="34" charset="0"/>
                <a:cs typeface="Calibri" panose="020F0502020204030204" pitchFamily="34" charset="0"/>
              </a:rPr>
              <a:t>réservé</a:t>
            </a:r>
            <a:r>
              <a:rPr lang="de-CH" dirty="0">
                <a:effectLst/>
                <a:ea typeface="Calibri" panose="020F0502020204030204" pitchFamily="34" charset="0"/>
                <a:cs typeface="Calibri" panose="020F0502020204030204" pitchFamily="34" charset="0"/>
              </a:rPr>
              <a:t> </a:t>
            </a:r>
            <a:r>
              <a:rPr lang="de-CH" dirty="0" err="1">
                <a:effectLst/>
                <a:ea typeface="Calibri" panose="020F0502020204030204" pitchFamily="34" charset="0"/>
                <a:cs typeface="Calibri" panose="020F0502020204030204" pitchFamily="34" charset="0"/>
              </a:rPr>
              <a:t>aux</a:t>
            </a:r>
            <a:r>
              <a:rPr lang="de-CH" dirty="0">
                <a:effectLst/>
                <a:ea typeface="Calibri" panose="020F0502020204030204" pitchFamily="34" charset="0"/>
                <a:cs typeface="Calibri" panose="020F0502020204030204" pitchFamily="34" charset="0"/>
              </a:rPr>
              <a:t> </a:t>
            </a:r>
            <a:r>
              <a:rPr lang="de-CH" dirty="0" err="1">
                <a:effectLst/>
                <a:ea typeface="Calibri" panose="020F0502020204030204" pitchFamily="34" charset="0"/>
                <a:cs typeface="Calibri" panose="020F0502020204030204" pitchFamily="34" charset="0"/>
              </a:rPr>
              <a:t>eaux</a:t>
            </a:r>
            <a:r>
              <a:rPr lang="de-CH" dirty="0">
                <a:effectLst/>
                <a:ea typeface="Calibri" panose="020F0502020204030204" pitchFamily="34" charset="0"/>
                <a:cs typeface="Calibri" panose="020F0502020204030204" pitchFamily="34" charset="0"/>
              </a:rPr>
              <a:t> </a:t>
            </a:r>
            <a:r>
              <a:rPr lang="de-CH" dirty="0" err="1">
                <a:effectLst/>
                <a:ea typeface="Calibri" panose="020F0502020204030204" pitchFamily="34" charset="0"/>
                <a:cs typeface="Calibri" panose="020F0502020204030204" pitchFamily="34" charset="0"/>
              </a:rPr>
              <a:t>délimité</a:t>
            </a:r>
            <a:r>
              <a:rPr lang="de-CH" dirty="0">
                <a:effectLst/>
                <a:ea typeface="Calibri" panose="020F0502020204030204" pitchFamily="34" charset="0"/>
                <a:cs typeface="Calibri" panose="020F0502020204030204" pitchFamily="34" charset="0"/>
              </a:rPr>
              <a:t> </a:t>
            </a:r>
            <a:r>
              <a:rPr lang="de-CH" dirty="0" err="1">
                <a:effectLst/>
                <a:ea typeface="Calibri" panose="020F0502020204030204" pitchFamily="34" charset="0"/>
                <a:cs typeface="Calibri" panose="020F0502020204030204" pitchFamily="34" charset="0"/>
              </a:rPr>
              <a:t>avec</a:t>
            </a:r>
            <a:r>
              <a:rPr lang="de-CH" dirty="0">
                <a:effectLst/>
                <a:ea typeface="Calibri" panose="020F0502020204030204" pitchFamily="34" charset="0"/>
                <a:cs typeface="Calibri" panose="020F0502020204030204" pitchFamily="34" charset="0"/>
              </a:rPr>
              <a:t> </a:t>
            </a:r>
            <a:r>
              <a:rPr lang="de-CH" dirty="0" err="1">
                <a:effectLst/>
                <a:ea typeface="Calibri" panose="020F0502020204030204" pitchFamily="34" charset="0"/>
                <a:cs typeface="Calibri" panose="020F0502020204030204" pitchFamily="34" charset="0"/>
              </a:rPr>
              <a:t>force</a:t>
            </a:r>
            <a:r>
              <a:rPr lang="de-CH" dirty="0">
                <a:effectLst/>
                <a:ea typeface="Calibri" panose="020F0502020204030204" pitchFamily="34" charset="0"/>
                <a:cs typeface="Calibri" panose="020F0502020204030204" pitchFamily="34" charset="0"/>
              </a:rPr>
              <a:t> </a:t>
            </a:r>
            <a:r>
              <a:rPr lang="de-CH" dirty="0" err="1">
                <a:effectLst/>
                <a:ea typeface="Calibri" panose="020F0502020204030204" pitchFamily="34" charset="0"/>
                <a:cs typeface="Calibri" panose="020F0502020204030204" pitchFamily="34" charset="0"/>
              </a:rPr>
              <a:t>obligatoire</a:t>
            </a:r>
            <a:r>
              <a:rPr lang="de-CH" dirty="0">
                <a:effectLst/>
                <a:ea typeface="Calibri" panose="020F0502020204030204" pitchFamily="34" charset="0"/>
                <a:cs typeface="Calibri" panose="020F0502020204030204" pitchFamily="34" charset="0"/>
              </a:rPr>
              <a:t>;</a:t>
            </a:r>
          </a:p>
          <a:p>
            <a:pPr marL="1200150" lvl="2" indent="-285750">
              <a:spcAft>
                <a:spcPts val="300"/>
              </a:spcAft>
              <a:buFont typeface="Arial" panose="020B0604020202020204" pitchFamily="34" charset="0"/>
              <a:buChar char="•"/>
            </a:pPr>
            <a:r>
              <a:rPr lang="de-CH" dirty="0" err="1">
                <a:ea typeface="Calibri" panose="020F0502020204030204" pitchFamily="34" charset="0"/>
                <a:cs typeface="Calibri" panose="020F0502020204030204" pitchFamily="34" charset="0"/>
              </a:rPr>
              <a:t>F</a:t>
            </a:r>
            <a:r>
              <a:rPr lang="de-CH" dirty="0" err="1">
                <a:effectLst/>
                <a:ea typeface="Calibri" panose="020F0502020204030204" pitchFamily="34" charset="0"/>
                <a:cs typeface="Calibri" panose="020F0502020204030204" pitchFamily="34" charset="0"/>
              </a:rPr>
              <a:t>orêt</a:t>
            </a:r>
            <a:r>
              <a:rPr lang="de-CH" dirty="0">
                <a:effectLst/>
                <a:ea typeface="Calibri" panose="020F0502020204030204" pitchFamily="34" charset="0"/>
                <a:cs typeface="Calibri" panose="020F0502020204030204" pitchFamily="34" charset="0"/>
              </a:rPr>
              <a:t> ainsi que des bandes tampons de 3 m le long du boisement ; </a:t>
            </a:r>
          </a:p>
          <a:p>
            <a:pPr marL="1200150" lvl="2" indent="-285750">
              <a:spcAft>
                <a:spcPts val="800"/>
              </a:spcAft>
              <a:buFont typeface="Arial" panose="020B0604020202020204" pitchFamily="34" charset="0"/>
              <a:buChar char="•"/>
            </a:pPr>
            <a:r>
              <a:rPr lang="fr-FR" dirty="0">
                <a:ea typeface="Calibri" panose="020F0502020204030204" pitchFamily="34" charset="0"/>
                <a:cs typeface="Calibri" panose="020F0502020204030204" pitchFamily="34" charset="0"/>
              </a:rPr>
              <a:t>Surfaces de promotion de la biodiversité (SPB)</a:t>
            </a:r>
            <a:r>
              <a:rPr lang="de-CH" dirty="0">
                <a:effectLst/>
                <a:ea typeface="Calibri" panose="020F0502020204030204" pitchFamily="34" charset="0"/>
                <a:cs typeface="Calibri" panose="020F0502020204030204" pitchFamily="34" charset="0"/>
              </a:rPr>
              <a:t> avec interdiction de fumure selon </a:t>
            </a:r>
            <a:r>
              <a:rPr lang="de-CH" dirty="0" err="1">
                <a:effectLst/>
                <a:ea typeface="Calibri" panose="020F0502020204030204" pitchFamily="34" charset="0"/>
                <a:cs typeface="Calibri" panose="020F0502020204030204" pitchFamily="34" charset="0"/>
              </a:rPr>
              <a:t>l'OPD</a:t>
            </a:r>
            <a:r>
              <a:rPr lang="de-CH" dirty="0">
                <a:effectLst/>
                <a:ea typeface="Calibri" panose="020F0502020204030204" pitchFamily="34" charset="0"/>
                <a:cs typeface="Calibri" panose="020F0502020204030204" pitchFamily="34" charset="0"/>
              </a:rPr>
              <a:t>.</a:t>
            </a:r>
          </a:p>
          <a:p>
            <a:pPr>
              <a:spcAft>
                <a:spcPts val="800"/>
              </a:spcAft>
            </a:pPr>
            <a:r>
              <a:rPr lang="de-CH" sz="1400" dirty="0">
                <a:ea typeface="Calibri" panose="020F0502020204030204" pitchFamily="34" charset="0"/>
                <a:cs typeface="Times New Roman" panose="02020603050405020304" pitchFamily="18" charset="0"/>
              </a:rPr>
              <a:t>Source : </a:t>
            </a:r>
            <a:r>
              <a:rPr lang="de-CH" sz="1400" dirty="0">
                <a:ea typeface="Calibri" panose="020F0502020204030204" pitchFamily="34" charset="0"/>
                <a:cs typeface="Calibri" panose="020F0502020204030204" pitchFamily="34" charset="0"/>
              </a:rPr>
              <a:t>Aide à l'exécution pour la protection de l'environnement </a:t>
            </a:r>
            <a:r>
              <a:rPr lang="de-CH" sz="1400" dirty="0" err="1">
                <a:ea typeface="Calibri" panose="020F0502020204030204" pitchFamily="34" charset="0"/>
                <a:cs typeface="Calibri" panose="020F0502020204030204" pitchFamily="34" charset="0"/>
              </a:rPr>
              <a:t>dans</a:t>
            </a:r>
            <a:r>
              <a:rPr lang="de-CH" sz="1400" dirty="0">
                <a:ea typeface="Calibri" panose="020F0502020204030204" pitchFamily="34" charset="0"/>
                <a:cs typeface="Calibri" panose="020F0502020204030204" pitchFamily="34" charset="0"/>
              </a:rPr>
              <a:t> </a:t>
            </a:r>
            <a:r>
              <a:rPr lang="de-CH" sz="1400" dirty="0" err="1">
                <a:ea typeface="Calibri" panose="020F0502020204030204" pitchFamily="34" charset="0"/>
                <a:cs typeface="Calibri" panose="020F0502020204030204" pitchFamily="34" charset="0"/>
              </a:rPr>
              <a:t>l’agr</a:t>
            </a:r>
            <a:r>
              <a:rPr lang="de-CH" sz="1400" dirty="0">
                <a:ea typeface="Calibri" panose="020F0502020204030204" pitchFamily="34" charset="0"/>
                <a:cs typeface="Calibri" panose="020F0502020204030204" pitchFamily="34" charset="0"/>
              </a:rPr>
              <a:t>., </a:t>
            </a:r>
            <a:r>
              <a:rPr lang="de-CH" sz="1400" dirty="0" err="1">
                <a:ea typeface="Calibri" panose="020F0502020204030204" pitchFamily="34" charset="0"/>
                <a:cs typeface="Calibri" panose="020F0502020204030204" pitchFamily="34" charset="0"/>
              </a:rPr>
              <a:t>module</a:t>
            </a:r>
            <a:r>
              <a:rPr lang="de-CH" sz="1400" dirty="0">
                <a:ea typeface="Calibri" panose="020F0502020204030204" pitchFamily="34" charset="0"/>
                <a:cs typeface="Calibri" panose="020F0502020204030204" pitchFamily="34" charset="0"/>
              </a:rPr>
              <a:t> </a:t>
            </a:r>
            <a:r>
              <a:rPr lang="fr-FR" sz="1400" dirty="0">
                <a:ea typeface="Calibri" panose="020F0502020204030204" pitchFamily="34" charset="0"/>
                <a:cs typeface="Calibri" panose="020F0502020204030204" pitchFamily="34" charset="0"/>
              </a:rPr>
              <a:t>éléments fertilisants et utilisation des engrais</a:t>
            </a:r>
            <a:r>
              <a:rPr lang="de-CH" sz="1400" dirty="0">
                <a:ea typeface="Calibri" panose="020F0502020204030204" pitchFamily="34" charset="0"/>
                <a:cs typeface="Calibri" panose="020F0502020204030204" pitchFamily="34" charset="0"/>
              </a:rPr>
              <a:t>, tab. 3.</a:t>
            </a:r>
          </a:p>
        </p:txBody>
      </p:sp>
    </p:spTree>
    <p:extLst>
      <p:ext uri="{BB962C8B-B14F-4D97-AF65-F5344CB8AC3E}">
        <p14:creationId xmlns:p14="http://schemas.microsoft.com/office/powerpoint/2010/main" val="53194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Contrôle des </a:t>
            </a:r>
            <a:r>
              <a:rPr lang="de-CH" sz="1800" dirty="0" err="1"/>
              <a:t>pertes</a:t>
            </a:r>
            <a:r>
              <a:rPr lang="de-CH" sz="1800" dirty="0"/>
              <a:t> </a:t>
            </a:r>
            <a:r>
              <a:rPr lang="de-CH" sz="1800" dirty="0" err="1"/>
              <a:t>d’éléments</a:t>
            </a:r>
            <a:r>
              <a:rPr lang="de-CH" sz="1800" dirty="0"/>
              <a:t> </a:t>
            </a:r>
            <a:r>
              <a:rPr lang="de-CH" sz="1800" dirty="0" err="1"/>
              <a:t>nutritifs</a:t>
            </a:r>
            <a:r>
              <a:rPr lang="de-CH" sz="1800" dirty="0"/>
              <a:t> et de </a:t>
            </a:r>
            <a:r>
              <a:rPr lang="de-CH" sz="1800" dirty="0" err="1"/>
              <a:t>bourbier</a:t>
            </a:r>
            <a:endParaRPr lang="de-CH" sz="1800" dirty="0">
              <a:highlight>
                <a:srgbClr val="00FF00"/>
              </a:highlight>
            </a:endParaRPr>
          </a:p>
        </p:txBody>
      </p:sp>
      <p:sp>
        <p:nvSpPr>
          <p:cNvPr id="6" name="Textfeld 5">
            <a:extLst>
              <a:ext uri="{FF2B5EF4-FFF2-40B4-BE49-F238E27FC236}">
                <a16:creationId xmlns:a16="http://schemas.microsoft.com/office/drawing/2014/main" id="{746A7D63-1A89-4DDE-A0E9-DD0DA324F938}"/>
              </a:ext>
            </a:extLst>
          </p:cNvPr>
          <p:cNvSpPr txBox="1"/>
          <p:nvPr/>
        </p:nvSpPr>
        <p:spPr>
          <a:xfrm>
            <a:off x="6829062" y="954755"/>
            <a:ext cx="4996493" cy="3416320"/>
          </a:xfrm>
          <a:prstGeom prst="rect">
            <a:avLst/>
          </a:prstGeom>
          <a:noFill/>
        </p:spPr>
        <p:txBody>
          <a:bodyPr wrap="square">
            <a:spAutoFit/>
          </a:bodyPr>
          <a:lstStyle/>
          <a:p>
            <a:pPr marL="285750" indent="-285750">
              <a:buFont typeface="Arial" panose="020B0604020202020204" pitchFamily="34" charset="0"/>
              <a:buChar char="•"/>
            </a:pPr>
            <a:r>
              <a:rPr lang="de-CH" sz="1800" dirty="0">
                <a:effectLst/>
                <a:latin typeface="+mj-lt"/>
                <a:ea typeface="Calibri" panose="020F0502020204030204" pitchFamily="34" charset="0"/>
                <a:cs typeface="Times New Roman" panose="02020603050405020304" pitchFamily="18" charset="0"/>
              </a:rPr>
              <a:t>Pas d'accumulation locale excessive d'excréments.</a:t>
            </a:r>
          </a:p>
          <a:p>
            <a:pPr marL="285750" indent="-285750">
              <a:buFont typeface="Arial" panose="020B0604020202020204" pitchFamily="34" charset="0"/>
              <a:buChar char="•"/>
            </a:pPr>
            <a:r>
              <a:rPr lang="de-CH" sz="1800" dirty="0">
                <a:effectLst/>
                <a:latin typeface="+mj-lt"/>
                <a:ea typeface="Calibri" panose="020F0502020204030204" pitchFamily="34" charset="0"/>
                <a:cs typeface="Times New Roman" panose="02020603050405020304" pitchFamily="18" charset="0"/>
              </a:rPr>
              <a:t>Pas d'écoulement ponctuel d'urine hors du pâturage. </a:t>
            </a:r>
          </a:p>
          <a:p>
            <a:endParaRPr lang="de-CH" dirty="0">
              <a:latin typeface="+mj-lt"/>
              <a:cs typeface="Times New Roman" panose="02020603050405020304" pitchFamily="18" charset="0"/>
            </a:endParaRPr>
          </a:p>
          <a:p>
            <a:endParaRPr lang="de-CH" dirty="0">
              <a:latin typeface="+mj-lt"/>
              <a:cs typeface="Times New Roman" panose="02020603050405020304" pitchFamily="18" charset="0"/>
            </a:endParaRPr>
          </a:p>
          <a:p>
            <a:r>
              <a:rPr lang="de-CH" dirty="0">
                <a:latin typeface="+mj-lt"/>
                <a:cs typeface="Times New Roman" panose="02020603050405020304" pitchFamily="18" charset="0"/>
              </a:rPr>
              <a:t>Remarque : </a:t>
            </a:r>
          </a:p>
          <a:p>
            <a:r>
              <a:rPr lang="de-CH" dirty="0">
                <a:latin typeface="+mj-lt"/>
                <a:ea typeface="Calibri" panose="020F0502020204030204" pitchFamily="34" charset="0"/>
                <a:cs typeface="Times New Roman" panose="02020603050405020304" pitchFamily="18" charset="0"/>
              </a:rPr>
              <a:t>Si une surfertilisation ou un bourbier menace, des mesures doivent être prises, comme le déplacement vers un autre site ou la clôture de certaines parties de la </a:t>
            </a:r>
            <a:r>
              <a:rPr lang="de-CH" dirty="0" err="1">
                <a:latin typeface="+mj-lt"/>
                <a:ea typeface="Calibri" panose="020F0502020204030204" pitchFamily="34" charset="0"/>
                <a:cs typeface="Times New Roman" panose="02020603050405020304" pitchFamily="18" charset="0"/>
              </a:rPr>
              <a:t>parcelle</a:t>
            </a:r>
            <a:r>
              <a:rPr lang="de-CH" dirty="0">
                <a:latin typeface="+mj-lt"/>
                <a:ea typeface="Calibri" panose="020F0502020204030204" pitchFamily="34" charset="0"/>
                <a:cs typeface="Times New Roman" panose="02020603050405020304" pitchFamily="18" charset="0"/>
              </a:rPr>
              <a:t>.</a:t>
            </a:r>
            <a:endParaRPr lang="de-CH" dirty="0">
              <a:latin typeface="+mj-lt"/>
            </a:endParaRPr>
          </a:p>
          <a:p>
            <a:endParaRPr lang="de-CH" dirty="0">
              <a:latin typeface="+mj-lt"/>
            </a:endParaRPr>
          </a:p>
        </p:txBody>
      </p:sp>
      <p:sp>
        <p:nvSpPr>
          <p:cNvPr id="7" name="Textfeld 6">
            <a:extLst>
              <a:ext uri="{FF2B5EF4-FFF2-40B4-BE49-F238E27FC236}">
                <a16:creationId xmlns:a16="http://schemas.microsoft.com/office/drawing/2014/main" id="{1E9FF16D-1713-4325-8322-35E1F390ABCD}"/>
              </a:ext>
            </a:extLst>
          </p:cNvPr>
          <p:cNvSpPr txBox="1"/>
          <p:nvPr/>
        </p:nvSpPr>
        <p:spPr>
          <a:xfrm>
            <a:off x="914230" y="5413233"/>
            <a:ext cx="2251509" cy="215444"/>
          </a:xfrm>
          <a:prstGeom prst="rect">
            <a:avLst/>
          </a:prstGeom>
          <a:noFill/>
        </p:spPr>
        <p:txBody>
          <a:bodyPr wrap="square" rtlCol="0">
            <a:spAutoFit/>
          </a:bodyPr>
          <a:lstStyle/>
          <a:p>
            <a:r>
              <a:rPr lang="de-CH" sz="800" dirty="0"/>
              <a:t>Source : M. Bolt, LZSG</a:t>
            </a:r>
          </a:p>
        </p:txBody>
      </p:sp>
      <p:pic>
        <p:nvPicPr>
          <p:cNvPr id="9" name="Grafik 8" descr="Ein Bild, das Gras, draußen, Feld, stehend enthält.&#10;&#10;Automatisch generierte Beschreibung">
            <a:extLst>
              <a:ext uri="{FF2B5EF4-FFF2-40B4-BE49-F238E27FC236}">
                <a16:creationId xmlns:a16="http://schemas.microsoft.com/office/drawing/2014/main" id="{3FDBD333-2138-4BCA-B0C4-BC1273BB1928}"/>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965600" y="1078580"/>
            <a:ext cx="5760720" cy="4321810"/>
          </a:xfrm>
          <a:prstGeom prst="rect">
            <a:avLst/>
          </a:prstGeom>
          <a:noFill/>
          <a:ln>
            <a:noFill/>
          </a:ln>
        </p:spPr>
      </p:pic>
      <p:sp>
        <p:nvSpPr>
          <p:cNvPr id="8" name="Smiley 7">
            <a:extLst>
              <a:ext uri="{FF2B5EF4-FFF2-40B4-BE49-F238E27FC236}">
                <a16:creationId xmlns:a16="http://schemas.microsoft.com/office/drawing/2014/main" id="{AD3D2006-282E-4006-AA38-189845DAB9B0}"/>
              </a:ext>
            </a:extLst>
          </p:cNvPr>
          <p:cNvSpPr/>
          <p:nvPr/>
        </p:nvSpPr>
        <p:spPr>
          <a:xfrm>
            <a:off x="5664000" y="428210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967204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Contrôle de la surface ouverte de </a:t>
            </a:r>
            <a:r>
              <a:rPr lang="de-CH" sz="1800" dirty="0" err="1"/>
              <a:t>sol</a:t>
            </a:r>
            <a:endParaRPr lang="de-CH" sz="1800" dirty="0"/>
          </a:p>
        </p:txBody>
      </p:sp>
      <p:sp>
        <p:nvSpPr>
          <p:cNvPr id="6" name="Textfeld 5">
            <a:extLst>
              <a:ext uri="{FF2B5EF4-FFF2-40B4-BE49-F238E27FC236}">
                <a16:creationId xmlns:a16="http://schemas.microsoft.com/office/drawing/2014/main" id="{746A7D63-1A89-4DDE-A0E9-DD0DA324F938}"/>
              </a:ext>
            </a:extLst>
          </p:cNvPr>
          <p:cNvSpPr txBox="1"/>
          <p:nvPr/>
        </p:nvSpPr>
        <p:spPr>
          <a:xfrm>
            <a:off x="6931144" y="816260"/>
            <a:ext cx="4976604" cy="3970318"/>
          </a:xfrm>
          <a:prstGeom prst="rect">
            <a:avLst/>
          </a:prstGeom>
          <a:noFill/>
        </p:spPr>
        <p:txBody>
          <a:bodyPr wrap="square">
            <a:spAutoFit/>
          </a:bodyPr>
          <a:lstStyle/>
          <a:p>
            <a:r>
              <a:rPr lang="de-DE" sz="1800" dirty="0">
                <a:effectLst/>
                <a:ea typeface="Calibri" panose="020F0502020204030204" pitchFamily="34" charset="0"/>
                <a:cs typeface="Times New Roman" panose="02020603050405020304" pitchFamily="18" charset="0"/>
              </a:rPr>
              <a:t>La </a:t>
            </a:r>
            <a:r>
              <a:rPr lang="de-DE" sz="1800" dirty="0" err="1">
                <a:effectLst/>
                <a:ea typeface="Calibri" panose="020F0502020204030204" pitchFamily="34" charset="0"/>
                <a:cs typeface="Times New Roman" panose="02020603050405020304" pitchFamily="18" charset="0"/>
              </a:rPr>
              <a:t>surface</a:t>
            </a:r>
            <a:r>
              <a:rPr lang="de-DE" sz="1800" dirty="0">
                <a:effectLst/>
                <a:ea typeface="Calibri" panose="020F0502020204030204" pitchFamily="34" charset="0"/>
                <a:cs typeface="Times New Roman" panose="02020603050405020304" pitchFamily="18" charset="0"/>
              </a:rPr>
              <a:t> ouverte de </a:t>
            </a:r>
            <a:r>
              <a:rPr lang="de-DE" sz="1800" dirty="0" err="1">
                <a:effectLst/>
                <a:ea typeface="Calibri" panose="020F0502020204030204" pitchFamily="34" charset="0"/>
                <a:cs typeface="Times New Roman" panose="02020603050405020304" pitchFamily="18" charset="0"/>
              </a:rPr>
              <a:t>sol</a:t>
            </a:r>
            <a:r>
              <a:rPr lang="de-DE" sz="1800" dirty="0">
                <a:effectLst/>
                <a:ea typeface="Calibri" panose="020F0502020204030204" pitchFamily="34" charset="0"/>
                <a:cs typeface="Times New Roman" panose="02020603050405020304" pitchFamily="18" charset="0"/>
              </a:rPr>
              <a:t> </a:t>
            </a:r>
            <a:r>
              <a:rPr lang="de-DE" sz="1800" dirty="0" err="1">
                <a:effectLst/>
                <a:ea typeface="Calibri" panose="020F0502020204030204" pitchFamily="34" charset="0"/>
                <a:cs typeface="Times New Roman" panose="02020603050405020304" pitchFamily="18" charset="0"/>
              </a:rPr>
              <a:t>s‘élève</a:t>
            </a:r>
            <a:r>
              <a:rPr lang="de-DE" sz="1800" dirty="0">
                <a:effectLst/>
                <a:ea typeface="Calibri" panose="020F0502020204030204" pitchFamily="34" charset="0"/>
                <a:cs typeface="Times New Roman" panose="02020603050405020304" pitchFamily="18" charset="0"/>
              </a:rPr>
              <a:t> à moins de 300 m</a:t>
            </a:r>
            <a:r>
              <a:rPr lang="de-DE" sz="1800" baseline="30000" dirty="0">
                <a:effectLst/>
                <a:ea typeface="Calibri" panose="020F0502020204030204" pitchFamily="34" charset="0"/>
                <a:cs typeface="Times New Roman" panose="02020603050405020304" pitchFamily="18" charset="0"/>
              </a:rPr>
              <a:t>2</a:t>
            </a:r>
            <a:r>
              <a:rPr lang="de-DE" sz="1800" dirty="0">
                <a:effectLst/>
                <a:ea typeface="Calibri" panose="020F0502020204030204" pitchFamily="34" charset="0"/>
                <a:cs typeface="Times New Roman" panose="02020603050405020304" pitchFamily="18" charset="0"/>
              </a:rPr>
              <a:t> . </a:t>
            </a:r>
          </a:p>
          <a:p>
            <a:endParaRPr lang="de-DE" dirty="0">
              <a:ea typeface="Calibri" panose="020F0502020204030204" pitchFamily="34" charset="0"/>
              <a:cs typeface="Times New Roman" panose="02020603050405020304" pitchFamily="18" charset="0"/>
            </a:endParaRPr>
          </a:p>
          <a:p>
            <a:endParaRPr lang="de-DE" dirty="0">
              <a:ea typeface="Calibri" panose="020F0502020204030204" pitchFamily="34" charset="0"/>
              <a:cs typeface="Times New Roman" panose="02020603050405020304" pitchFamily="18" charset="0"/>
            </a:endParaRPr>
          </a:p>
          <a:p>
            <a:r>
              <a:rPr lang="de-DE" sz="1800" dirty="0">
                <a:effectLst/>
                <a:ea typeface="Calibri" panose="020F0502020204030204" pitchFamily="34" charset="0"/>
                <a:cs typeface="Times New Roman" panose="02020603050405020304" pitchFamily="18" charset="0"/>
              </a:rPr>
              <a:t>Remarques :</a:t>
            </a:r>
          </a:p>
          <a:p>
            <a:pPr marL="285750" indent="-285750">
              <a:buFont typeface="Arial" panose="020B0604020202020204" pitchFamily="34" charset="0"/>
              <a:buChar char="•"/>
            </a:pPr>
            <a:r>
              <a:rPr lang="de-DE" sz="1800" dirty="0">
                <a:effectLst/>
                <a:ea typeface="Calibri" panose="020F0502020204030204" pitchFamily="34" charset="0"/>
                <a:cs typeface="Times New Roman" panose="02020603050405020304" pitchFamily="18" charset="0"/>
              </a:rPr>
              <a:t>Par </a:t>
            </a:r>
            <a:r>
              <a:rPr lang="de-DE" sz="1800" dirty="0" err="1">
                <a:effectLst/>
                <a:ea typeface="Calibri" panose="020F0502020204030204" pitchFamily="34" charset="0"/>
                <a:cs typeface="Times New Roman" panose="02020603050405020304" pitchFamily="18" charset="0"/>
              </a:rPr>
              <a:t>surface</a:t>
            </a:r>
            <a:r>
              <a:rPr lang="de-DE" sz="1800" dirty="0">
                <a:effectLst/>
                <a:ea typeface="Calibri" panose="020F0502020204030204" pitchFamily="34" charset="0"/>
                <a:cs typeface="Times New Roman" panose="02020603050405020304" pitchFamily="18" charset="0"/>
              </a:rPr>
              <a:t> ouverte de </a:t>
            </a:r>
            <a:r>
              <a:rPr lang="de-DE" sz="1800" dirty="0" err="1">
                <a:effectLst/>
                <a:ea typeface="Calibri" panose="020F0502020204030204" pitchFamily="34" charset="0"/>
                <a:cs typeface="Times New Roman" panose="02020603050405020304" pitchFamily="18" charset="0"/>
              </a:rPr>
              <a:t>sol</a:t>
            </a:r>
            <a:r>
              <a:rPr lang="de-DE" sz="1800" dirty="0">
                <a:effectLst/>
                <a:ea typeface="Calibri" panose="020F0502020204030204" pitchFamily="34" charset="0"/>
                <a:cs typeface="Times New Roman" panose="02020603050405020304" pitchFamily="18" charset="0"/>
              </a:rPr>
              <a:t>, on entend la </a:t>
            </a:r>
            <a:r>
              <a:rPr lang="de-DE" sz="1800" dirty="0" err="1">
                <a:effectLst/>
                <a:ea typeface="Calibri" panose="020F0502020204030204" pitchFamily="34" charset="0"/>
                <a:cs typeface="Times New Roman" panose="02020603050405020304" pitchFamily="18" charset="0"/>
              </a:rPr>
              <a:t>surface</a:t>
            </a:r>
            <a:r>
              <a:rPr lang="de-DE" sz="1800" dirty="0">
                <a:effectLst/>
                <a:ea typeface="Calibri" panose="020F0502020204030204" pitchFamily="34" charset="0"/>
                <a:cs typeface="Times New Roman" panose="02020603050405020304" pitchFamily="18" charset="0"/>
              </a:rPr>
              <a:t> du pâturage sur laquelle la végétation est absente</a:t>
            </a:r>
            <a:r>
              <a:rPr lang="de-DE" dirty="0"/>
              <a:t>. </a:t>
            </a:r>
          </a:p>
          <a:p>
            <a:pPr marL="285750" indent="-285750">
              <a:buFont typeface="Arial" panose="020B0604020202020204" pitchFamily="34" charset="0"/>
              <a:buChar char="•"/>
            </a:pPr>
            <a:r>
              <a:rPr lang="de-DE" dirty="0"/>
              <a:t>Limitation de la surface : si la </a:t>
            </a:r>
            <a:r>
              <a:rPr lang="de-DE" dirty="0" err="1"/>
              <a:t>surface</a:t>
            </a:r>
            <a:r>
              <a:rPr lang="de-DE" dirty="0"/>
              <a:t> ouverte de </a:t>
            </a:r>
            <a:r>
              <a:rPr lang="de-DE" dirty="0" err="1"/>
              <a:t>sol</a:t>
            </a:r>
            <a:r>
              <a:rPr lang="de-DE" dirty="0"/>
              <a:t> </a:t>
            </a:r>
            <a:r>
              <a:rPr lang="de-DE" dirty="0" err="1"/>
              <a:t>est</a:t>
            </a:r>
            <a:r>
              <a:rPr lang="de-DE" dirty="0"/>
              <a:t> supérieure à 300 m</a:t>
            </a:r>
            <a:r>
              <a:rPr lang="de-DE" baseline="30000" dirty="0"/>
              <a:t>2</a:t>
            </a:r>
            <a:r>
              <a:rPr lang="de-DE" dirty="0"/>
              <a:t>, un maximum de 40 m</a:t>
            </a:r>
            <a:r>
              <a:rPr lang="de-DE" baseline="30000" dirty="0"/>
              <a:t>2</a:t>
            </a:r>
            <a:r>
              <a:rPr lang="de-DE" dirty="0"/>
              <a:t> de </a:t>
            </a:r>
            <a:r>
              <a:rPr lang="de-DE" dirty="0" err="1"/>
              <a:t>surface</a:t>
            </a:r>
            <a:r>
              <a:rPr lang="de-DE" dirty="0"/>
              <a:t> ouverte de </a:t>
            </a:r>
            <a:r>
              <a:rPr lang="de-DE" dirty="0" err="1"/>
              <a:t>sol</a:t>
            </a:r>
            <a:r>
              <a:rPr lang="de-DE" dirty="0"/>
              <a:t> par porc d'alpage s'applique, p. ex. pour 20 porcs d'alpage : 20 x 40 = 800 m</a:t>
            </a:r>
            <a:r>
              <a:rPr lang="de-DE" baseline="30000" dirty="0"/>
              <a:t>2</a:t>
            </a:r>
            <a:r>
              <a:rPr lang="de-DE" dirty="0"/>
              <a:t> de </a:t>
            </a:r>
            <a:r>
              <a:rPr lang="de-DE" dirty="0" err="1"/>
              <a:t>surface</a:t>
            </a:r>
            <a:r>
              <a:rPr lang="de-DE" dirty="0"/>
              <a:t> ouverte de </a:t>
            </a:r>
            <a:r>
              <a:rPr lang="de-DE" dirty="0" err="1"/>
              <a:t>sol</a:t>
            </a:r>
            <a:r>
              <a:rPr lang="de-DE" dirty="0"/>
              <a:t> au maximum. </a:t>
            </a:r>
            <a:endParaRPr lang="de-CH" dirty="0"/>
          </a:p>
        </p:txBody>
      </p:sp>
      <p:sp>
        <p:nvSpPr>
          <p:cNvPr id="7" name="Textfeld 6">
            <a:extLst>
              <a:ext uri="{FF2B5EF4-FFF2-40B4-BE49-F238E27FC236}">
                <a16:creationId xmlns:a16="http://schemas.microsoft.com/office/drawing/2014/main" id="{1E9FF16D-1713-4325-8322-35E1F390ABCD}"/>
              </a:ext>
            </a:extLst>
          </p:cNvPr>
          <p:cNvSpPr txBox="1"/>
          <p:nvPr/>
        </p:nvSpPr>
        <p:spPr>
          <a:xfrm>
            <a:off x="903956" y="5245460"/>
            <a:ext cx="2251509" cy="215444"/>
          </a:xfrm>
          <a:prstGeom prst="rect">
            <a:avLst/>
          </a:prstGeom>
          <a:noFill/>
        </p:spPr>
        <p:txBody>
          <a:bodyPr wrap="square" rtlCol="0">
            <a:spAutoFit/>
          </a:bodyPr>
          <a:lstStyle/>
          <a:p>
            <a:r>
              <a:rPr lang="de-CH" sz="800" dirty="0"/>
              <a:t>Source : M. Bolt, LZSG</a:t>
            </a:r>
          </a:p>
        </p:txBody>
      </p:sp>
      <p:sp>
        <p:nvSpPr>
          <p:cNvPr id="8" name="Smiley 7">
            <a:extLst>
              <a:ext uri="{FF2B5EF4-FFF2-40B4-BE49-F238E27FC236}">
                <a16:creationId xmlns:a16="http://schemas.microsoft.com/office/drawing/2014/main" id="{AD3D2006-282E-4006-AA38-189845DAB9B0}"/>
              </a:ext>
            </a:extLst>
          </p:cNvPr>
          <p:cNvSpPr/>
          <p:nvPr/>
        </p:nvSpPr>
        <p:spPr>
          <a:xfrm>
            <a:off x="5775560" y="4148013"/>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0" name="Grafik 9" descr="Ein Bild, das Gras, draußen, Draht, Säugetier enthält.&#10;&#10;Automatisch generierte Beschreibung">
            <a:extLst>
              <a:ext uri="{FF2B5EF4-FFF2-40B4-BE49-F238E27FC236}">
                <a16:creationId xmlns:a16="http://schemas.microsoft.com/office/drawing/2014/main" id="{0E1294EE-0EE2-4BBB-9A51-4F6FF5D63891}"/>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965600" y="923650"/>
            <a:ext cx="5760720" cy="4321810"/>
          </a:xfrm>
          <a:prstGeom prst="rect">
            <a:avLst/>
          </a:prstGeom>
          <a:noFill/>
          <a:ln>
            <a:noFill/>
          </a:ln>
        </p:spPr>
      </p:pic>
      <p:sp>
        <p:nvSpPr>
          <p:cNvPr id="9" name="Smiley 8">
            <a:extLst>
              <a:ext uri="{FF2B5EF4-FFF2-40B4-BE49-F238E27FC236}">
                <a16:creationId xmlns:a16="http://schemas.microsoft.com/office/drawing/2014/main" id="{435B9D5D-4022-4874-8D45-46E1685BF5B2}"/>
              </a:ext>
            </a:extLst>
          </p:cNvPr>
          <p:cNvSpPr/>
          <p:nvPr/>
        </p:nvSpPr>
        <p:spPr>
          <a:xfrm>
            <a:off x="5688800" y="4148013"/>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86752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Contrôle de l'érosion et du ruissellement</a:t>
            </a:r>
            <a:endParaRPr lang="de-CH" sz="1800" dirty="0">
              <a:highlight>
                <a:srgbClr val="00FF00"/>
              </a:highlight>
            </a:endParaRPr>
          </a:p>
        </p:txBody>
      </p:sp>
      <p:sp>
        <p:nvSpPr>
          <p:cNvPr id="6" name="Textfeld 5">
            <a:extLst>
              <a:ext uri="{FF2B5EF4-FFF2-40B4-BE49-F238E27FC236}">
                <a16:creationId xmlns:a16="http://schemas.microsoft.com/office/drawing/2014/main" id="{746A7D63-1A89-4DDE-A0E9-DD0DA324F938}"/>
              </a:ext>
            </a:extLst>
          </p:cNvPr>
          <p:cNvSpPr txBox="1"/>
          <p:nvPr/>
        </p:nvSpPr>
        <p:spPr>
          <a:xfrm>
            <a:off x="6988074" y="832397"/>
            <a:ext cx="4518982" cy="4247317"/>
          </a:xfrm>
          <a:prstGeom prst="rect">
            <a:avLst/>
          </a:prstGeom>
          <a:noFill/>
        </p:spPr>
        <p:txBody>
          <a:bodyPr wrap="square">
            <a:spAutoFit/>
          </a:bodyPr>
          <a:lstStyle/>
          <a:p>
            <a:r>
              <a:rPr lang="de-DE" sz="1800" dirty="0">
                <a:effectLst/>
                <a:latin typeface="+mj-lt"/>
                <a:ea typeface="Calibri" panose="020F0502020204030204" pitchFamily="34" charset="0"/>
                <a:cs typeface="Times New Roman" panose="02020603050405020304" pitchFamily="18" charset="0"/>
              </a:rPr>
              <a:t>Remarque : </a:t>
            </a:r>
          </a:p>
          <a:p>
            <a:r>
              <a:rPr lang="de-DE" sz="1800" dirty="0">
                <a:effectLst/>
                <a:latin typeface="+mj-lt"/>
                <a:ea typeface="Calibri" panose="020F0502020204030204" pitchFamily="34" charset="0"/>
                <a:cs typeface="Times New Roman" panose="02020603050405020304" pitchFamily="18" charset="0"/>
              </a:rPr>
              <a:t>Des mesures appropriées doivent être prises pour empêcher l'érosion et le ruissellement, comme par exemple clôturer les surfaces escarpées, sécuriser les pentes par des troncs d'arbres, faire pâturer les animaux en </a:t>
            </a:r>
            <a:r>
              <a:rPr lang="de-DE" sz="1800" dirty="0" err="1">
                <a:effectLst/>
                <a:latin typeface="+mj-lt"/>
                <a:ea typeface="Calibri" panose="020F0502020204030204" pitchFamily="34" charset="0"/>
                <a:cs typeface="Times New Roman" panose="02020603050405020304" pitchFamily="18" charset="0"/>
              </a:rPr>
              <a:t>alternance</a:t>
            </a:r>
            <a:r>
              <a:rPr lang="de-DE" sz="1800" dirty="0">
                <a:effectLst/>
                <a:latin typeface="+mj-lt"/>
                <a:ea typeface="Calibri" panose="020F0502020204030204" pitchFamily="34" charset="0"/>
                <a:cs typeface="Times New Roman" panose="02020603050405020304" pitchFamily="18" charset="0"/>
              </a:rPr>
              <a:t> (1 an de pâturage pour les porcs, 1 an de temps de récupération), division du pâturage perpendiculairement à la pente (de cette manière, il n'y a que de courts </a:t>
            </a:r>
            <a:r>
              <a:rPr lang="de-DE" sz="1800" dirty="0" err="1">
                <a:effectLst/>
                <a:latin typeface="+mj-lt"/>
                <a:ea typeface="Calibri" panose="020F0502020204030204" pitchFamily="34" charset="0"/>
                <a:cs typeface="Times New Roman" panose="02020603050405020304" pitchFamily="18" charset="0"/>
              </a:rPr>
              <a:t>tronçons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d'écoulement</a:t>
            </a:r>
            <a:r>
              <a:rPr lang="de-DE" sz="1800" dirty="0">
                <a:effectLst/>
                <a:latin typeface="+mj-lt"/>
                <a:ea typeface="Calibri" panose="020F0502020204030204" pitchFamily="34" charset="0"/>
                <a:cs typeface="Times New Roman" panose="02020603050405020304" pitchFamily="18" charset="0"/>
              </a:rPr>
              <a:t> dans la partie pâturée), ensemencement des </a:t>
            </a:r>
            <a:r>
              <a:rPr lang="de-DE" sz="1800" dirty="0" err="1">
                <a:effectLst/>
                <a:latin typeface="+mj-lt"/>
                <a:ea typeface="Calibri" panose="020F0502020204030204" pitchFamily="34" charset="0"/>
                <a:cs typeface="Times New Roman" panose="02020603050405020304" pitchFamily="18" charset="0"/>
              </a:rPr>
              <a:t>surfaces</a:t>
            </a:r>
            <a:r>
              <a:rPr lang="de-DE" sz="1800" dirty="0">
                <a:effectLst/>
                <a:latin typeface="+mj-lt"/>
                <a:ea typeface="Calibri" panose="020F0502020204030204" pitchFamily="34" charset="0"/>
                <a:cs typeface="Times New Roman" panose="02020603050405020304" pitchFamily="18" charset="0"/>
              </a:rPr>
              <a:t> ouverte de </a:t>
            </a:r>
            <a:r>
              <a:rPr lang="de-DE" sz="1800" dirty="0" err="1">
                <a:effectLst/>
                <a:latin typeface="+mj-lt"/>
                <a:ea typeface="Calibri" panose="020F0502020204030204" pitchFamily="34" charset="0"/>
                <a:cs typeface="Times New Roman" panose="02020603050405020304" pitchFamily="18" charset="0"/>
              </a:rPr>
              <a:t>sol</a:t>
            </a:r>
            <a:r>
              <a:rPr lang="de-DE" sz="1800" dirty="0">
                <a:effectLst/>
                <a:latin typeface="+mj-lt"/>
                <a:ea typeface="Calibri" panose="020F0502020204030204" pitchFamily="34" charset="0"/>
                <a:cs typeface="Times New Roman" panose="02020603050405020304" pitchFamily="18" charset="0"/>
              </a:rPr>
              <a:t> après </a:t>
            </a:r>
            <a:r>
              <a:rPr lang="de-DE" sz="1800" dirty="0" err="1">
                <a:effectLst/>
                <a:latin typeface="+mj-lt"/>
                <a:ea typeface="Calibri" panose="020F0502020204030204" pitchFamily="34" charset="0"/>
                <a:cs typeface="Times New Roman" panose="02020603050405020304" pitchFamily="18" charset="0"/>
              </a:rPr>
              <a:t>l'utilisation</a:t>
            </a:r>
            <a:r>
              <a:rPr lang="de-DE" sz="1800" dirty="0">
                <a:effectLst/>
                <a:latin typeface="+mj-lt"/>
                <a:ea typeface="Calibri" panose="020F0502020204030204" pitchFamily="34" charset="0"/>
                <a:cs typeface="Times New Roman" panose="02020603050405020304" pitchFamily="18" charset="0"/>
              </a:rPr>
              <a:t> du </a:t>
            </a:r>
            <a:r>
              <a:rPr lang="de-DE" sz="1800" dirty="0" err="1">
                <a:effectLst/>
                <a:latin typeface="+mj-lt"/>
                <a:ea typeface="Calibri" panose="020F0502020204030204" pitchFamily="34" charset="0"/>
                <a:cs typeface="Times New Roman" panose="02020603050405020304" pitchFamily="18" charset="0"/>
              </a:rPr>
              <a:t>pâturage</a:t>
            </a:r>
            <a:r>
              <a:rPr lang="de-DE" sz="1800" dirty="0">
                <a:effectLst/>
                <a:latin typeface="+mj-lt"/>
                <a:ea typeface="Calibri" panose="020F0502020204030204" pitchFamily="34" charset="0"/>
                <a:cs typeface="Times New Roman" panose="02020603050405020304" pitchFamily="18" charset="0"/>
              </a:rPr>
              <a:t> par </a:t>
            </a:r>
            <a:r>
              <a:rPr lang="de-DE" sz="1800" dirty="0" err="1">
                <a:effectLst/>
                <a:latin typeface="+mj-lt"/>
                <a:ea typeface="Calibri" panose="020F0502020204030204" pitchFamily="34" charset="0"/>
                <a:cs typeface="Times New Roman" panose="02020603050405020304" pitchFamily="18" charset="0"/>
              </a:rPr>
              <a:t>les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porcs</a:t>
            </a:r>
            <a:r>
              <a:rPr lang="de-DE" sz="1800" dirty="0">
                <a:effectLst/>
                <a:latin typeface="+mj-lt"/>
                <a:ea typeface="Calibri" panose="020F0502020204030204" pitchFamily="34" charset="0"/>
                <a:cs typeface="Times New Roman" panose="02020603050405020304" pitchFamily="18" charset="0"/>
              </a:rPr>
              <a:t>, etc. </a:t>
            </a:r>
            <a:endParaRPr lang="de-CH" dirty="0">
              <a:latin typeface="+mj-lt"/>
            </a:endParaRPr>
          </a:p>
        </p:txBody>
      </p:sp>
      <p:sp>
        <p:nvSpPr>
          <p:cNvPr id="7" name="Textfeld 6">
            <a:extLst>
              <a:ext uri="{FF2B5EF4-FFF2-40B4-BE49-F238E27FC236}">
                <a16:creationId xmlns:a16="http://schemas.microsoft.com/office/drawing/2014/main" id="{1E9FF16D-1713-4325-8322-35E1F390ABCD}"/>
              </a:ext>
            </a:extLst>
          </p:cNvPr>
          <p:cNvSpPr txBox="1"/>
          <p:nvPr/>
        </p:nvSpPr>
        <p:spPr>
          <a:xfrm>
            <a:off x="945052" y="5163268"/>
            <a:ext cx="2251509" cy="215444"/>
          </a:xfrm>
          <a:prstGeom prst="rect">
            <a:avLst/>
          </a:prstGeom>
          <a:noFill/>
        </p:spPr>
        <p:txBody>
          <a:bodyPr wrap="square" rtlCol="0">
            <a:spAutoFit/>
          </a:bodyPr>
          <a:lstStyle/>
          <a:p>
            <a:r>
              <a:rPr lang="de-CH" sz="800" dirty="0"/>
              <a:t>Source : M. Bolt, LZSG</a:t>
            </a:r>
          </a:p>
        </p:txBody>
      </p:sp>
      <p:pic>
        <p:nvPicPr>
          <p:cNvPr id="10" name="Grafik 9" descr="Ein Bild, das draußen, Gras, Baum, Boden enthält.&#10;&#10;Automatisch generierte Beschreibung">
            <a:extLst>
              <a:ext uri="{FF2B5EF4-FFF2-40B4-BE49-F238E27FC236}">
                <a16:creationId xmlns:a16="http://schemas.microsoft.com/office/drawing/2014/main" id="{0C0D62E3-7E0C-40A6-B790-3572BE5FBF2A}"/>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965600" y="832397"/>
            <a:ext cx="5760720" cy="4321810"/>
          </a:xfrm>
          <a:prstGeom prst="rect">
            <a:avLst/>
          </a:prstGeom>
          <a:noFill/>
          <a:ln>
            <a:noFill/>
          </a:ln>
        </p:spPr>
      </p:pic>
      <p:sp>
        <p:nvSpPr>
          <p:cNvPr id="11" name="Smiley 10">
            <a:extLst>
              <a:ext uri="{FF2B5EF4-FFF2-40B4-BE49-F238E27FC236}">
                <a16:creationId xmlns:a16="http://schemas.microsoft.com/office/drawing/2014/main" id="{C8E0A6A2-07E0-46F0-9BA8-AAB34FE9837C}"/>
              </a:ext>
            </a:extLst>
          </p:cNvPr>
          <p:cNvSpPr/>
          <p:nvPr/>
        </p:nvSpPr>
        <p:spPr>
          <a:xfrm>
            <a:off x="5664000" y="416943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extfeld 7">
            <a:extLst>
              <a:ext uri="{FF2B5EF4-FFF2-40B4-BE49-F238E27FC236}">
                <a16:creationId xmlns:a16="http://schemas.microsoft.com/office/drawing/2014/main" id="{C2C39075-3337-4CDF-9D95-1A4313C52860}"/>
              </a:ext>
            </a:extLst>
          </p:cNvPr>
          <p:cNvSpPr txBox="1"/>
          <p:nvPr/>
        </p:nvSpPr>
        <p:spPr>
          <a:xfrm>
            <a:off x="890361" y="5480239"/>
            <a:ext cx="5941953" cy="923330"/>
          </a:xfrm>
          <a:prstGeom prst="rect">
            <a:avLst/>
          </a:prstGeom>
          <a:noFill/>
        </p:spPr>
        <p:txBody>
          <a:bodyPr wrap="square">
            <a:spAutoFit/>
          </a:bodyPr>
          <a:lstStyle/>
          <a:p>
            <a:r>
              <a:rPr lang="de-DE" sz="1800" dirty="0" err="1">
                <a:effectLst/>
                <a:latin typeface="+mj-lt"/>
                <a:ea typeface="Calibri" panose="020F0502020204030204" pitchFamily="34" charset="0"/>
                <a:cs typeface="Times New Roman" panose="02020603050405020304" pitchFamily="18" charset="0"/>
              </a:rPr>
              <a:t>Manquement</a:t>
            </a:r>
            <a:r>
              <a:rPr lang="de-DE" sz="1800" dirty="0">
                <a:effectLst/>
                <a:latin typeface="+mj-lt"/>
                <a:ea typeface="Calibri" panose="020F0502020204030204" pitchFamily="34" charset="0"/>
                <a:cs typeface="Times New Roman" panose="02020603050405020304" pitchFamily="18" charset="0"/>
              </a:rPr>
              <a:t>: Absence de </a:t>
            </a:r>
            <a:r>
              <a:rPr lang="de-DE" sz="1800" dirty="0" err="1">
                <a:effectLst/>
                <a:latin typeface="+mj-lt"/>
                <a:ea typeface="Calibri" panose="020F0502020204030204" pitchFamily="34" charset="0"/>
                <a:cs typeface="Times New Roman" panose="02020603050405020304" pitchFamily="18" charset="0"/>
              </a:rPr>
              <a:t>mesures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appropriées</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pour</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éviter</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l'érosion</a:t>
            </a:r>
            <a:r>
              <a:rPr lang="de-DE" sz="1800" dirty="0">
                <a:effectLst/>
                <a:latin typeface="+mj-lt"/>
                <a:ea typeface="Calibri" panose="020F0502020204030204" pitchFamily="34" charset="0"/>
                <a:cs typeface="Times New Roman" panose="02020603050405020304" pitchFamily="18" charset="0"/>
              </a:rPr>
              <a:t> </a:t>
            </a:r>
            <a:r>
              <a:rPr lang="de-DE" sz="1800" dirty="0" err="1">
                <a:effectLst/>
                <a:latin typeface="+mj-lt"/>
                <a:ea typeface="Calibri" panose="020F0502020204030204" pitchFamily="34" charset="0"/>
                <a:cs typeface="Times New Roman" panose="02020603050405020304" pitchFamily="18" charset="0"/>
              </a:rPr>
              <a:t>ou</a:t>
            </a:r>
            <a:r>
              <a:rPr lang="de-DE" sz="1800" dirty="0">
                <a:effectLst/>
                <a:latin typeface="+mj-lt"/>
                <a:ea typeface="Calibri" panose="020F0502020204030204" pitchFamily="34" charset="0"/>
                <a:cs typeface="Times New Roman" panose="02020603050405020304" pitchFamily="18" charset="0"/>
              </a:rPr>
              <a:t> le </a:t>
            </a:r>
            <a:r>
              <a:rPr lang="de-DE" sz="1800" dirty="0" err="1">
                <a:effectLst/>
                <a:latin typeface="+mj-lt"/>
                <a:ea typeface="Calibri" panose="020F0502020204030204" pitchFamily="34" charset="0"/>
                <a:cs typeface="Times New Roman" panose="02020603050405020304" pitchFamily="18" charset="0"/>
              </a:rPr>
              <a:t>ruissellement</a:t>
            </a:r>
            <a:r>
              <a:rPr lang="de-DE" sz="1800" dirty="0">
                <a:effectLst/>
                <a:latin typeface="+mj-lt"/>
                <a:ea typeface="Calibri" panose="020F0502020204030204" pitchFamily="34" charset="0"/>
                <a:cs typeface="Times New Roman" panose="02020603050405020304" pitchFamily="18" charset="0"/>
              </a:rPr>
              <a:t> à </a:t>
            </a:r>
            <a:r>
              <a:rPr lang="de-DE" sz="1800" dirty="0" err="1">
                <a:effectLst/>
                <a:latin typeface="+mj-lt"/>
                <a:ea typeface="Calibri" panose="020F0502020204030204" pitchFamily="34" charset="0"/>
                <a:cs typeface="Times New Roman" panose="02020603050405020304" pitchFamily="18" charset="0"/>
              </a:rPr>
              <a:t>l'intérieur</a:t>
            </a:r>
            <a:r>
              <a:rPr lang="de-DE" sz="1800" dirty="0">
                <a:effectLst/>
                <a:latin typeface="+mj-lt"/>
                <a:ea typeface="Calibri" panose="020F0502020204030204" pitchFamily="34" charset="0"/>
                <a:cs typeface="Times New Roman" panose="02020603050405020304" pitchFamily="18" charset="0"/>
              </a:rPr>
              <a:t> de la </a:t>
            </a:r>
            <a:r>
              <a:rPr lang="de-DE" sz="1800" dirty="0" err="1">
                <a:effectLst/>
                <a:latin typeface="+mj-lt"/>
                <a:ea typeface="Calibri" panose="020F0502020204030204" pitchFamily="34" charset="0"/>
                <a:cs typeface="Times New Roman" panose="02020603050405020304" pitchFamily="18" charset="0"/>
              </a:rPr>
              <a:t>parcelle</a:t>
            </a:r>
            <a:r>
              <a:rPr lang="de-DE" sz="1800" dirty="0">
                <a:effectLst/>
                <a:latin typeface="+mj-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904045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Aire d'alimentation et </a:t>
            </a:r>
            <a:r>
              <a:rPr lang="de-CH" sz="1800" dirty="0" err="1"/>
              <a:t>d'abreuvement</a:t>
            </a:r>
            <a:endParaRPr lang="de-CH" sz="1800" dirty="0">
              <a:highlight>
                <a:srgbClr val="00FF00"/>
              </a:highlight>
            </a:endParaRPr>
          </a:p>
        </p:txBody>
      </p:sp>
      <p:sp>
        <p:nvSpPr>
          <p:cNvPr id="6" name="Textfeld 5">
            <a:extLst>
              <a:ext uri="{FF2B5EF4-FFF2-40B4-BE49-F238E27FC236}">
                <a16:creationId xmlns:a16="http://schemas.microsoft.com/office/drawing/2014/main" id="{746A7D63-1A89-4DDE-A0E9-DD0DA324F938}"/>
              </a:ext>
            </a:extLst>
          </p:cNvPr>
          <p:cNvSpPr txBox="1"/>
          <p:nvPr/>
        </p:nvSpPr>
        <p:spPr>
          <a:xfrm>
            <a:off x="7252527" y="991096"/>
            <a:ext cx="4686043" cy="5355312"/>
          </a:xfrm>
          <a:prstGeom prst="rect">
            <a:avLst/>
          </a:prstGeom>
          <a:noFill/>
        </p:spPr>
        <p:txBody>
          <a:bodyPr wrap="square">
            <a:spAutoFit/>
          </a:bodyPr>
          <a:lstStyle/>
          <a:p>
            <a:pPr marL="285750" indent="-285750">
              <a:buFont typeface="Arial" panose="020B0604020202020204" pitchFamily="34" charset="0"/>
              <a:buChar char="•"/>
            </a:pPr>
            <a:r>
              <a:rPr lang="fr-CH" dirty="0"/>
              <a:t>L’aire de l’abreuvoir et l’aire de la mangeoire sont revêtues de manière  imperméable. </a:t>
            </a:r>
          </a:p>
          <a:p>
            <a:pPr marL="285750" indent="-285750">
              <a:buFont typeface="Arial" panose="020B0604020202020204" pitchFamily="34" charset="0"/>
              <a:buChar char="•"/>
            </a:pPr>
            <a:r>
              <a:rPr lang="fr-CH" dirty="0"/>
              <a:t>Le revêtement ne présente ni fissures ni trous.</a:t>
            </a:r>
          </a:p>
          <a:p>
            <a:pPr marL="285750" indent="-285750">
              <a:buFont typeface="Arial" panose="020B0604020202020204" pitchFamily="34" charset="0"/>
              <a:buChar char="•"/>
            </a:pPr>
            <a:r>
              <a:rPr lang="fr-CH" dirty="0"/>
              <a:t>L’aire s’écoulera dans le réservoir à lisier. </a:t>
            </a:r>
          </a:p>
          <a:p>
            <a:pPr marL="285750" indent="-285750">
              <a:buFont typeface="Arial" panose="020B0604020202020204" pitchFamily="34" charset="0"/>
              <a:buChar char="•"/>
            </a:pPr>
            <a:endParaRPr lang="fr-CH" dirty="0"/>
          </a:p>
          <a:p>
            <a:r>
              <a:rPr lang="fr-CH" dirty="0"/>
              <a:t>Exception pour les cheptels de moins de 12 porcs dans les secteurs </a:t>
            </a:r>
            <a:r>
              <a:rPr lang="fr-CH" dirty="0" err="1"/>
              <a:t>üB</a:t>
            </a:r>
            <a:r>
              <a:rPr lang="fr-CH" dirty="0"/>
              <a:t> (donc hors des secteurs particulièrement menacés) : </a:t>
            </a:r>
          </a:p>
          <a:p>
            <a:pPr marL="285750" indent="-285750">
              <a:buFont typeface="Arial" panose="020B0604020202020204" pitchFamily="34" charset="0"/>
              <a:buChar char="•"/>
            </a:pPr>
            <a:r>
              <a:rPr lang="fr-CH" dirty="0"/>
              <a:t>Les aires d’alimentation et d’abreuvement sont revêtues, mais le revêtement peut être perméable. </a:t>
            </a:r>
          </a:p>
          <a:p>
            <a:pPr marL="285750" indent="-285750">
              <a:buFont typeface="Arial" panose="020B0604020202020204" pitchFamily="34" charset="0"/>
              <a:buChar char="•"/>
            </a:pPr>
            <a:r>
              <a:rPr lang="fr-CH" dirty="0"/>
              <a:t>Les eaux de ces aires peuvent être évacuées par l’</a:t>
            </a:r>
            <a:r>
              <a:rPr lang="fr-CH" dirty="0" err="1"/>
              <a:t>accottement</a:t>
            </a:r>
            <a:r>
              <a:rPr lang="fr-CH" dirty="0"/>
              <a:t> sur une large surface dans un sol recouvert de végétation (clôturé).</a:t>
            </a:r>
          </a:p>
          <a:p>
            <a:pPr marL="285750" indent="-285750">
              <a:buFont typeface="Arial" panose="020B0604020202020204" pitchFamily="34" charset="0"/>
              <a:buChar char="•"/>
            </a:pPr>
            <a:endParaRPr lang="fr-CH" dirty="0"/>
          </a:p>
          <a:p>
            <a:endParaRPr lang="fr-CH" dirty="0"/>
          </a:p>
        </p:txBody>
      </p:sp>
      <p:sp>
        <p:nvSpPr>
          <p:cNvPr id="7" name="Textfeld 6">
            <a:extLst>
              <a:ext uri="{FF2B5EF4-FFF2-40B4-BE49-F238E27FC236}">
                <a16:creationId xmlns:a16="http://schemas.microsoft.com/office/drawing/2014/main" id="{1E9FF16D-1713-4325-8322-35E1F390ABCD}"/>
              </a:ext>
            </a:extLst>
          </p:cNvPr>
          <p:cNvSpPr txBox="1"/>
          <p:nvPr/>
        </p:nvSpPr>
        <p:spPr>
          <a:xfrm>
            <a:off x="786830" y="5637541"/>
            <a:ext cx="2251509" cy="215444"/>
          </a:xfrm>
          <a:prstGeom prst="rect">
            <a:avLst/>
          </a:prstGeom>
          <a:noFill/>
        </p:spPr>
        <p:txBody>
          <a:bodyPr wrap="square" rtlCol="0">
            <a:spAutoFit/>
          </a:bodyPr>
          <a:lstStyle/>
          <a:p>
            <a:r>
              <a:rPr lang="de-CH" sz="800" dirty="0"/>
              <a:t>Source : M. Bolt, LZSG</a:t>
            </a:r>
          </a:p>
        </p:txBody>
      </p:sp>
      <p:pic>
        <p:nvPicPr>
          <p:cNvPr id="5" name="Grafik 4" descr="Ein Bild, das Gras, draußen, Gebäude, Stein enthält.&#10;&#10;Automatisch generierte Beschreibung">
            <a:extLst>
              <a:ext uri="{FF2B5EF4-FFF2-40B4-BE49-F238E27FC236}">
                <a16:creationId xmlns:a16="http://schemas.microsoft.com/office/drawing/2014/main" id="{AC437F0D-75CD-4A80-A1C7-21FD795B05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991096"/>
            <a:ext cx="6183704" cy="4637778"/>
          </a:xfrm>
          <a:prstGeom prst="rect">
            <a:avLst/>
          </a:prstGeom>
        </p:spPr>
      </p:pic>
      <p:sp>
        <p:nvSpPr>
          <p:cNvPr id="12" name="Smiley 11">
            <a:extLst>
              <a:ext uri="{FF2B5EF4-FFF2-40B4-BE49-F238E27FC236}">
                <a16:creationId xmlns:a16="http://schemas.microsoft.com/office/drawing/2014/main" id="{8757F6D9-6F1B-4525-BA87-8BBFA3BE0E99}"/>
              </a:ext>
            </a:extLst>
          </p:cNvPr>
          <p:cNvSpPr/>
          <p:nvPr/>
        </p:nvSpPr>
        <p:spPr>
          <a:xfrm>
            <a:off x="5664000" y="4554413"/>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875979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13011" y="1223352"/>
            <a:ext cx="10565963" cy="1754326"/>
          </a:xfrm>
          <a:prstGeom prst="rect">
            <a:avLst/>
          </a:prstGeom>
        </p:spPr>
        <p:txBody>
          <a:bodyPr wrap="square">
            <a:spAutoFit/>
          </a:bodyPr>
          <a:lstStyle/>
          <a:p>
            <a:r>
              <a:rPr lang="de-CH" b="1" dirty="0"/>
              <a:t>Impressum</a:t>
            </a:r>
          </a:p>
          <a:p>
            <a:endParaRPr lang="de-CH" b="1" dirty="0"/>
          </a:p>
          <a:p>
            <a:r>
              <a:rPr lang="de-CH" dirty="0"/>
              <a:t>Ce manuel a été rédigé en collaboration </a:t>
            </a:r>
            <a:r>
              <a:rPr lang="de-CH" dirty="0" err="1"/>
              <a:t>avec</a:t>
            </a:r>
            <a:r>
              <a:rPr lang="de-CH" dirty="0"/>
              <a:t> la SAV (</a:t>
            </a:r>
            <a:r>
              <a:rPr lang="de-CH" dirty="0" err="1"/>
              <a:t>société</a:t>
            </a:r>
            <a:r>
              <a:rPr lang="de-CH" dirty="0"/>
              <a:t> </a:t>
            </a:r>
            <a:r>
              <a:rPr lang="de-CH" dirty="0" err="1"/>
              <a:t>suisse</a:t>
            </a:r>
            <a:r>
              <a:rPr lang="de-CH" dirty="0"/>
              <a:t> </a:t>
            </a:r>
            <a:r>
              <a:rPr lang="de-CH" dirty="0" err="1"/>
              <a:t>d’économie</a:t>
            </a:r>
            <a:r>
              <a:rPr lang="de-CH" dirty="0"/>
              <a:t> </a:t>
            </a:r>
            <a:r>
              <a:rPr lang="de-CH" dirty="0" err="1"/>
              <a:t>alpestre</a:t>
            </a:r>
            <a:r>
              <a:rPr lang="de-CH" dirty="0"/>
              <a:t>) et l'OFEV. </a:t>
            </a:r>
          </a:p>
          <a:p>
            <a:pPr marL="1439863" indent="-1439863"/>
            <a:endParaRPr lang="de-CH" dirty="0"/>
          </a:p>
          <a:p>
            <a:endParaRPr lang="de-CH" dirty="0"/>
          </a:p>
          <a:p>
            <a:r>
              <a:rPr lang="de-CH" sz="1800" dirty="0"/>
              <a:t>CCE, décembre 2022</a:t>
            </a:r>
            <a:endParaRPr lang="de-CH" dirty="0"/>
          </a:p>
        </p:txBody>
      </p:sp>
    </p:spTree>
    <p:extLst>
      <p:ext uri="{BB962C8B-B14F-4D97-AF65-F5344CB8AC3E}">
        <p14:creationId xmlns:p14="http://schemas.microsoft.com/office/powerpoint/2010/main" val="33968752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704</Words>
  <Application>Microsoft Office PowerPoint</Application>
  <PresentationFormat>Breitbild</PresentationFormat>
  <Paragraphs>52</Paragraphs>
  <Slides>7</Slides>
  <Notes>0</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7</vt:i4>
      </vt:variant>
    </vt:vector>
  </HeadingPairs>
  <TitlesOfParts>
    <vt:vector size="9" baseType="lpstr">
      <vt:lpstr>Arial</vt:lpstr>
      <vt:lpstr>Office Theme</vt:lpstr>
      <vt:lpstr>Manuel de la CCE  sur les contrôles en matière de protection des eaux</vt:lpstr>
      <vt:lpstr>Détention de porcs d’alpage en plein air : principes concernant les distances et les emplacements</vt:lpstr>
      <vt:lpstr>Contrôle des pertes d’éléments nutritifs et de bourbier</vt:lpstr>
      <vt:lpstr>Contrôle de la surface ouverte de sol</vt:lpstr>
      <vt:lpstr>Contrôle de l'érosion et du ruissellement</vt:lpstr>
      <vt:lpstr>Aire d'alimentation et d'abreuvement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keywords>, docId:08175329AE9C69B3659A3D7F12848C0E</cp:keywords>
  <cp:lastModifiedBy>Michel Fischler</cp:lastModifiedBy>
  <cp:revision>167</cp:revision>
  <cp:lastPrinted>2018-11-21T14:28:18Z</cp:lastPrinted>
  <dcterms:created xsi:type="dcterms:W3CDTF">2018-06-04T10:39:03Z</dcterms:created>
  <dcterms:modified xsi:type="dcterms:W3CDTF">2022-12-12T15:02:05Z</dcterms:modified>
</cp:coreProperties>
</file>